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s/slide2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0"/>
  </p:notesMasterIdLst>
  <p:handoutMasterIdLst>
    <p:handoutMasterId r:id="rId231"/>
  </p:handoutMasterIdLst>
  <p:sldIdLst>
    <p:sldId id="256" r:id="rId2"/>
    <p:sldId id="257" r:id="rId3"/>
    <p:sldId id="258" r:id="rId4"/>
    <p:sldId id="408" r:id="rId5"/>
    <p:sldId id="1036" r:id="rId6"/>
    <p:sldId id="1256" r:id="rId7"/>
    <p:sldId id="1257" r:id="rId8"/>
    <p:sldId id="1037" r:id="rId9"/>
    <p:sldId id="1254" r:id="rId10"/>
    <p:sldId id="1255" r:id="rId11"/>
    <p:sldId id="653" r:id="rId12"/>
    <p:sldId id="1035" r:id="rId13"/>
    <p:sldId id="1039" r:id="rId14"/>
    <p:sldId id="766" r:id="rId15"/>
    <p:sldId id="267" r:id="rId16"/>
    <p:sldId id="1060" r:id="rId17"/>
    <p:sldId id="1251" r:id="rId18"/>
    <p:sldId id="278" r:id="rId19"/>
    <p:sldId id="1259" r:id="rId20"/>
    <p:sldId id="1261" r:id="rId21"/>
    <p:sldId id="273" r:id="rId22"/>
    <p:sldId id="1262" r:id="rId23"/>
    <p:sldId id="1263" r:id="rId24"/>
    <p:sldId id="1264" r:id="rId25"/>
    <p:sldId id="1265" r:id="rId26"/>
    <p:sldId id="1266" r:id="rId27"/>
    <p:sldId id="1268" r:id="rId28"/>
    <p:sldId id="1269" r:id="rId29"/>
    <p:sldId id="275" r:id="rId30"/>
    <p:sldId id="414" r:id="rId31"/>
    <p:sldId id="767" r:id="rId32"/>
    <p:sldId id="1102" r:id="rId33"/>
    <p:sldId id="813" r:id="rId34"/>
    <p:sldId id="814" r:id="rId35"/>
    <p:sldId id="554" r:id="rId36"/>
    <p:sldId id="277" r:id="rId37"/>
    <p:sldId id="1030" r:id="rId38"/>
    <p:sldId id="792" r:id="rId39"/>
    <p:sldId id="1058" r:id="rId40"/>
    <p:sldId id="1059" r:id="rId41"/>
    <p:sldId id="793" r:id="rId42"/>
    <p:sldId id="794" r:id="rId43"/>
    <p:sldId id="1103" r:id="rId44"/>
    <p:sldId id="836" r:id="rId45"/>
    <p:sldId id="837" r:id="rId46"/>
    <p:sldId id="838" r:id="rId47"/>
    <p:sldId id="963" r:id="rId48"/>
    <p:sldId id="964" r:id="rId49"/>
    <p:sldId id="1107" r:id="rId50"/>
    <p:sldId id="1108" r:id="rId51"/>
    <p:sldId id="1109" r:id="rId52"/>
    <p:sldId id="279" r:id="rId53"/>
    <p:sldId id="755" r:id="rId54"/>
    <p:sldId id="1094" r:id="rId55"/>
    <p:sldId id="1095" r:id="rId56"/>
    <p:sldId id="1096" r:id="rId57"/>
    <p:sldId id="1110" r:id="rId58"/>
    <p:sldId id="1111" r:id="rId59"/>
    <p:sldId id="1112" r:id="rId60"/>
    <p:sldId id="1270" r:id="rId61"/>
    <p:sldId id="1114" r:id="rId62"/>
    <p:sldId id="1115" r:id="rId63"/>
    <p:sldId id="1116" r:id="rId64"/>
    <p:sldId id="1117" r:id="rId65"/>
    <p:sldId id="1118" r:id="rId66"/>
    <p:sldId id="1119" r:id="rId67"/>
    <p:sldId id="1120" r:id="rId68"/>
    <p:sldId id="1121" r:id="rId69"/>
    <p:sldId id="1122" r:id="rId70"/>
    <p:sldId id="1123" r:id="rId71"/>
    <p:sldId id="1124" r:id="rId72"/>
    <p:sldId id="1125" r:id="rId73"/>
    <p:sldId id="1126" r:id="rId74"/>
    <p:sldId id="1127" r:id="rId75"/>
    <p:sldId id="1128" r:id="rId76"/>
    <p:sldId id="1129" r:id="rId77"/>
    <p:sldId id="1130" r:id="rId78"/>
    <p:sldId id="1131" r:id="rId79"/>
    <p:sldId id="1132" r:id="rId80"/>
    <p:sldId id="1133" r:id="rId81"/>
    <p:sldId id="1134" r:id="rId82"/>
    <p:sldId id="1135" r:id="rId83"/>
    <p:sldId id="1136" r:id="rId84"/>
    <p:sldId id="1137" r:id="rId85"/>
    <p:sldId id="1138" r:id="rId86"/>
    <p:sldId id="1139" r:id="rId87"/>
    <p:sldId id="1140" r:id="rId88"/>
    <p:sldId id="1141" r:id="rId89"/>
    <p:sldId id="1142" r:id="rId90"/>
    <p:sldId id="1143" r:id="rId91"/>
    <p:sldId id="1144" r:id="rId92"/>
    <p:sldId id="1145" r:id="rId93"/>
    <p:sldId id="1146" r:id="rId94"/>
    <p:sldId id="1147" r:id="rId95"/>
    <p:sldId id="1148" r:id="rId96"/>
    <p:sldId id="1149" r:id="rId97"/>
    <p:sldId id="1150" r:id="rId98"/>
    <p:sldId id="1151" r:id="rId99"/>
    <p:sldId id="1152" r:id="rId100"/>
    <p:sldId id="1153" r:id="rId101"/>
    <p:sldId id="1154" r:id="rId102"/>
    <p:sldId id="1155" r:id="rId103"/>
    <p:sldId id="1156" r:id="rId104"/>
    <p:sldId id="1157" r:id="rId105"/>
    <p:sldId id="1158" r:id="rId106"/>
    <p:sldId id="1159" r:id="rId107"/>
    <p:sldId id="1160" r:id="rId108"/>
    <p:sldId id="1161" r:id="rId109"/>
    <p:sldId id="1162" r:id="rId110"/>
    <p:sldId id="1163" r:id="rId111"/>
    <p:sldId id="1164" r:id="rId112"/>
    <p:sldId id="1165" r:id="rId113"/>
    <p:sldId id="1166" r:id="rId114"/>
    <p:sldId id="1167" r:id="rId115"/>
    <p:sldId id="1168" r:id="rId116"/>
    <p:sldId id="1169" r:id="rId117"/>
    <p:sldId id="1170" r:id="rId118"/>
    <p:sldId id="1171" r:id="rId119"/>
    <p:sldId id="1172" r:id="rId120"/>
    <p:sldId id="1173" r:id="rId121"/>
    <p:sldId id="1174" r:id="rId122"/>
    <p:sldId id="1175" r:id="rId123"/>
    <p:sldId id="1176" r:id="rId124"/>
    <p:sldId id="1177" r:id="rId125"/>
    <p:sldId id="1178" r:id="rId126"/>
    <p:sldId id="1179" r:id="rId127"/>
    <p:sldId id="1180" r:id="rId128"/>
    <p:sldId id="1181" r:id="rId129"/>
    <p:sldId id="1182" r:id="rId130"/>
    <p:sldId id="1183" r:id="rId131"/>
    <p:sldId id="1184" r:id="rId132"/>
    <p:sldId id="1185" r:id="rId133"/>
    <p:sldId id="1186" r:id="rId134"/>
    <p:sldId id="1187" r:id="rId135"/>
    <p:sldId id="1188" r:id="rId136"/>
    <p:sldId id="1189" r:id="rId137"/>
    <p:sldId id="1190" r:id="rId138"/>
    <p:sldId id="1191" r:id="rId139"/>
    <p:sldId id="1192" r:id="rId140"/>
    <p:sldId id="1193" r:id="rId141"/>
    <p:sldId id="1194" r:id="rId142"/>
    <p:sldId id="1195" r:id="rId143"/>
    <p:sldId id="1196" r:id="rId144"/>
    <p:sldId id="1197" r:id="rId145"/>
    <p:sldId id="1198" r:id="rId146"/>
    <p:sldId id="1199" r:id="rId147"/>
    <p:sldId id="1200" r:id="rId148"/>
    <p:sldId id="1201" r:id="rId149"/>
    <p:sldId id="1202" r:id="rId150"/>
    <p:sldId id="1203" r:id="rId151"/>
    <p:sldId id="1204" r:id="rId152"/>
    <p:sldId id="1205" r:id="rId153"/>
    <p:sldId id="1206" r:id="rId154"/>
    <p:sldId id="1207" r:id="rId155"/>
    <p:sldId id="1208" r:id="rId156"/>
    <p:sldId id="1209" r:id="rId157"/>
    <p:sldId id="1210" r:id="rId158"/>
    <p:sldId id="1211" r:id="rId159"/>
    <p:sldId id="1212" r:id="rId160"/>
    <p:sldId id="1213" r:id="rId161"/>
    <p:sldId id="1214" r:id="rId162"/>
    <p:sldId id="1215" r:id="rId163"/>
    <p:sldId id="1216" r:id="rId164"/>
    <p:sldId id="1217" r:id="rId165"/>
    <p:sldId id="1218" r:id="rId166"/>
    <p:sldId id="1219" r:id="rId167"/>
    <p:sldId id="1220" r:id="rId168"/>
    <p:sldId id="1221" r:id="rId169"/>
    <p:sldId id="1222" r:id="rId170"/>
    <p:sldId id="1223" r:id="rId171"/>
    <p:sldId id="1224" r:id="rId172"/>
    <p:sldId id="1225" r:id="rId173"/>
    <p:sldId id="1226" r:id="rId174"/>
    <p:sldId id="1227" r:id="rId175"/>
    <p:sldId id="1228" r:id="rId176"/>
    <p:sldId id="1229" r:id="rId177"/>
    <p:sldId id="1230" r:id="rId178"/>
    <p:sldId id="1231" r:id="rId179"/>
    <p:sldId id="1232" r:id="rId180"/>
    <p:sldId id="1233" r:id="rId181"/>
    <p:sldId id="1234" r:id="rId182"/>
    <p:sldId id="1235" r:id="rId183"/>
    <p:sldId id="1236" r:id="rId184"/>
    <p:sldId id="1237" r:id="rId185"/>
    <p:sldId id="1238" r:id="rId186"/>
    <p:sldId id="1239" r:id="rId187"/>
    <p:sldId id="1240" r:id="rId188"/>
    <p:sldId id="1241" r:id="rId189"/>
    <p:sldId id="1242" r:id="rId190"/>
    <p:sldId id="1243" r:id="rId191"/>
    <p:sldId id="1244" r:id="rId192"/>
    <p:sldId id="1245" r:id="rId193"/>
    <p:sldId id="1246" r:id="rId194"/>
    <p:sldId id="1247" r:id="rId195"/>
    <p:sldId id="1248" r:id="rId196"/>
    <p:sldId id="1063" r:id="rId197"/>
    <p:sldId id="1064" r:id="rId198"/>
    <p:sldId id="1065" r:id="rId199"/>
    <p:sldId id="1104" r:id="rId200"/>
    <p:sldId id="1066" r:id="rId201"/>
    <p:sldId id="1067" r:id="rId202"/>
    <p:sldId id="1068" r:id="rId203"/>
    <p:sldId id="1069" r:id="rId204"/>
    <p:sldId id="1070" r:id="rId205"/>
    <p:sldId id="1071" r:id="rId206"/>
    <p:sldId id="1072" r:id="rId207"/>
    <p:sldId id="1073" r:id="rId208"/>
    <p:sldId id="1074" r:id="rId209"/>
    <p:sldId id="1075" r:id="rId210"/>
    <p:sldId id="1076" r:id="rId211"/>
    <p:sldId id="1077" r:id="rId212"/>
    <p:sldId id="1078" r:id="rId213"/>
    <p:sldId id="1079" r:id="rId214"/>
    <p:sldId id="1080" r:id="rId215"/>
    <p:sldId id="1081" r:id="rId216"/>
    <p:sldId id="1082" r:id="rId217"/>
    <p:sldId id="1083" r:id="rId218"/>
    <p:sldId id="1084" r:id="rId219"/>
    <p:sldId id="1085" r:id="rId220"/>
    <p:sldId id="1086" r:id="rId221"/>
    <p:sldId id="1087" r:id="rId222"/>
    <p:sldId id="1088" r:id="rId223"/>
    <p:sldId id="1101" r:id="rId224"/>
    <p:sldId id="1089" r:id="rId225"/>
    <p:sldId id="1090" r:id="rId226"/>
    <p:sldId id="1091" r:id="rId227"/>
    <p:sldId id="1092" r:id="rId228"/>
    <p:sldId id="1105" r:id="rId229"/>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FFCC00"/>
    <a:srgbClr val="003366"/>
    <a:srgbClr val="003300"/>
    <a:srgbClr val="FF6600"/>
    <a:srgbClr val="000000"/>
    <a:srgbClr val="E8FAB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7" autoAdjust="0"/>
    <p:restoredTop sz="93964" autoAdjust="0"/>
  </p:normalViewPr>
  <p:slideViewPr>
    <p:cSldViewPr>
      <p:cViewPr>
        <p:scale>
          <a:sx n="66" d="100"/>
          <a:sy n="66" d="100"/>
        </p:scale>
        <p:origin x="-1368" y="-60"/>
      </p:cViewPr>
      <p:guideLst>
        <p:guide orient="horz" pos="2160"/>
        <p:guide pos="2880"/>
      </p:guideLst>
    </p:cSldViewPr>
  </p:slideViewPr>
  <p:notesTextViewPr>
    <p:cViewPr>
      <p:scale>
        <a:sx n="100" d="100"/>
        <a:sy n="100" d="100"/>
      </p:scale>
      <p:origin x="0" y="0"/>
    </p:cViewPr>
  </p:notesTextViewPr>
  <p:sorterViewPr>
    <p:cViewPr>
      <p:scale>
        <a:sx n="75" d="100"/>
        <a:sy n="75" d="100"/>
      </p:scale>
      <p:origin x="0" y="-11604"/>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notesMaster" Target="notesMasters/notesMaster1.xml"/><Relationship Id="rId235"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5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956" eaLnBrk="1" hangingPunct="1">
              <a:defRPr sz="1200"/>
            </a:lvl1pPr>
          </a:lstStyle>
          <a:p>
            <a:pPr>
              <a:defRPr/>
            </a:pPr>
            <a:endParaRPr lang="en-US"/>
          </a:p>
        </p:txBody>
      </p:sp>
      <p:sp>
        <p:nvSpPr>
          <p:cNvPr id="206851"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956" eaLnBrk="1" hangingPunct="1">
              <a:defRPr sz="1200">
                <a:latin typeface="Arial" charset="0"/>
              </a:defRPr>
            </a:lvl1pPr>
          </a:lstStyle>
          <a:p>
            <a:pPr>
              <a:defRPr/>
            </a:pPr>
            <a:fld id="{19A0977F-1185-4A48-AFDA-A19A62E3DECA}" type="datetime1">
              <a:rPr lang="en-US"/>
              <a:pPr>
                <a:defRPr/>
              </a:pPr>
              <a:t>12/07/2019</a:t>
            </a:fld>
            <a:endParaRPr lang="en-US"/>
          </a:p>
        </p:txBody>
      </p:sp>
      <p:sp>
        <p:nvSpPr>
          <p:cNvPr id="206852"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956" eaLnBrk="1" hangingPunct="1">
              <a:defRPr sz="1200"/>
            </a:lvl1pPr>
          </a:lstStyle>
          <a:p>
            <a:pPr>
              <a:defRPr/>
            </a:pPr>
            <a:endParaRPr lang="en-US"/>
          </a:p>
        </p:txBody>
      </p:sp>
      <p:sp>
        <p:nvSpPr>
          <p:cNvPr id="206853"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defRPr sz="1200"/>
            </a:lvl1pPr>
          </a:lstStyle>
          <a:p>
            <a:pPr>
              <a:defRPr/>
            </a:pPr>
            <a:fld id="{AE019167-0C62-4D3E-A8B7-4A1CFB2DF74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wrap="square" lIns="91294" tIns="45647" rIns="91294" bIns="45647" numCol="1" anchor="t" anchorCtr="0" compatLnSpc="1">
            <a:prstTxWarp prst="textNoShape">
              <a:avLst/>
            </a:prstTxWarp>
          </a:bodyPr>
          <a:lstStyle>
            <a:lvl1pPr eaLnBrk="1" hangingPunct="1">
              <a:defRPr sz="1200"/>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294" tIns="45647" rIns="91294" bIns="45647" rtlCol="0"/>
          <a:lstStyle>
            <a:lvl1pPr algn="r" eaLnBrk="1" hangingPunct="1">
              <a:defRPr sz="1200">
                <a:latin typeface="Arial" charset="0"/>
              </a:defRPr>
            </a:lvl1pPr>
          </a:lstStyle>
          <a:p>
            <a:pPr>
              <a:defRPr/>
            </a:pPr>
            <a:fld id="{FEFED0FC-8A7C-4D52-B083-05593A63B79F}" type="datetime1">
              <a:rPr lang="en-US"/>
              <a:pPr>
                <a:defRPr/>
              </a:pPr>
              <a:t>12/07/2019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294" tIns="45647" rIns="91294" bIns="45647" rtlCol="0" anchor="ctr"/>
          <a:lstStyle/>
          <a:p>
            <a:pPr lvl="0"/>
            <a:endParaRPr lang="en-US" noProof="0" dirty="0" smtClean="0"/>
          </a:p>
        </p:txBody>
      </p:sp>
      <p:sp>
        <p:nvSpPr>
          <p:cNvPr id="5" name="Notes Placeholder 4"/>
          <p:cNvSpPr>
            <a:spLocks noGrp="1"/>
          </p:cNvSpPr>
          <p:nvPr>
            <p:ph type="body" sz="quarter" idx="3"/>
          </p:nvPr>
        </p:nvSpPr>
        <p:spPr>
          <a:xfrm>
            <a:off x="700088" y="4414838"/>
            <a:ext cx="5610225" cy="4184650"/>
          </a:xfrm>
          <a:prstGeom prst="rect">
            <a:avLst/>
          </a:prstGeom>
        </p:spPr>
        <p:txBody>
          <a:bodyPr vert="horz" lIns="91294" tIns="45647" rIns="91294" bIns="45647"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wrap="square" lIns="91294" tIns="45647" rIns="91294" bIns="45647" numCol="1" anchor="b" anchorCtr="0" compatLnSpc="1">
            <a:prstTxWarp prst="textNoShape">
              <a:avLst/>
            </a:prstTxWarp>
          </a:bodyPr>
          <a:lstStyle>
            <a:lvl1pPr eaLnBrk="1" hangingPunct="1">
              <a:defRPr sz="1200"/>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1294" tIns="45647" rIns="91294" bIns="45647" numCol="1" anchor="b" anchorCtr="0" compatLnSpc="1">
            <a:prstTxWarp prst="textNoShape">
              <a:avLst/>
            </a:prstTxWarp>
          </a:bodyPr>
          <a:lstStyle>
            <a:lvl1pPr algn="r" eaLnBrk="1" hangingPunct="1">
              <a:defRPr sz="1200"/>
            </a:lvl1pPr>
          </a:lstStyle>
          <a:p>
            <a:pPr>
              <a:defRPr/>
            </a:pPr>
            <a:fld id="{1EEB1C07-6E94-46B5-B734-4DAE330E2C8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bwMode="auto">
          <a:noFill/>
          <a:ln>
            <a:solidFill>
              <a:srgbClr val="000000"/>
            </a:solidFill>
            <a:miter lim="800000"/>
            <a:headEnd/>
            <a:tailEnd/>
          </a:ln>
        </p:spPr>
      </p:sp>
      <p:sp>
        <p:nvSpPr>
          <p:cNvPr id="2293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bwMode="auto">
          <a:noFill/>
          <a:ln>
            <a:solidFill>
              <a:srgbClr val="000000"/>
            </a:solidFill>
            <a:miter lim="800000"/>
            <a:headEnd/>
            <a:tailEnd/>
          </a:ln>
        </p:spPr>
      </p:sp>
      <p:sp>
        <p:nvSpPr>
          <p:cNvPr id="2375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smtClean="0"/>
              <a:t>Figure 2: Representative case of post-tuberculosis bronchial stenosis. (a) On chest computed tomography scan, the left main bronchus was narrowed to approximately 2 mm in diameter (black arrow), whereas the right main bronchus showed normal airway patency (white arrow). (b) On bronchoscopy, the left main bronchus was partially obstructed by fibrotic stenosis. (c) After mechanical dilatation, a silicone bronchial stent was inserted into the left main bronchus (inner diameter 9 mm, outer diameter 10 mm, stent length 40 mm). (d) Twenty months after silicone stenting, elective stent removal was performed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8594" name="Text Box 1"/>
          <p:cNvSpPr txBox="1">
            <a:spLocks noChangeArrowheads="1"/>
          </p:cNvSpPr>
          <p:nvPr/>
        </p:nvSpPr>
        <p:spPr bwMode="auto">
          <a:xfrm>
            <a:off x="1431925" y="930275"/>
            <a:ext cx="4146550" cy="3186113"/>
          </a:xfrm>
          <a:prstGeom prst="rect">
            <a:avLst/>
          </a:prstGeom>
          <a:solidFill>
            <a:srgbClr val="FFFFFF"/>
          </a:solidFill>
          <a:ln w="9525">
            <a:solidFill>
              <a:srgbClr val="000000"/>
            </a:solidFill>
            <a:miter lim="800000"/>
            <a:headEnd/>
            <a:tailEnd/>
          </a:ln>
        </p:spPr>
        <p:txBody>
          <a:bodyPr wrap="none" lIns="83606" tIns="41803" rIns="83606" bIns="41803" anchor="ctr"/>
          <a:lstStyle/>
          <a:p>
            <a:pPr eaLnBrk="1" hangingPunct="1"/>
            <a:endParaRPr lang="en-US" altLang="en-US"/>
          </a:p>
        </p:txBody>
      </p:sp>
      <p:sp>
        <p:nvSpPr>
          <p:cNvPr id="238595" name="Text Box 2"/>
          <p:cNvSpPr>
            <a:spLocks noChangeArrowheads="1"/>
          </p:cNvSpPr>
          <p:nvPr>
            <p:ph type="body"/>
          </p:nvPr>
        </p:nvSpPr>
        <p:spPr bwMode="auto">
          <a:xfrm>
            <a:off x="1069975" y="4425950"/>
            <a:ext cx="4876800" cy="3535363"/>
          </a:xfrm>
          <a:noFill/>
        </p:spPr>
        <p:txBody>
          <a:bodyPr wrap="square" lIns="0" tIns="0" rIns="0" bIns="0" numCol="1" anchor="t" anchorCtr="0" compatLnSpc="1">
            <a:prstTxWarp prst="textNoShape">
              <a:avLst/>
            </a:prstTxWarp>
          </a:bodyPr>
          <a:lstStyle/>
          <a:p>
            <a:pPr marL="74613" indent="-74613" eaLnBrk="1" hangingPunct="1">
              <a:lnSpc>
                <a:spcPct val="93000"/>
              </a:lnSpc>
              <a:spcBef>
                <a:spcPct val="0"/>
              </a:spcBef>
              <a:buSzPct val="45000"/>
              <a:tabLst>
                <a:tab pos="658813" algn="l"/>
                <a:tab pos="1320800" algn="l"/>
                <a:tab pos="1981200" algn="l"/>
                <a:tab pos="2644775" algn="l"/>
                <a:tab pos="3306763" algn="l"/>
                <a:tab pos="3967163" algn="l"/>
                <a:tab pos="4629150" algn="l"/>
              </a:tabLst>
            </a:pPr>
            <a:r>
              <a:rPr lang="en-GB" altLang="en-US" smtClean="0">
                <a:ea typeface="msgothic"/>
                <a:cs typeface="msgothic"/>
              </a:rPr>
              <a:t>Figure 13.  Diffuse panbronchiolitis in a 44-year-old Japanese man. High-resolution CT scan shows diffuse small centrilobular nodules and branching linear opacities (arrow), which resemble the objects used in the game of jacks. Note the bronchiolar dilatation and mucoid impaction (arrowheads).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800" dirty="0" err="1" smtClean="0"/>
              <a:t>Thuốc</a:t>
            </a:r>
            <a:r>
              <a:rPr lang="en-US" sz="1800" dirty="0" smtClean="0"/>
              <a:t> </a:t>
            </a:r>
            <a:r>
              <a:rPr lang="en-US" sz="1800" dirty="0" err="1" smtClean="0"/>
              <a:t>dãn</a:t>
            </a:r>
            <a:r>
              <a:rPr lang="en-US" sz="1800" dirty="0" smtClean="0"/>
              <a:t> </a:t>
            </a:r>
            <a:r>
              <a:rPr lang="en-US" sz="1800" dirty="0" err="1" smtClean="0"/>
              <a:t>phế</a:t>
            </a:r>
            <a:r>
              <a:rPr lang="en-US" sz="1800" dirty="0" smtClean="0"/>
              <a:t> </a:t>
            </a:r>
            <a:r>
              <a:rPr lang="en-US" sz="1800" dirty="0" err="1" smtClean="0"/>
              <a:t>quản</a:t>
            </a:r>
            <a:r>
              <a:rPr lang="en-US" sz="1800" dirty="0" smtClean="0"/>
              <a:t> </a:t>
            </a:r>
            <a:r>
              <a:rPr lang="en-US" sz="1800" dirty="0" err="1" smtClean="0"/>
              <a:t>hít</a:t>
            </a:r>
            <a:r>
              <a:rPr lang="en-US" sz="1800" dirty="0" smtClean="0"/>
              <a:t> </a:t>
            </a:r>
            <a:r>
              <a:rPr lang="en-US" sz="1800" dirty="0" err="1" smtClean="0"/>
              <a:t>tác</a:t>
            </a:r>
            <a:r>
              <a:rPr lang="en-US" sz="1800" dirty="0" smtClean="0"/>
              <a:t> </a:t>
            </a:r>
            <a:r>
              <a:rPr lang="en-US" sz="1800" dirty="0" err="1" smtClean="0"/>
              <a:t>dụng</a:t>
            </a:r>
            <a:r>
              <a:rPr lang="en-US" sz="1800" dirty="0" smtClean="0"/>
              <a:t> </a:t>
            </a:r>
            <a:r>
              <a:rPr lang="en-US" sz="1800" dirty="0" err="1" smtClean="0"/>
              <a:t>ngắn</a:t>
            </a:r>
            <a:r>
              <a:rPr lang="en-US" sz="1800" dirty="0" smtClean="0"/>
              <a:t> (</a:t>
            </a:r>
            <a:r>
              <a:rPr lang="en-US" sz="1800" dirty="0" err="1" smtClean="0"/>
              <a:t>albuterol</a:t>
            </a:r>
            <a:r>
              <a:rPr lang="en-US" sz="1800" dirty="0" smtClean="0"/>
              <a:t>, </a:t>
            </a:r>
            <a:r>
              <a:rPr lang="en-US" sz="1800" dirty="0" err="1" smtClean="0"/>
              <a:t>salbutamol</a:t>
            </a:r>
            <a:r>
              <a:rPr lang="en-US" sz="1800" dirty="0" smtClean="0"/>
              <a:t>, </a:t>
            </a:r>
            <a:r>
              <a:rPr lang="en-US" sz="1800" dirty="0" err="1" smtClean="0"/>
              <a:t>ipratropium</a:t>
            </a:r>
            <a:r>
              <a:rPr lang="en-US" sz="1800" dirty="0" smtClean="0"/>
              <a:t>): 4 </a:t>
            </a:r>
            <a:r>
              <a:rPr lang="en-US" sz="1800" dirty="0" err="1" smtClean="0"/>
              <a:t>giờ</a:t>
            </a:r>
            <a:endParaRPr lang="en-US" sz="1800" dirty="0" smtClean="0"/>
          </a:p>
          <a:p>
            <a:pPr lvl="1"/>
            <a:r>
              <a:rPr lang="en-US" sz="1800" dirty="0" err="1" smtClean="0"/>
              <a:t>Thuốc</a:t>
            </a:r>
            <a:r>
              <a:rPr lang="en-US" sz="1800" dirty="0" smtClean="0"/>
              <a:t> </a:t>
            </a:r>
            <a:r>
              <a:rPr lang="en-US" sz="1800" dirty="0" err="1" smtClean="0"/>
              <a:t>dãn</a:t>
            </a:r>
            <a:r>
              <a:rPr lang="en-US" sz="1800" dirty="0" smtClean="0"/>
              <a:t> </a:t>
            </a:r>
            <a:r>
              <a:rPr lang="en-US" sz="1800" dirty="0" err="1" smtClean="0"/>
              <a:t>phế</a:t>
            </a:r>
            <a:r>
              <a:rPr lang="en-US" sz="1800" dirty="0" smtClean="0"/>
              <a:t> </a:t>
            </a:r>
            <a:r>
              <a:rPr lang="en-US" sz="1800" dirty="0" err="1" smtClean="0"/>
              <a:t>quản</a:t>
            </a:r>
            <a:r>
              <a:rPr lang="en-US" sz="1800" dirty="0" smtClean="0"/>
              <a:t> </a:t>
            </a:r>
            <a:r>
              <a:rPr lang="en-US" sz="1800" dirty="0" err="1" smtClean="0"/>
              <a:t>đồng</a:t>
            </a:r>
            <a:r>
              <a:rPr lang="en-US" sz="1800" dirty="0" smtClean="0"/>
              <a:t> </a:t>
            </a:r>
            <a:r>
              <a:rPr lang="en-US" sz="1800" dirty="0" err="1" smtClean="0"/>
              <a:t>vận</a:t>
            </a:r>
            <a:r>
              <a:rPr lang="en-US" sz="1800" dirty="0" smtClean="0"/>
              <a:t> beta </a:t>
            </a:r>
            <a:r>
              <a:rPr lang="en-US" sz="1800" dirty="0" err="1" smtClean="0"/>
              <a:t>tác</a:t>
            </a:r>
            <a:r>
              <a:rPr lang="en-US" sz="1800" dirty="0" smtClean="0"/>
              <a:t> </a:t>
            </a:r>
            <a:r>
              <a:rPr lang="en-US" sz="1800" dirty="0" err="1" smtClean="0"/>
              <a:t>dụng</a:t>
            </a:r>
            <a:r>
              <a:rPr lang="en-US" sz="1800" dirty="0" smtClean="0"/>
              <a:t> </a:t>
            </a:r>
            <a:r>
              <a:rPr lang="en-US" sz="1800" dirty="0" err="1" smtClean="0"/>
              <a:t>dài</a:t>
            </a:r>
            <a:r>
              <a:rPr lang="en-US" sz="1800" dirty="0" smtClean="0"/>
              <a:t> (</a:t>
            </a:r>
            <a:r>
              <a:rPr lang="en-US" sz="1800" dirty="0" err="1" smtClean="0"/>
              <a:t>salmeterol</a:t>
            </a:r>
            <a:r>
              <a:rPr lang="en-US" sz="1800" dirty="0" smtClean="0"/>
              <a:t>, </a:t>
            </a:r>
            <a:r>
              <a:rPr lang="en-US" sz="1800" dirty="0" err="1" smtClean="0"/>
              <a:t>formoterol</a:t>
            </a:r>
            <a:r>
              <a:rPr lang="en-US" sz="1800" dirty="0" smtClean="0"/>
              <a:t>): 12 </a:t>
            </a:r>
            <a:r>
              <a:rPr lang="en-US" sz="1800" dirty="0" err="1" smtClean="0"/>
              <a:t>giờ</a:t>
            </a:r>
            <a:endParaRPr lang="en-US" sz="1800" dirty="0" smtClean="0"/>
          </a:p>
          <a:p>
            <a:pPr lvl="1"/>
            <a:r>
              <a:rPr lang="en-US" sz="1800" dirty="0" err="1" smtClean="0"/>
              <a:t>Thuốc</a:t>
            </a:r>
            <a:r>
              <a:rPr lang="en-US" sz="1800" dirty="0" smtClean="0"/>
              <a:t> </a:t>
            </a:r>
            <a:r>
              <a:rPr lang="en-US" sz="1800" dirty="0" err="1" smtClean="0"/>
              <a:t>dãn</a:t>
            </a:r>
            <a:r>
              <a:rPr lang="en-US" sz="1800" dirty="0" smtClean="0"/>
              <a:t> </a:t>
            </a:r>
            <a:r>
              <a:rPr lang="en-US" sz="1800" dirty="0" err="1" smtClean="0"/>
              <a:t>phế</a:t>
            </a:r>
            <a:r>
              <a:rPr lang="en-US" sz="1800" dirty="0" smtClean="0"/>
              <a:t> </a:t>
            </a:r>
            <a:r>
              <a:rPr lang="en-US" sz="1800" dirty="0" err="1" smtClean="0"/>
              <a:t>quản</a:t>
            </a:r>
            <a:r>
              <a:rPr lang="en-US" sz="1800" dirty="0" smtClean="0"/>
              <a:t> </a:t>
            </a:r>
            <a:r>
              <a:rPr lang="en-US" sz="1800" dirty="0" err="1" smtClean="0"/>
              <a:t>anticholinergic</a:t>
            </a:r>
            <a:r>
              <a:rPr lang="en-US" sz="1800" dirty="0" smtClean="0"/>
              <a:t> (</a:t>
            </a:r>
            <a:r>
              <a:rPr lang="en-US" sz="1800" dirty="0" err="1" smtClean="0"/>
              <a:t>tiotropium</a:t>
            </a:r>
            <a:r>
              <a:rPr lang="en-US" sz="1800" dirty="0" smtClean="0"/>
              <a:t>, </a:t>
            </a:r>
            <a:r>
              <a:rPr lang="en-US" sz="1800" dirty="0" err="1" smtClean="0"/>
              <a:t>glycopyrronium</a:t>
            </a:r>
            <a:r>
              <a:rPr lang="en-US" sz="1800" dirty="0" smtClean="0"/>
              <a:t>, </a:t>
            </a:r>
            <a:r>
              <a:rPr lang="en-US" sz="1800" dirty="0" err="1" smtClean="0"/>
              <a:t>umeclidinium</a:t>
            </a:r>
            <a:r>
              <a:rPr lang="en-US" sz="1800" dirty="0" smtClean="0"/>
              <a:t>): 24 </a:t>
            </a:r>
            <a:r>
              <a:rPr lang="en-US" sz="1800" dirty="0" err="1" smtClean="0"/>
              <a:t>giờ</a:t>
            </a:r>
            <a:r>
              <a:rPr lang="en-US" sz="1800" dirty="0" smtClean="0"/>
              <a:t>. </a:t>
            </a:r>
            <a:r>
              <a:rPr lang="en-US" sz="1800" dirty="0" err="1" smtClean="0"/>
              <a:t>Riêng</a:t>
            </a:r>
            <a:r>
              <a:rPr lang="en-US" sz="1800" dirty="0" smtClean="0"/>
              <a:t> </a:t>
            </a:r>
            <a:r>
              <a:rPr lang="en-US" sz="1800" dirty="0" err="1" smtClean="0"/>
              <a:t>aclidinium</a:t>
            </a:r>
            <a:r>
              <a:rPr lang="en-US" sz="1800" dirty="0" smtClean="0"/>
              <a:t> </a:t>
            </a:r>
            <a:r>
              <a:rPr lang="en-US" sz="1800" dirty="0" err="1" smtClean="0"/>
              <a:t>ngưng</a:t>
            </a:r>
            <a:r>
              <a:rPr lang="en-US" sz="1800" dirty="0" smtClean="0"/>
              <a:t> 12 </a:t>
            </a:r>
            <a:r>
              <a:rPr lang="en-US" sz="1800" dirty="0" err="1" smtClean="0"/>
              <a:t>giờ</a:t>
            </a:r>
            <a:endParaRPr lang="en-US" altLang="en-US" sz="2400" dirty="0" smtClean="0"/>
          </a:p>
          <a:p>
            <a:endParaRPr lang="en-US" dirty="0"/>
          </a:p>
        </p:txBody>
      </p:sp>
      <p:sp>
        <p:nvSpPr>
          <p:cNvPr id="4" name="Slide Number Placeholder 3"/>
          <p:cNvSpPr>
            <a:spLocks noGrp="1"/>
          </p:cNvSpPr>
          <p:nvPr>
            <p:ph type="sldNum" sz="quarter" idx="10"/>
          </p:nvPr>
        </p:nvSpPr>
        <p:spPr/>
        <p:txBody>
          <a:bodyPr/>
          <a:lstStyle/>
          <a:p>
            <a:fld id="{C069D666-D699-4D29-A006-2AE31327F703}"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Rot="1" noChangeArrowheads="1" noTextEdit="1"/>
          </p:cNvSpPr>
          <p:nvPr>
            <p:ph type="sldImg"/>
          </p:nvPr>
        </p:nvSpPr>
        <p:spPr bwMode="auto">
          <a:xfrm>
            <a:off x="1203325" y="722313"/>
            <a:ext cx="4605338" cy="3454400"/>
          </a:xfrm>
          <a:noFill/>
          <a:ln>
            <a:solidFill>
              <a:srgbClr val="000000"/>
            </a:solidFill>
            <a:miter lim="800000"/>
            <a:headEnd/>
            <a:tailEnd/>
          </a:ln>
        </p:spPr>
      </p:sp>
      <p:sp>
        <p:nvSpPr>
          <p:cNvPr id="230403" name="Rectangle 3"/>
          <p:cNvSpPr>
            <a:spLocks noGrp="1" noChangeArrowheads="1"/>
          </p:cNvSpPr>
          <p:nvPr>
            <p:ph type="body" idx="1"/>
          </p:nvPr>
        </p:nvSpPr>
        <p:spPr bwMode="auto">
          <a:xfrm>
            <a:off x="935038" y="4414838"/>
            <a:ext cx="5140325" cy="4164012"/>
          </a:xfrm>
          <a:noFill/>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bwMode="auto">
          <a:noFill/>
          <a:ln>
            <a:solidFill>
              <a:srgbClr val="000000"/>
            </a:solidFill>
            <a:miter lim="800000"/>
            <a:headEnd/>
            <a:tailEnd/>
          </a:ln>
        </p:spPr>
      </p:sp>
      <p:sp>
        <p:nvSpPr>
          <p:cNvPr id="2314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31428" name="Header Placeholder 3"/>
          <p:cNvSpPr>
            <a:spLocks noGrp="1"/>
          </p:cNvSpPr>
          <p:nvPr>
            <p:ph type="hdr" sz="quarter"/>
          </p:nvPr>
        </p:nvSpPr>
        <p:spPr bwMode="auto">
          <a:noFill/>
          <a:ln>
            <a:miter lim="800000"/>
            <a:headEnd/>
            <a:tailEnd/>
          </a:ln>
        </p:spPr>
        <p:txBody>
          <a:bodyPr/>
          <a:lstStyle/>
          <a:p>
            <a:endParaRPr lang="en-US" smtClean="0"/>
          </a:p>
        </p:txBody>
      </p:sp>
      <p:sp>
        <p:nvSpPr>
          <p:cNvPr id="231429" name="Footer Placeholder 4"/>
          <p:cNvSpPr>
            <a:spLocks noGrp="1"/>
          </p:cNvSpPr>
          <p:nvPr>
            <p:ph type="ftr" sz="quarter" idx="4"/>
          </p:nvPr>
        </p:nvSpPr>
        <p:spPr bwMode="auto">
          <a:noFill/>
          <a:ln>
            <a:miter lim="800000"/>
            <a:headEnd/>
            <a:tailEnd/>
          </a:ln>
        </p:spPr>
        <p:txBody>
          <a:bodyPr/>
          <a:lstStyle/>
          <a:p>
            <a:endParaRPr lang="en-US" smtClean="0"/>
          </a:p>
        </p:txBody>
      </p:sp>
      <p:sp>
        <p:nvSpPr>
          <p:cNvPr id="231430" name="Slide Number Placeholder 5"/>
          <p:cNvSpPr>
            <a:spLocks noGrp="1"/>
          </p:cNvSpPr>
          <p:nvPr>
            <p:ph type="sldNum" sz="quarter" idx="5"/>
          </p:nvPr>
        </p:nvSpPr>
        <p:spPr bwMode="auto">
          <a:noFill/>
          <a:ln>
            <a:miter lim="800000"/>
            <a:headEnd/>
            <a:tailEnd/>
          </a:ln>
        </p:spPr>
        <p:txBody>
          <a:bodyPr/>
          <a:lstStyle/>
          <a:p>
            <a:fld id="{E9CD01A7-39B5-4768-877B-DCC0A4362545}" type="slidenum">
              <a:rPr lang="en-US" smtClean="0"/>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p:spPr>
      </p:sp>
      <p:sp>
        <p:nvSpPr>
          <p:cNvPr id="232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32452" name="Header Placeholder 3"/>
          <p:cNvSpPr>
            <a:spLocks noGrp="1"/>
          </p:cNvSpPr>
          <p:nvPr>
            <p:ph type="hdr" sz="quarter"/>
          </p:nvPr>
        </p:nvSpPr>
        <p:spPr bwMode="auto">
          <a:noFill/>
          <a:ln>
            <a:miter lim="800000"/>
            <a:headEnd/>
            <a:tailEnd/>
          </a:ln>
        </p:spPr>
        <p:txBody>
          <a:bodyPr/>
          <a:lstStyle/>
          <a:p>
            <a:endParaRPr lang="en-US" smtClean="0"/>
          </a:p>
        </p:txBody>
      </p:sp>
      <p:sp>
        <p:nvSpPr>
          <p:cNvPr id="232453" name="Footer Placeholder 4"/>
          <p:cNvSpPr>
            <a:spLocks noGrp="1"/>
          </p:cNvSpPr>
          <p:nvPr>
            <p:ph type="ftr" sz="quarter" idx="4"/>
          </p:nvPr>
        </p:nvSpPr>
        <p:spPr bwMode="auto">
          <a:noFill/>
          <a:ln>
            <a:miter lim="800000"/>
            <a:headEnd/>
            <a:tailEnd/>
          </a:ln>
        </p:spPr>
        <p:txBody>
          <a:bodyPr/>
          <a:lstStyle/>
          <a:p>
            <a:endParaRPr lang="en-US" smtClean="0"/>
          </a:p>
        </p:txBody>
      </p:sp>
      <p:sp>
        <p:nvSpPr>
          <p:cNvPr id="232454" name="Slide Number Placeholder 5"/>
          <p:cNvSpPr>
            <a:spLocks noGrp="1"/>
          </p:cNvSpPr>
          <p:nvPr>
            <p:ph type="sldNum" sz="quarter" idx="5"/>
          </p:nvPr>
        </p:nvSpPr>
        <p:spPr bwMode="auto">
          <a:noFill/>
          <a:ln>
            <a:miter lim="800000"/>
            <a:headEnd/>
            <a:tailEnd/>
          </a:ln>
        </p:spPr>
        <p:txBody>
          <a:bodyPr/>
          <a:lstStyle/>
          <a:p>
            <a:fld id="{EE74317A-8804-4DAB-8DA8-2B79E88B9CD5}" type="slidenum">
              <a:rPr lang="en-US" smtClean="0"/>
              <a:pPr/>
              <a:t>50</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bwMode="auto">
          <a:noFill/>
          <a:ln>
            <a:solidFill>
              <a:srgbClr val="000000"/>
            </a:solidFill>
            <a:miter lim="800000"/>
            <a:headEnd/>
            <a:tailEnd/>
          </a:ln>
        </p:spPr>
      </p:sp>
      <p:sp>
        <p:nvSpPr>
          <p:cNvPr id="2334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33476" name="Header Placeholder 3"/>
          <p:cNvSpPr>
            <a:spLocks noGrp="1"/>
          </p:cNvSpPr>
          <p:nvPr>
            <p:ph type="hdr" sz="quarter"/>
          </p:nvPr>
        </p:nvSpPr>
        <p:spPr bwMode="auto">
          <a:noFill/>
          <a:ln>
            <a:miter lim="800000"/>
            <a:headEnd/>
            <a:tailEnd/>
          </a:ln>
        </p:spPr>
        <p:txBody>
          <a:bodyPr/>
          <a:lstStyle/>
          <a:p>
            <a:endParaRPr lang="en-US" smtClean="0"/>
          </a:p>
        </p:txBody>
      </p:sp>
      <p:sp>
        <p:nvSpPr>
          <p:cNvPr id="233477" name="Footer Placeholder 4"/>
          <p:cNvSpPr>
            <a:spLocks noGrp="1"/>
          </p:cNvSpPr>
          <p:nvPr>
            <p:ph type="ftr" sz="quarter" idx="4"/>
          </p:nvPr>
        </p:nvSpPr>
        <p:spPr bwMode="auto">
          <a:noFill/>
          <a:ln>
            <a:miter lim="800000"/>
            <a:headEnd/>
            <a:tailEnd/>
          </a:ln>
        </p:spPr>
        <p:txBody>
          <a:bodyPr/>
          <a:lstStyle/>
          <a:p>
            <a:endParaRPr lang="en-US" smtClean="0"/>
          </a:p>
        </p:txBody>
      </p:sp>
      <p:sp>
        <p:nvSpPr>
          <p:cNvPr id="233478" name="Slide Number Placeholder 5"/>
          <p:cNvSpPr>
            <a:spLocks noGrp="1"/>
          </p:cNvSpPr>
          <p:nvPr>
            <p:ph type="sldNum" sz="quarter" idx="5"/>
          </p:nvPr>
        </p:nvSpPr>
        <p:spPr bwMode="auto">
          <a:noFill/>
          <a:ln>
            <a:miter lim="800000"/>
            <a:headEnd/>
            <a:tailEnd/>
          </a:ln>
        </p:spPr>
        <p:txBody>
          <a:bodyPr/>
          <a:lstStyle/>
          <a:p>
            <a:fld id="{FC0AEA6C-BFE0-4A59-A2F1-B4C8832B9109}" type="slidenum">
              <a:rPr lang="en-US" smtClean="0"/>
              <a:pPr/>
              <a:t>51</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p:spPr>
      </p:sp>
      <p:sp>
        <p:nvSpPr>
          <p:cNvPr id="2344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en-US" smtClean="0"/>
              <a:t>Patients present with either an acute or progressive onset</a:t>
            </a:r>
          </a:p>
          <a:p>
            <a:pPr>
              <a:spcBef>
                <a:spcPct val="0"/>
              </a:spcBef>
            </a:pPr>
            <a:r>
              <a:rPr lang="en-US" altLang="en-US" smtClean="0"/>
              <a:t>of a weak, breathy voice associated with a history of chok-</a:t>
            </a:r>
          </a:p>
          <a:p>
            <a:pPr>
              <a:spcBef>
                <a:spcPct val="0"/>
              </a:spcBef>
            </a:pPr>
            <a:r>
              <a:rPr lang="en-US" altLang="en-US" smtClean="0"/>
              <a:t>ing and dysphagia. There may be a history of nasopharyn-</a:t>
            </a:r>
          </a:p>
          <a:p>
            <a:pPr>
              <a:spcBef>
                <a:spcPct val="0"/>
              </a:spcBef>
            </a:pPr>
            <a:r>
              <a:rPr lang="en-US" altLang="en-US" smtClean="0"/>
              <a:t>geal regurgitation. Patients are short of breath on exertion</a:t>
            </a:r>
          </a:p>
          <a:p>
            <a:pPr>
              <a:spcBef>
                <a:spcPct val="0"/>
              </a:spcBef>
            </a:pPr>
            <a:r>
              <a:rPr lang="en-US" altLang="en-US" smtClean="0"/>
              <a:t>and may develop stridor in the presence of respiratory</a:t>
            </a:r>
          </a:p>
          <a:p>
            <a:pPr>
              <a:spcBef>
                <a:spcPct val="0"/>
              </a:spcBef>
            </a:pPr>
            <a:r>
              <a:rPr lang="en-US" altLang="en-US" smtClean="0"/>
              <a:t>tract infection. The patient may be dysarthric and have</a:t>
            </a:r>
          </a:p>
          <a:p>
            <a:pPr>
              <a:spcBef>
                <a:spcPct val="0"/>
              </a:spcBef>
            </a:pPr>
            <a:r>
              <a:rPr lang="en-US" altLang="en-US" smtClean="0"/>
              <a:t>signs of other cranial nerve involvement, such as paralysis</a:t>
            </a:r>
          </a:p>
          <a:p>
            <a:pPr>
              <a:spcBef>
                <a:spcPct val="0"/>
              </a:spcBef>
            </a:pPr>
            <a:r>
              <a:rPr lang="en-US" altLang="en-US" smtClean="0"/>
              <a:t>of the tongue and loss of a gag reflex. Bilateral vagal nerve</a:t>
            </a:r>
          </a:p>
          <a:p>
            <a:pPr>
              <a:spcBef>
                <a:spcPct val="0"/>
              </a:spcBef>
            </a:pPr>
            <a:r>
              <a:rPr lang="en-US" altLang="en-US" smtClean="0"/>
              <a:t>paralysis produces immobile vocal cords located in an</a:t>
            </a:r>
          </a:p>
          <a:p>
            <a:pPr>
              <a:spcBef>
                <a:spcPct val="0"/>
              </a:spcBef>
            </a:pPr>
            <a:r>
              <a:rPr lang="en-US" altLang="en-US" smtClean="0"/>
              <a:t>intermediate position with a widened glottic aperture</a:t>
            </a:r>
          </a:p>
          <a:p>
            <a:pPr>
              <a:spcBef>
                <a:spcPct val="0"/>
              </a:spcBef>
            </a:pPr>
            <a:r>
              <a:rPr lang="en-US" altLang="en-US" smtClean="0"/>
              <a:t>(Figure 31–4). There may be passive glottic closure on</a:t>
            </a:r>
          </a:p>
          <a:p>
            <a:pPr>
              <a:spcBef>
                <a:spcPct val="0"/>
              </a:spcBef>
            </a:pPr>
            <a:r>
              <a:rPr lang="en-US" altLang="en-US" smtClean="0"/>
              <a:t>forced inspiration; therefore, it is important to correlate</a:t>
            </a:r>
          </a:p>
          <a:p>
            <a:pPr>
              <a:spcBef>
                <a:spcPct val="0"/>
              </a:spcBef>
            </a:pPr>
            <a:r>
              <a:rPr lang="en-US" altLang="en-US" smtClean="0"/>
              <a:t>cord movement with the phase of respiration.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bwMode="auto">
          <a:noFill/>
          <a:ln>
            <a:solidFill>
              <a:srgbClr val="000000"/>
            </a:solidFill>
            <a:miter lim="800000"/>
            <a:headEnd/>
            <a:tailEnd/>
          </a:ln>
        </p:spPr>
      </p:sp>
      <p:sp>
        <p:nvSpPr>
          <p:cNvPr id="235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p:spPr>
      </p:sp>
      <p:sp>
        <p:nvSpPr>
          <p:cNvPr id="2365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5"/>
            <a:ext cx="8534400" cy="1470025"/>
          </a:xfrm>
        </p:spPr>
        <p:txBody>
          <a:bodyPr/>
          <a:lstStyle>
            <a:lvl1pPr algn="ctr">
              <a:defRPr sz="4000"/>
            </a:lvl1pPr>
          </a:lstStyle>
          <a:p>
            <a:r>
              <a:rPr lang="en-US" smtClean="0"/>
              <a:t>Click to edit Master title style</a:t>
            </a:r>
            <a:endParaRPr lang="en-US" dirty="0"/>
          </a:p>
        </p:txBody>
      </p:sp>
      <p:sp>
        <p:nvSpPr>
          <p:cNvPr id="3" name="Subtitle 2"/>
          <p:cNvSpPr>
            <a:spLocks noGrp="1"/>
          </p:cNvSpPr>
          <p:nvPr>
            <p:ph type="subTitle" idx="1"/>
          </p:nvPr>
        </p:nvSpPr>
        <p:spPr>
          <a:xfrm>
            <a:off x="304800" y="3886200"/>
            <a:ext cx="8534400" cy="1752600"/>
          </a:xfrm>
        </p:spPr>
        <p:txBody>
          <a:bodyPr/>
          <a:lstStyle>
            <a:lvl1pPr marL="0" indent="0" algn="ctr">
              <a:buNone/>
              <a:defRPr sz="36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8604ED30-A913-47BB-811A-B0DCCA6A0D1F}" type="datetime1">
              <a:rPr lang="en-US"/>
              <a:pPr>
                <a:defRPr/>
              </a:pPr>
              <a:t>12/07/2019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8B415B7-79CB-458E-BF09-2DBF04E3714E}"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5ACA049A-9BE3-4C2D-B294-F71E707999A1}" type="datetime1">
              <a:rPr lang="en-US"/>
              <a:pPr>
                <a:defRPr/>
              </a:pPr>
              <a:t>12/07/2019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9ED0C13-B6B8-4DAB-B543-046F75741253}"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0B74C80-8A3A-4120-8EC5-0A9C757075F3}" type="datetime1">
              <a:rPr lang="en-US"/>
              <a:pPr>
                <a:defRPr/>
              </a:pPr>
              <a:t>12/07/2019</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B88657A-F52A-474D-A6A2-5714F4444136}"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463CEDC-9A27-4A87-A0E7-A82D08AAF474}" type="datetime1">
              <a:rPr lang="en-US"/>
              <a:pPr>
                <a:defRPr/>
              </a:pPr>
              <a:t>12/07/2019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7FC3134-5947-4148-810B-0DF467393E13}"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11961F8-DC65-45F5-AB0E-A6DDC109FB4E}" type="datetime1">
              <a:rPr lang="en-US"/>
              <a:pPr>
                <a:defRPr/>
              </a:pPr>
              <a:t>12/07/2019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2B20B6-0694-48FF-A7E3-0FED90139CD3}" type="slidenum">
              <a:rPr lang="en-US" altLang="en-US"/>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3602A92-AE65-4902-83DA-1ABFFB27CBCB}" type="datetime1">
              <a:rPr lang="en-US"/>
              <a:pPr>
                <a:defRPr/>
              </a:pPr>
              <a:t>12/07/2019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7F9930-7A2F-49F6-B2E7-1F2E45409F79}"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D21D283-72C0-447E-BB99-87731DBAC9C4}" type="datetime1">
              <a:rPr lang="en-US"/>
              <a:pPr>
                <a:defRPr/>
              </a:pPr>
              <a:t>12/07/2019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CDEA7B-779A-4C8D-B2CA-BC638235C231}"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0B7037DB-D118-47A1-BE7A-3328E7E7565C}" type="datetime1">
              <a:rPr lang="en-US"/>
              <a:pPr>
                <a:defRPr/>
              </a:pPr>
              <a:t>12/07/2019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0E60DEC-EB5A-4FD3-8A6E-8C9060BF0DAD}"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fld id="{2B264BB8-92F9-4568-8D3E-1890F127E3C0}" type="datetime1">
              <a:rPr lang="en-US"/>
              <a:pPr>
                <a:defRPr/>
              </a:pPr>
              <a:t>12/07/2019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E1D75E0-99D6-4DF3-93EC-156DD99C262C}" type="slidenum">
              <a:rPr lang="en-US" altLang="en-US"/>
              <a:pPr>
                <a:defRPr/>
              </a:pPr>
              <a:t>‹#›</a:t>
            </a:fld>
            <a:endParaRPr lang="en-U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16DEDE3A-0D77-445C-8FE5-4FF851A1CEBD}" type="datetime1">
              <a:rPr lang="en-US"/>
              <a:pPr>
                <a:defRPr/>
              </a:pPr>
              <a:t>12/07/2019</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C78334DF-4B15-4859-8E1F-193D2B1D92D6}"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381000"/>
            <a:ext cx="82296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D9D21B7F-8371-447D-AB68-B0DE2C98A6F1}" type="datetime1">
              <a:rPr lang="en-US"/>
              <a:pPr>
                <a:defRPr/>
              </a:pPr>
              <a:t>12/07/2019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E87C4F6-AC5D-48F6-A484-3D5F6A3AC0A1}"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only">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1295400"/>
            <a:ext cx="8229600" cy="480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Rectangle 4"/>
          <p:cNvSpPr>
            <a:spLocks noGrp="1" noChangeArrowheads="1"/>
          </p:cNvSpPr>
          <p:nvPr>
            <p:ph type="dt" sz="half" idx="10"/>
          </p:nvPr>
        </p:nvSpPr>
        <p:spPr>
          <a:ln/>
        </p:spPr>
        <p:txBody>
          <a:bodyPr/>
          <a:lstStyle>
            <a:lvl1pPr>
              <a:defRPr/>
            </a:lvl1pPr>
          </a:lstStyle>
          <a:p>
            <a:pPr>
              <a:defRPr/>
            </a:pPr>
            <a:fld id="{990F174A-1801-4648-9546-CC08C748B719}" type="datetime1">
              <a:rPr lang="en-US"/>
              <a:pPr>
                <a:defRPr/>
              </a:pPr>
              <a:t>12/07/2019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AC397A3-3A1C-4244-ABD4-020E0EB2C5CA}"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defRPr>
                <a:solidFill>
                  <a:schemeClr val="bg1"/>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8F06F4AE-FFA1-4FF9-BA92-E1EA7C6CA3E0}" type="datetime1">
              <a:rPr lang="en-US"/>
              <a:pPr>
                <a:defRPr/>
              </a:pPr>
              <a:t>12/07/2019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CB3EEE8-3A94-4DFC-9F03-FF06A391D6CD}"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 + hi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0" y="1295400"/>
            <a:ext cx="9144000" cy="55525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ED0B939-2E64-4A89-AED9-1DB70969CAFC}" type="datetime1">
              <a:rPr lang="en-US"/>
              <a:pPr>
                <a:defRPr/>
              </a:pPr>
              <a:t>12/07/2019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1AA1BBC-392C-4044-AE6C-8D92A54F9D66}"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95401"/>
            <a:ext cx="8229600" cy="6757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1981200"/>
            <a:ext cx="82296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4"/>
          </p:nvPr>
        </p:nvSpPr>
        <p:spPr>
          <a:ln/>
        </p:spPr>
        <p:txBody>
          <a:bodyPr/>
          <a:lstStyle>
            <a:lvl1pPr>
              <a:defRPr/>
            </a:lvl1pPr>
          </a:lstStyle>
          <a:p>
            <a:pPr>
              <a:defRPr/>
            </a:pPr>
            <a:fld id="{EBD57C36-5FD9-4E20-BC1F-EF6A17BDD23E}" type="datetime1">
              <a:rPr lang="en-US"/>
              <a:pPr>
                <a:defRPr/>
              </a:pPr>
              <a:t>12/07/2019</a:t>
            </a:fld>
            <a:endParaRPr lang="en-US"/>
          </a:p>
        </p:txBody>
      </p:sp>
      <p:sp>
        <p:nvSpPr>
          <p:cNvPr id="6" name="Rectangle 5"/>
          <p:cNvSpPr>
            <a:spLocks noGrp="1" noChangeArrowheads="1"/>
          </p:cNvSpPr>
          <p:nvPr>
            <p:ph type="ftr" sz="quarter" idx="15"/>
          </p:nvPr>
        </p:nvSpPr>
        <p:spPr>
          <a:ln/>
        </p:spPr>
        <p:txBody>
          <a:bodyPr/>
          <a:lstStyle>
            <a:lvl1pPr>
              <a:defRPr/>
            </a:lvl1pPr>
          </a:lstStyle>
          <a:p>
            <a:pPr>
              <a:defRPr/>
            </a:pPr>
            <a:endParaRPr lang="en-US"/>
          </a:p>
        </p:txBody>
      </p:sp>
      <p:sp>
        <p:nvSpPr>
          <p:cNvPr id="8" name="Rectangle 6"/>
          <p:cNvSpPr>
            <a:spLocks noGrp="1" noChangeArrowheads="1"/>
          </p:cNvSpPr>
          <p:nvPr>
            <p:ph type="sldNum" sz="quarter" idx="16"/>
          </p:nvPr>
        </p:nvSpPr>
        <p:spPr>
          <a:ln/>
        </p:spPr>
        <p:txBody>
          <a:bodyPr/>
          <a:lstStyle>
            <a:lvl1pPr>
              <a:defRPr/>
            </a:lvl1pPr>
          </a:lstStyle>
          <a:p>
            <a:pPr>
              <a:defRPr/>
            </a:pPr>
            <a:fld id="{CF8EBC9B-C2BA-4A36-8E08-03695FB04B25}"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226" y="2906713"/>
            <a:ext cx="8918574" cy="1362075"/>
          </a:xfrm>
        </p:spPr>
        <p:txBody>
          <a:bodyPr anchor="t"/>
          <a:lstStyle>
            <a:lvl1pPr algn="l">
              <a:defRPr sz="36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149226" y="4268788"/>
            <a:ext cx="8918574"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60C753AD-FC42-4D61-9165-49ADEE88E99C}" type="datetime1">
              <a:rPr lang="en-US"/>
              <a:pPr>
                <a:defRPr/>
              </a:pPr>
              <a:t>12/07/2019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7671926-B180-49C8-8094-471D90C3A400}"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386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FC073C6F-0B0A-4E43-97DE-9796B28B7E29}" type="datetime1">
              <a:rPr lang="en-US"/>
              <a:pPr>
                <a:defRPr/>
              </a:pPr>
              <a:t>12/07/2019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8FCD74F-92EF-4137-931B-589E0607F0DF}"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43001"/>
            <a:ext cx="4040188" cy="762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5000"/>
            <a:ext cx="4040188" cy="4572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43001"/>
            <a:ext cx="4041775" cy="762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905000"/>
            <a:ext cx="4041775" cy="4572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fld id="{7D7E5BDF-5FE0-4C11-B08A-B38E9BDE13BD}" type="datetime1">
              <a:rPr lang="en-US"/>
              <a:pPr>
                <a:defRPr/>
              </a:pPr>
              <a:t>12/07/2019</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04B8CA6-B2BE-4D4D-BFD6-E09748D1577E}"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15240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3075" name="Rectangle 3"/>
          <p:cNvSpPr>
            <a:spLocks noGrp="1" noChangeArrowheads="1"/>
          </p:cNvSpPr>
          <p:nvPr>
            <p:ph type="body" idx="1"/>
          </p:nvPr>
        </p:nvSpPr>
        <p:spPr bwMode="auto">
          <a:xfrm>
            <a:off x="457200" y="1295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540500"/>
            <a:ext cx="21336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chemeClr val="bg1"/>
                </a:solidFill>
              </a:defRPr>
            </a:lvl1pPr>
          </a:lstStyle>
          <a:p>
            <a:pPr>
              <a:defRPr/>
            </a:pPr>
            <a:fld id="{C6C80DD4-3AE4-49B2-A94F-E534BC0525D8}" type="datetime1">
              <a:rPr lang="en-US"/>
              <a:pPr>
                <a:defRPr/>
              </a:pPr>
              <a:t>12/07/2019</a:t>
            </a:fld>
            <a:endParaRPr lang="en-US"/>
          </a:p>
        </p:txBody>
      </p:sp>
      <p:sp>
        <p:nvSpPr>
          <p:cNvPr id="1029" name="Rectangle 5"/>
          <p:cNvSpPr>
            <a:spLocks noGrp="1" noChangeArrowheads="1"/>
          </p:cNvSpPr>
          <p:nvPr>
            <p:ph type="ftr" sz="quarter" idx="3"/>
          </p:nvPr>
        </p:nvSpPr>
        <p:spPr bwMode="auto">
          <a:xfrm>
            <a:off x="3124200" y="6540500"/>
            <a:ext cx="28956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chemeClr val="bg1"/>
                </a:solidFill>
              </a:defRPr>
            </a:lvl1pPr>
          </a:lstStyle>
          <a:p>
            <a:pPr>
              <a:defRPr/>
            </a:pPr>
            <a:endParaRPr lang="en-US"/>
          </a:p>
        </p:txBody>
      </p:sp>
      <p:sp>
        <p:nvSpPr>
          <p:cNvPr id="1030" name="Rectangle 6"/>
          <p:cNvSpPr>
            <a:spLocks noGrp="1" noChangeArrowheads="1"/>
          </p:cNvSpPr>
          <p:nvPr>
            <p:ph type="sldNum" sz="quarter" idx="4"/>
          </p:nvPr>
        </p:nvSpPr>
        <p:spPr bwMode="auto">
          <a:xfrm>
            <a:off x="6553200" y="6540500"/>
            <a:ext cx="21336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bg1"/>
                </a:solidFill>
              </a:defRPr>
            </a:lvl1pPr>
          </a:lstStyle>
          <a:p>
            <a:pPr>
              <a:defRPr/>
            </a:pPr>
            <a:fld id="{0DBFD38C-3613-41EA-BA7D-9FBB95D2945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3200" b="1">
          <a:solidFill>
            <a:srgbClr val="FFCC00"/>
          </a:solidFill>
          <a:latin typeface="+mj-lt"/>
          <a:ea typeface="+mj-ea"/>
          <a:cs typeface="+mj-cs"/>
        </a:defRPr>
      </a:lvl1pPr>
      <a:lvl2pPr algn="l" rtl="0" eaLnBrk="0" fontAlgn="base" hangingPunct="0">
        <a:spcBef>
          <a:spcPct val="0"/>
        </a:spcBef>
        <a:spcAft>
          <a:spcPct val="0"/>
        </a:spcAft>
        <a:defRPr sz="3200" b="1">
          <a:solidFill>
            <a:srgbClr val="FFCC00"/>
          </a:solidFill>
          <a:latin typeface="Arial" charset="0"/>
        </a:defRPr>
      </a:lvl2pPr>
      <a:lvl3pPr algn="l" rtl="0" eaLnBrk="0" fontAlgn="base" hangingPunct="0">
        <a:spcBef>
          <a:spcPct val="0"/>
        </a:spcBef>
        <a:spcAft>
          <a:spcPct val="0"/>
        </a:spcAft>
        <a:defRPr sz="3200" b="1">
          <a:solidFill>
            <a:srgbClr val="FFCC00"/>
          </a:solidFill>
          <a:latin typeface="Arial" charset="0"/>
        </a:defRPr>
      </a:lvl3pPr>
      <a:lvl4pPr algn="l" rtl="0" eaLnBrk="0" fontAlgn="base" hangingPunct="0">
        <a:spcBef>
          <a:spcPct val="0"/>
        </a:spcBef>
        <a:spcAft>
          <a:spcPct val="0"/>
        </a:spcAft>
        <a:defRPr sz="3200" b="1">
          <a:solidFill>
            <a:srgbClr val="FFCC00"/>
          </a:solidFill>
          <a:latin typeface="Arial" charset="0"/>
        </a:defRPr>
      </a:lvl4pPr>
      <a:lvl5pPr algn="l" rtl="0" eaLnBrk="0" fontAlgn="base" hangingPunct="0">
        <a:spcBef>
          <a:spcPct val="0"/>
        </a:spcBef>
        <a:spcAft>
          <a:spcPct val="0"/>
        </a:spcAft>
        <a:defRPr sz="3200" b="1">
          <a:solidFill>
            <a:srgbClr val="FFCC00"/>
          </a:solidFill>
          <a:latin typeface="Arial" charset="0"/>
        </a:defRPr>
      </a:lvl5pPr>
      <a:lvl6pPr marL="457200" algn="ctr" rtl="0" fontAlgn="base">
        <a:spcBef>
          <a:spcPct val="0"/>
        </a:spcBef>
        <a:spcAft>
          <a:spcPct val="0"/>
        </a:spcAft>
        <a:defRPr sz="4400">
          <a:solidFill>
            <a:srgbClr val="FF6600"/>
          </a:solidFill>
          <a:latin typeface="Arial" charset="0"/>
        </a:defRPr>
      </a:lvl6pPr>
      <a:lvl7pPr marL="914400" algn="ctr" rtl="0" fontAlgn="base">
        <a:spcBef>
          <a:spcPct val="0"/>
        </a:spcBef>
        <a:spcAft>
          <a:spcPct val="0"/>
        </a:spcAft>
        <a:defRPr sz="4400">
          <a:solidFill>
            <a:srgbClr val="FF6600"/>
          </a:solidFill>
          <a:latin typeface="Arial" charset="0"/>
        </a:defRPr>
      </a:lvl7pPr>
      <a:lvl8pPr marL="1371600" algn="ctr" rtl="0" fontAlgn="base">
        <a:spcBef>
          <a:spcPct val="0"/>
        </a:spcBef>
        <a:spcAft>
          <a:spcPct val="0"/>
        </a:spcAft>
        <a:defRPr sz="4400">
          <a:solidFill>
            <a:srgbClr val="FF6600"/>
          </a:solidFill>
          <a:latin typeface="Arial" charset="0"/>
        </a:defRPr>
      </a:lvl8pPr>
      <a:lvl9pPr marL="1828800" algn="ctr" rtl="0" fontAlgn="base">
        <a:spcBef>
          <a:spcPct val="0"/>
        </a:spcBef>
        <a:spcAft>
          <a:spcPct val="0"/>
        </a:spcAft>
        <a:defRPr sz="4400">
          <a:solidFill>
            <a:srgbClr val="FF6600"/>
          </a:solidFill>
          <a:latin typeface="Arial" charset="0"/>
        </a:defRPr>
      </a:lvl9pPr>
    </p:titleStyle>
    <p:bodyStyle>
      <a:lvl1pPr marL="342900" indent="-342900" algn="l" rtl="0" eaLnBrk="0" fontAlgn="base" hangingPunct="0">
        <a:spcBef>
          <a:spcPct val="20000"/>
        </a:spcBef>
        <a:spcAft>
          <a:spcPct val="0"/>
        </a:spcAft>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rgbClr val="FFCC00"/>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7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2.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image" Target="../media/image24.jpeg"/><Relationship Id="rId1" Type="http://schemas.openxmlformats.org/officeDocument/2006/relationships/slideLayout" Target="../slideLayouts/slideLayout4.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5.jpeg"/></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046163"/>
            <a:ext cx="7772400" cy="1470025"/>
          </a:xfrm>
        </p:spPr>
        <p:txBody>
          <a:bodyPr/>
          <a:lstStyle/>
          <a:p>
            <a:pPr eaLnBrk="1" hangingPunct="1"/>
            <a:r>
              <a:rPr lang="en-US" altLang="en-US" sz="4800" smtClean="0"/>
              <a:t>HÔ HẤP KÝ</a:t>
            </a:r>
            <a:br>
              <a:rPr lang="en-US" altLang="en-US" sz="4800" smtClean="0"/>
            </a:br>
            <a:r>
              <a:rPr lang="en-US" altLang="en-US" sz="4800" smtClean="0"/>
              <a:t>(SPIROMETRY)</a:t>
            </a:r>
          </a:p>
        </p:txBody>
      </p:sp>
      <p:sp>
        <p:nvSpPr>
          <p:cNvPr id="4099" name="Rectangle 3"/>
          <p:cNvSpPr>
            <a:spLocks noGrp="1" noChangeArrowheads="1"/>
          </p:cNvSpPr>
          <p:nvPr>
            <p:ph type="subTitle" idx="1"/>
          </p:nvPr>
        </p:nvSpPr>
        <p:spPr>
          <a:xfrm>
            <a:off x="1371600" y="5029199"/>
            <a:ext cx="6400800" cy="1490663"/>
          </a:xfrm>
        </p:spPr>
        <p:txBody>
          <a:bodyPr/>
          <a:lstStyle/>
          <a:p>
            <a:pPr eaLnBrk="1" hangingPunct="1"/>
            <a:r>
              <a:rPr lang="en-US" altLang="en-US" sz="2400" dirty="0" smtClean="0"/>
              <a:t>PGS. TS. </a:t>
            </a:r>
            <a:r>
              <a:rPr lang="en-US" altLang="en-US" sz="2400" dirty="0" err="1" smtClean="0"/>
              <a:t>Lê</a:t>
            </a:r>
            <a:r>
              <a:rPr lang="en-US" altLang="en-US" sz="2400" dirty="0" smtClean="0"/>
              <a:t> </a:t>
            </a:r>
            <a:r>
              <a:rPr lang="en-US" altLang="en-US" sz="2400" dirty="0" err="1" smtClean="0"/>
              <a:t>Thị</a:t>
            </a:r>
            <a:r>
              <a:rPr lang="en-US" altLang="en-US" sz="2400" dirty="0" smtClean="0"/>
              <a:t> </a:t>
            </a:r>
            <a:r>
              <a:rPr lang="en-US" altLang="en-US" sz="2400" dirty="0" err="1" smtClean="0"/>
              <a:t>Tuyết</a:t>
            </a:r>
            <a:r>
              <a:rPr lang="en-US" altLang="en-US" sz="2400" dirty="0" smtClean="0"/>
              <a:t> </a:t>
            </a:r>
            <a:r>
              <a:rPr lang="en-US" altLang="en-US" sz="2400" dirty="0" smtClean="0"/>
              <a:t>Lan</a:t>
            </a:r>
            <a:endParaRPr lang="en-US" altLang="en-US" sz="2400" dirty="0" smtClean="0"/>
          </a:p>
        </p:txBody>
      </p:sp>
      <p:grpSp>
        <p:nvGrpSpPr>
          <p:cNvPr id="286" name="Group 285"/>
          <p:cNvGrpSpPr/>
          <p:nvPr/>
        </p:nvGrpSpPr>
        <p:grpSpPr>
          <a:xfrm>
            <a:off x="3580398" y="2838867"/>
            <a:ext cx="1727451" cy="1731300"/>
            <a:chOff x="3427998" y="2688555"/>
            <a:chExt cx="1727451" cy="1731300"/>
          </a:xfrm>
        </p:grpSpPr>
        <p:sp>
          <p:nvSpPr>
            <p:cNvPr id="4177" name="Freeform 7"/>
            <p:cNvSpPr>
              <a:spLocks/>
            </p:cNvSpPr>
            <p:nvPr/>
          </p:nvSpPr>
          <p:spPr bwMode="auto">
            <a:xfrm>
              <a:off x="3551238" y="3381910"/>
              <a:ext cx="91908" cy="56387"/>
            </a:xfrm>
            <a:custGeom>
              <a:avLst/>
              <a:gdLst>
                <a:gd name="T0" fmla="*/ 0 w 134"/>
                <a:gd name="T1" fmla="*/ 0 h 80"/>
                <a:gd name="T2" fmla="*/ 0 w 134"/>
                <a:gd name="T3" fmla="*/ 0 h 80"/>
                <a:gd name="T4" fmla="*/ 0 w 134"/>
                <a:gd name="T5" fmla="*/ 0 h 80"/>
                <a:gd name="T6" fmla="*/ 0 w 134"/>
                <a:gd name="T7" fmla="*/ 0 h 80"/>
                <a:gd name="T8" fmla="*/ 0 w 134"/>
                <a:gd name="T9" fmla="*/ 0 h 80"/>
                <a:gd name="T10" fmla="*/ 0 w 134"/>
                <a:gd name="T11" fmla="*/ 0 h 80"/>
                <a:gd name="T12" fmla="*/ 0 60000 65536"/>
                <a:gd name="T13" fmla="*/ 0 60000 65536"/>
                <a:gd name="T14" fmla="*/ 0 60000 65536"/>
                <a:gd name="T15" fmla="*/ 0 60000 65536"/>
                <a:gd name="T16" fmla="*/ 0 60000 65536"/>
                <a:gd name="T17" fmla="*/ 0 60000 65536"/>
                <a:gd name="T18" fmla="*/ 0 w 134"/>
                <a:gd name="T19" fmla="*/ 0 h 80"/>
                <a:gd name="T20" fmla="*/ 134 w 134"/>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34" h="80">
                  <a:moveTo>
                    <a:pt x="134" y="80"/>
                  </a:moveTo>
                  <a:lnTo>
                    <a:pt x="119" y="31"/>
                  </a:lnTo>
                  <a:lnTo>
                    <a:pt x="86" y="0"/>
                  </a:lnTo>
                  <a:lnTo>
                    <a:pt x="47" y="0"/>
                  </a:lnTo>
                  <a:lnTo>
                    <a:pt x="17" y="31"/>
                  </a:lnTo>
                  <a:lnTo>
                    <a:pt x="0" y="80"/>
                  </a:lnTo>
                </a:path>
              </a:pathLst>
            </a:custGeom>
            <a:noFill/>
            <a:ln w="14288">
              <a:solidFill>
                <a:srgbClr val="FFCC00"/>
              </a:solidFill>
              <a:round/>
              <a:headEnd/>
              <a:tailEnd/>
            </a:ln>
          </p:spPr>
          <p:txBody>
            <a:bodyPr/>
            <a:lstStyle/>
            <a:p>
              <a:endParaRPr lang="en-US"/>
            </a:p>
          </p:txBody>
        </p:sp>
        <p:sp>
          <p:nvSpPr>
            <p:cNvPr id="4178" name="Freeform 8"/>
            <p:cNvSpPr>
              <a:spLocks/>
            </p:cNvSpPr>
            <p:nvPr/>
          </p:nvSpPr>
          <p:spPr bwMode="auto">
            <a:xfrm>
              <a:off x="3670300" y="3668024"/>
              <a:ext cx="96086" cy="56387"/>
            </a:xfrm>
            <a:custGeom>
              <a:avLst/>
              <a:gdLst>
                <a:gd name="T0" fmla="*/ 0 w 136"/>
                <a:gd name="T1" fmla="*/ 0 h 81"/>
                <a:gd name="T2" fmla="*/ 0 w 136"/>
                <a:gd name="T3" fmla="*/ 0 h 81"/>
                <a:gd name="T4" fmla="*/ 0 w 136"/>
                <a:gd name="T5" fmla="*/ 0 h 81"/>
                <a:gd name="T6" fmla="*/ 0 w 136"/>
                <a:gd name="T7" fmla="*/ 0 h 81"/>
                <a:gd name="T8" fmla="*/ 0 w 136"/>
                <a:gd name="T9" fmla="*/ 0 h 81"/>
                <a:gd name="T10" fmla="*/ 0 w 136"/>
                <a:gd name="T11" fmla="*/ 0 h 81"/>
                <a:gd name="T12" fmla="*/ 0 60000 65536"/>
                <a:gd name="T13" fmla="*/ 0 60000 65536"/>
                <a:gd name="T14" fmla="*/ 0 60000 65536"/>
                <a:gd name="T15" fmla="*/ 0 60000 65536"/>
                <a:gd name="T16" fmla="*/ 0 60000 65536"/>
                <a:gd name="T17" fmla="*/ 0 60000 65536"/>
                <a:gd name="T18" fmla="*/ 0 w 136"/>
                <a:gd name="T19" fmla="*/ 0 h 81"/>
                <a:gd name="T20" fmla="*/ 136 w 13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36" h="81">
                  <a:moveTo>
                    <a:pt x="0" y="0"/>
                  </a:moveTo>
                  <a:lnTo>
                    <a:pt x="15" y="50"/>
                  </a:lnTo>
                  <a:lnTo>
                    <a:pt x="50" y="81"/>
                  </a:lnTo>
                  <a:lnTo>
                    <a:pt x="86" y="81"/>
                  </a:lnTo>
                  <a:lnTo>
                    <a:pt x="118" y="50"/>
                  </a:lnTo>
                  <a:lnTo>
                    <a:pt x="136" y="0"/>
                  </a:lnTo>
                </a:path>
              </a:pathLst>
            </a:custGeom>
            <a:noFill/>
            <a:ln w="14288">
              <a:solidFill>
                <a:srgbClr val="FFCC00"/>
              </a:solidFill>
              <a:round/>
              <a:headEnd/>
              <a:tailEnd/>
            </a:ln>
          </p:spPr>
          <p:txBody>
            <a:bodyPr/>
            <a:lstStyle/>
            <a:p>
              <a:endParaRPr lang="en-US"/>
            </a:p>
          </p:txBody>
        </p:sp>
        <p:sp>
          <p:nvSpPr>
            <p:cNvPr id="4179" name="Line 9"/>
            <p:cNvSpPr>
              <a:spLocks noChangeShapeType="1"/>
            </p:cNvSpPr>
            <p:nvPr/>
          </p:nvSpPr>
          <p:spPr bwMode="auto">
            <a:xfrm>
              <a:off x="3643146" y="3438298"/>
              <a:ext cx="27155" cy="229726"/>
            </a:xfrm>
            <a:prstGeom prst="line">
              <a:avLst/>
            </a:prstGeom>
            <a:noFill/>
            <a:ln w="14288">
              <a:solidFill>
                <a:srgbClr val="FFCC00"/>
              </a:solidFill>
              <a:round/>
              <a:headEnd/>
              <a:tailEnd/>
            </a:ln>
          </p:spPr>
          <p:txBody>
            <a:bodyPr/>
            <a:lstStyle/>
            <a:p>
              <a:endParaRPr lang="en-US"/>
            </a:p>
          </p:txBody>
        </p:sp>
        <p:sp>
          <p:nvSpPr>
            <p:cNvPr id="4180" name="Freeform 10"/>
            <p:cNvSpPr>
              <a:spLocks/>
            </p:cNvSpPr>
            <p:nvPr/>
          </p:nvSpPr>
          <p:spPr bwMode="auto">
            <a:xfrm>
              <a:off x="3427998" y="3668024"/>
              <a:ext cx="96086" cy="56387"/>
            </a:xfrm>
            <a:custGeom>
              <a:avLst/>
              <a:gdLst>
                <a:gd name="T0" fmla="*/ 0 w 137"/>
                <a:gd name="T1" fmla="*/ 0 h 81"/>
                <a:gd name="T2" fmla="*/ 0 w 137"/>
                <a:gd name="T3" fmla="*/ 0 h 81"/>
                <a:gd name="T4" fmla="*/ 0 w 137"/>
                <a:gd name="T5" fmla="*/ 0 h 81"/>
                <a:gd name="T6" fmla="*/ 0 w 137"/>
                <a:gd name="T7" fmla="*/ 0 h 81"/>
                <a:gd name="T8" fmla="*/ 0 w 137"/>
                <a:gd name="T9" fmla="*/ 0 h 81"/>
                <a:gd name="T10" fmla="*/ 0 w 137"/>
                <a:gd name="T11" fmla="*/ 0 h 81"/>
                <a:gd name="T12" fmla="*/ 0 60000 65536"/>
                <a:gd name="T13" fmla="*/ 0 60000 65536"/>
                <a:gd name="T14" fmla="*/ 0 60000 65536"/>
                <a:gd name="T15" fmla="*/ 0 60000 65536"/>
                <a:gd name="T16" fmla="*/ 0 60000 65536"/>
                <a:gd name="T17" fmla="*/ 0 60000 65536"/>
                <a:gd name="T18" fmla="*/ 0 w 137"/>
                <a:gd name="T19" fmla="*/ 0 h 81"/>
                <a:gd name="T20" fmla="*/ 137 w 137"/>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37" h="81">
                  <a:moveTo>
                    <a:pt x="0" y="0"/>
                  </a:moveTo>
                  <a:lnTo>
                    <a:pt x="16" y="50"/>
                  </a:lnTo>
                  <a:lnTo>
                    <a:pt x="48" y="81"/>
                  </a:lnTo>
                  <a:lnTo>
                    <a:pt x="87" y="81"/>
                  </a:lnTo>
                  <a:lnTo>
                    <a:pt x="119" y="50"/>
                  </a:lnTo>
                  <a:lnTo>
                    <a:pt x="137" y="0"/>
                  </a:lnTo>
                </a:path>
              </a:pathLst>
            </a:custGeom>
            <a:noFill/>
            <a:ln w="14288">
              <a:solidFill>
                <a:srgbClr val="FFCC00"/>
              </a:solidFill>
              <a:round/>
              <a:headEnd/>
              <a:tailEnd/>
            </a:ln>
          </p:spPr>
          <p:txBody>
            <a:bodyPr/>
            <a:lstStyle/>
            <a:p>
              <a:endParaRPr lang="en-US"/>
            </a:p>
          </p:txBody>
        </p:sp>
        <p:sp>
          <p:nvSpPr>
            <p:cNvPr id="4181" name="Line 11"/>
            <p:cNvSpPr>
              <a:spLocks noChangeShapeType="1"/>
            </p:cNvSpPr>
            <p:nvPr/>
          </p:nvSpPr>
          <p:spPr bwMode="auto">
            <a:xfrm flipH="1">
              <a:off x="3524083" y="3438298"/>
              <a:ext cx="25066" cy="229726"/>
            </a:xfrm>
            <a:prstGeom prst="line">
              <a:avLst/>
            </a:prstGeom>
            <a:noFill/>
            <a:ln w="14288">
              <a:solidFill>
                <a:srgbClr val="FFCC00"/>
              </a:solidFill>
              <a:round/>
              <a:headEnd/>
              <a:tailEnd/>
            </a:ln>
          </p:spPr>
          <p:txBody>
            <a:bodyPr/>
            <a:lstStyle/>
            <a:p>
              <a:endParaRPr lang="en-US"/>
            </a:p>
          </p:txBody>
        </p:sp>
        <p:sp>
          <p:nvSpPr>
            <p:cNvPr id="4182" name="Line 12"/>
            <p:cNvSpPr>
              <a:spLocks noChangeShapeType="1"/>
            </p:cNvSpPr>
            <p:nvPr/>
          </p:nvSpPr>
          <p:spPr bwMode="auto">
            <a:xfrm flipH="1">
              <a:off x="3766386" y="3438298"/>
              <a:ext cx="22977" cy="229726"/>
            </a:xfrm>
            <a:prstGeom prst="line">
              <a:avLst/>
            </a:prstGeom>
            <a:noFill/>
            <a:ln w="14288">
              <a:solidFill>
                <a:srgbClr val="FFCC00"/>
              </a:solidFill>
              <a:round/>
              <a:headEnd/>
              <a:tailEnd/>
            </a:ln>
          </p:spPr>
          <p:txBody>
            <a:bodyPr/>
            <a:lstStyle/>
            <a:p>
              <a:endParaRPr lang="en-US"/>
            </a:p>
          </p:txBody>
        </p:sp>
        <p:sp>
          <p:nvSpPr>
            <p:cNvPr id="4183" name="Freeform 13"/>
            <p:cNvSpPr>
              <a:spLocks/>
            </p:cNvSpPr>
            <p:nvPr/>
          </p:nvSpPr>
          <p:spPr bwMode="auto">
            <a:xfrm>
              <a:off x="3791452" y="3381910"/>
              <a:ext cx="93997" cy="56387"/>
            </a:xfrm>
            <a:custGeom>
              <a:avLst/>
              <a:gdLst>
                <a:gd name="T0" fmla="*/ 0 w 136"/>
                <a:gd name="T1" fmla="*/ 0 h 80"/>
                <a:gd name="T2" fmla="*/ 0 w 136"/>
                <a:gd name="T3" fmla="*/ 0 h 80"/>
                <a:gd name="T4" fmla="*/ 0 w 136"/>
                <a:gd name="T5" fmla="*/ 0 h 80"/>
                <a:gd name="T6" fmla="*/ 0 w 136"/>
                <a:gd name="T7" fmla="*/ 0 h 80"/>
                <a:gd name="T8" fmla="*/ 0 w 136"/>
                <a:gd name="T9" fmla="*/ 0 h 80"/>
                <a:gd name="T10" fmla="*/ 0 w 136"/>
                <a:gd name="T11" fmla="*/ 0 h 80"/>
                <a:gd name="T12" fmla="*/ 0 60000 65536"/>
                <a:gd name="T13" fmla="*/ 0 60000 65536"/>
                <a:gd name="T14" fmla="*/ 0 60000 65536"/>
                <a:gd name="T15" fmla="*/ 0 60000 65536"/>
                <a:gd name="T16" fmla="*/ 0 60000 65536"/>
                <a:gd name="T17" fmla="*/ 0 60000 65536"/>
                <a:gd name="T18" fmla="*/ 0 w 136"/>
                <a:gd name="T19" fmla="*/ 0 h 80"/>
                <a:gd name="T20" fmla="*/ 136 w 136"/>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36" h="80">
                  <a:moveTo>
                    <a:pt x="136" y="80"/>
                  </a:moveTo>
                  <a:lnTo>
                    <a:pt x="117" y="31"/>
                  </a:lnTo>
                  <a:lnTo>
                    <a:pt x="86" y="0"/>
                  </a:lnTo>
                  <a:lnTo>
                    <a:pt x="48" y="0"/>
                  </a:lnTo>
                  <a:lnTo>
                    <a:pt x="13" y="31"/>
                  </a:lnTo>
                  <a:lnTo>
                    <a:pt x="0" y="80"/>
                  </a:lnTo>
                </a:path>
              </a:pathLst>
            </a:custGeom>
            <a:noFill/>
            <a:ln w="14288">
              <a:solidFill>
                <a:srgbClr val="FFCC00"/>
              </a:solidFill>
              <a:round/>
              <a:headEnd/>
              <a:tailEnd/>
            </a:ln>
          </p:spPr>
          <p:txBody>
            <a:bodyPr/>
            <a:lstStyle/>
            <a:p>
              <a:endParaRPr lang="en-US"/>
            </a:p>
          </p:txBody>
        </p:sp>
        <p:sp>
          <p:nvSpPr>
            <p:cNvPr id="4184" name="Line 14"/>
            <p:cNvSpPr>
              <a:spLocks noChangeShapeType="1"/>
            </p:cNvSpPr>
            <p:nvPr/>
          </p:nvSpPr>
          <p:spPr bwMode="auto">
            <a:xfrm>
              <a:off x="3885448" y="3438298"/>
              <a:ext cx="27155" cy="229726"/>
            </a:xfrm>
            <a:prstGeom prst="line">
              <a:avLst/>
            </a:prstGeom>
            <a:noFill/>
            <a:ln w="14288">
              <a:solidFill>
                <a:srgbClr val="FFCC00"/>
              </a:solidFill>
              <a:round/>
              <a:headEnd/>
              <a:tailEnd/>
            </a:ln>
          </p:spPr>
          <p:txBody>
            <a:bodyPr/>
            <a:lstStyle/>
            <a:p>
              <a:endParaRPr lang="en-US"/>
            </a:p>
          </p:txBody>
        </p:sp>
        <p:sp>
          <p:nvSpPr>
            <p:cNvPr id="4185" name="Freeform 15"/>
            <p:cNvSpPr>
              <a:spLocks/>
            </p:cNvSpPr>
            <p:nvPr/>
          </p:nvSpPr>
          <p:spPr bwMode="auto">
            <a:xfrm>
              <a:off x="3912603" y="3668024"/>
              <a:ext cx="93997" cy="56387"/>
            </a:xfrm>
            <a:custGeom>
              <a:avLst/>
              <a:gdLst>
                <a:gd name="T0" fmla="*/ 0 w 134"/>
                <a:gd name="T1" fmla="*/ 0 h 81"/>
                <a:gd name="T2" fmla="*/ 0 w 134"/>
                <a:gd name="T3" fmla="*/ 0 h 81"/>
                <a:gd name="T4" fmla="*/ 0 w 134"/>
                <a:gd name="T5" fmla="*/ 0 h 81"/>
                <a:gd name="T6" fmla="*/ 0 w 134"/>
                <a:gd name="T7" fmla="*/ 0 h 81"/>
                <a:gd name="T8" fmla="*/ 0 w 134"/>
                <a:gd name="T9" fmla="*/ 0 h 81"/>
                <a:gd name="T10" fmla="*/ 0 w 134"/>
                <a:gd name="T11" fmla="*/ 0 h 81"/>
                <a:gd name="T12" fmla="*/ 0 60000 65536"/>
                <a:gd name="T13" fmla="*/ 0 60000 65536"/>
                <a:gd name="T14" fmla="*/ 0 60000 65536"/>
                <a:gd name="T15" fmla="*/ 0 60000 65536"/>
                <a:gd name="T16" fmla="*/ 0 60000 65536"/>
                <a:gd name="T17" fmla="*/ 0 60000 65536"/>
                <a:gd name="T18" fmla="*/ 0 w 134"/>
                <a:gd name="T19" fmla="*/ 0 h 81"/>
                <a:gd name="T20" fmla="*/ 134 w 134"/>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34" h="81">
                  <a:moveTo>
                    <a:pt x="0" y="0"/>
                  </a:moveTo>
                  <a:lnTo>
                    <a:pt x="16" y="50"/>
                  </a:lnTo>
                  <a:lnTo>
                    <a:pt x="47" y="81"/>
                  </a:lnTo>
                  <a:lnTo>
                    <a:pt x="86" y="81"/>
                  </a:lnTo>
                  <a:lnTo>
                    <a:pt x="116" y="50"/>
                  </a:lnTo>
                  <a:lnTo>
                    <a:pt x="134" y="0"/>
                  </a:lnTo>
                </a:path>
              </a:pathLst>
            </a:custGeom>
            <a:noFill/>
            <a:ln w="14288">
              <a:solidFill>
                <a:srgbClr val="FFCC00"/>
              </a:solidFill>
              <a:round/>
              <a:headEnd/>
              <a:tailEnd/>
            </a:ln>
          </p:spPr>
          <p:txBody>
            <a:bodyPr/>
            <a:lstStyle/>
            <a:p>
              <a:endParaRPr lang="en-US"/>
            </a:p>
          </p:txBody>
        </p:sp>
        <p:sp>
          <p:nvSpPr>
            <p:cNvPr id="4186" name="Freeform 16"/>
            <p:cNvSpPr>
              <a:spLocks/>
            </p:cNvSpPr>
            <p:nvPr/>
          </p:nvSpPr>
          <p:spPr bwMode="auto">
            <a:xfrm>
              <a:off x="4031666" y="3381910"/>
              <a:ext cx="96086" cy="56387"/>
            </a:xfrm>
            <a:custGeom>
              <a:avLst/>
              <a:gdLst>
                <a:gd name="T0" fmla="*/ 0 w 139"/>
                <a:gd name="T1" fmla="*/ 0 h 80"/>
                <a:gd name="T2" fmla="*/ 0 w 139"/>
                <a:gd name="T3" fmla="*/ 0 h 80"/>
                <a:gd name="T4" fmla="*/ 0 w 139"/>
                <a:gd name="T5" fmla="*/ 0 h 80"/>
                <a:gd name="T6" fmla="*/ 0 w 139"/>
                <a:gd name="T7" fmla="*/ 0 h 80"/>
                <a:gd name="T8" fmla="*/ 0 w 139"/>
                <a:gd name="T9" fmla="*/ 0 h 80"/>
                <a:gd name="T10" fmla="*/ 0 w 139"/>
                <a:gd name="T11" fmla="*/ 0 h 80"/>
                <a:gd name="T12" fmla="*/ 0 w 139"/>
                <a:gd name="T13" fmla="*/ 0 h 80"/>
                <a:gd name="T14" fmla="*/ 0 60000 65536"/>
                <a:gd name="T15" fmla="*/ 0 60000 65536"/>
                <a:gd name="T16" fmla="*/ 0 60000 65536"/>
                <a:gd name="T17" fmla="*/ 0 60000 65536"/>
                <a:gd name="T18" fmla="*/ 0 60000 65536"/>
                <a:gd name="T19" fmla="*/ 0 60000 65536"/>
                <a:gd name="T20" fmla="*/ 0 60000 65536"/>
                <a:gd name="T21" fmla="*/ 0 w 139"/>
                <a:gd name="T22" fmla="*/ 0 h 80"/>
                <a:gd name="T23" fmla="*/ 139 w 139"/>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 h="80">
                  <a:moveTo>
                    <a:pt x="139" y="80"/>
                  </a:moveTo>
                  <a:lnTo>
                    <a:pt x="121" y="31"/>
                  </a:lnTo>
                  <a:lnTo>
                    <a:pt x="88" y="0"/>
                  </a:lnTo>
                  <a:lnTo>
                    <a:pt x="49" y="0"/>
                  </a:lnTo>
                  <a:lnTo>
                    <a:pt x="16" y="31"/>
                  </a:lnTo>
                  <a:lnTo>
                    <a:pt x="0" y="80"/>
                  </a:lnTo>
                  <a:lnTo>
                    <a:pt x="2" y="80"/>
                  </a:lnTo>
                </a:path>
              </a:pathLst>
            </a:custGeom>
            <a:noFill/>
            <a:ln w="14288">
              <a:solidFill>
                <a:srgbClr val="FFCC00"/>
              </a:solidFill>
              <a:round/>
              <a:headEnd/>
              <a:tailEnd/>
            </a:ln>
          </p:spPr>
          <p:txBody>
            <a:bodyPr/>
            <a:lstStyle/>
            <a:p>
              <a:endParaRPr lang="en-US"/>
            </a:p>
          </p:txBody>
        </p:sp>
        <p:sp>
          <p:nvSpPr>
            <p:cNvPr id="4187" name="Line 17"/>
            <p:cNvSpPr>
              <a:spLocks noChangeShapeType="1"/>
            </p:cNvSpPr>
            <p:nvPr/>
          </p:nvSpPr>
          <p:spPr bwMode="auto">
            <a:xfrm flipH="1">
              <a:off x="4006600" y="3438298"/>
              <a:ext cx="25066" cy="229726"/>
            </a:xfrm>
            <a:prstGeom prst="line">
              <a:avLst/>
            </a:prstGeom>
            <a:noFill/>
            <a:ln w="14288">
              <a:solidFill>
                <a:srgbClr val="FFCC00"/>
              </a:solidFill>
              <a:round/>
              <a:headEnd/>
              <a:tailEnd/>
            </a:ln>
          </p:spPr>
          <p:txBody>
            <a:bodyPr/>
            <a:lstStyle/>
            <a:p>
              <a:endParaRPr lang="en-US"/>
            </a:p>
          </p:txBody>
        </p:sp>
        <p:sp>
          <p:nvSpPr>
            <p:cNvPr id="4188" name="Freeform 18"/>
            <p:cNvSpPr>
              <a:spLocks/>
            </p:cNvSpPr>
            <p:nvPr/>
          </p:nvSpPr>
          <p:spPr bwMode="auto">
            <a:xfrm>
              <a:off x="4127751" y="3438298"/>
              <a:ext cx="25066" cy="229726"/>
            </a:xfrm>
            <a:custGeom>
              <a:avLst/>
              <a:gdLst>
                <a:gd name="T0" fmla="*/ 0 w 35"/>
                <a:gd name="T1" fmla="*/ 0 h 331"/>
                <a:gd name="T2" fmla="*/ 0 w 35"/>
                <a:gd name="T3" fmla="*/ 0 h 331"/>
                <a:gd name="T4" fmla="*/ 0 w 35"/>
                <a:gd name="T5" fmla="*/ 0 h 331"/>
                <a:gd name="T6" fmla="*/ 0 60000 65536"/>
                <a:gd name="T7" fmla="*/ 0 60000 65536"/>
                <a:gd name="T8" fmla="*/ 0 60000 65536"/>
                <a:gd name="T9" fmla="*/ 0 w 35"/>
                <a:gd name="T10" fmla="*/ 0 h 331"/>
                <a:gd name="T11" fmla="*/ 35 w 35"/>
                <a:gd name="T12" fmla="*/ 331 h 331"/>
              </a:gdLst>
              <a:ahLst/>
              <a:cxnLst>
                <a:cxn ang="T6">
                  <a:pos x="T0" y="T1"/>
                </a:cxn>
                <a:cxn ang="T7">
                  <a:pos x="T2" y="T3"/>
                </a:cxn>
                <a:cxn ang="T8">
                  <a:pos x="T4" y="T5"/>
                </a:cxn>
              </a:cxnLst>
              <a:rect l="T9" t="T10" r="T11" b="T12"/>
              <a:pathLst>
                <a:path w="35" h="331">
                  <a:moveTo>
                    <a:pt x="0" y="0"/>
                  </a:moveTo>
                  <a:lnTo>
                    <a:pt x="32" y="331"/>
                  </a:lnTo>
                  <a:lnTo>
                    <a:pt x="35" y="331"/>
                  </a:lnTo>
                </a:path>
              </a:pathLst>
            </a:custGeom>
            <a:noFill/>
            <a:ln w="14288">
              <a:solidFill>
                <a:srgbClr val="FFCC00"/>
              </a:solidFill>
              <a:round/>
              <a:headEnd/>
              <a:tailEnd/>
            </a:ln>
          </p:spPr>
          <p:txBody>
            <a:bodyPr/>
            <a:lstStyle/>
            <a:p>
              <a:endParaRPr lang="en-US"/>
            </a:p>
          </p:txBody>
        </p:sp>
        <p:sp>
          <p:nvSpPr>
            <p:cNvPr id="4189" name="Freeform 19"/>
            <p:cNvSpPr>
              <a:spLocks/>
            </p:cNvSpPr>
            <p:nvPr/>
          </p:nvSpPr>
          <p:spPr bwMode="auto">
            <a:xfrm>
              <a:off x="4150728" y="3668024"/>
              <a:ext cx="96086" cy="56387"/>
            </a:xfrm>
            <a:custGeom>
              <a:avLst/>
              <a:gdLst>
                <a:gd name="T0" fmla="*/ 0 w 139"/>
                <a:gd name="T1" fmla="*/ 0 h 81"/>
                <a:gd name="T2" fmla="*/ 0 w 139"/>
                <a:gd name="T3" fmla="*/ 0 h 81"/>
                <a:gd name="T4" fmla="*/ 0 w 139"/>
                <a:gd name="T5" fmla="*/ 0 h 81"/>
                <a:gd name="T6" fmla="*/ 0 w 139"/>
                <a:gd name="T7" fmla="*/ 0 h 81"/>
                <a:gd name="T8" fmla="*/ 0 w 139"/>
                <a:gd name="T9" fmla="*/ 0 h 81"/>
                <a:gd name="T10" fmla="*/ 0 w 139"/>
                <a:gd name="T11" fmla="*/ 0 h 81"/>
                <a:gd name="T12" fmla="*/ 0 60000 65536"/>
                <a:gd name="T13" fmla="*/ 0 60000 65536"/>
                <a:gd name="T14" fmla="*/ 0 60000 65536"/>
                <a:gd name="T15" fmla="*/ 0 60000 65536"/>
                <a:gd name="T16" fmla="*/ 0 60000 65536"/>
                <a:gd name="T17" fmla="*/ 0 60000 65536"/>
                <a:gd name="T18" fmla="*/ 0 w 139"/>
                <a:gd name="T19" fmla="*/ 0 h 81"/>
                <a:gd name="T20" fmla="*/ 139 w 139"/>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39" h="81">
                  <a:moveTo>
                    <a:pt x="0" y="0"/>
                  </a:moveTo>
                  <a:lnTo>
                    <a:pt x="16" y="50"/>
                  </a:lnTo>
                  <a:lnTo>
                    <a:pt x="50" y="81"/>
                  </a:lnTo>
                  <a:lnTo>
                    <a:pt x="89" y="81"/>
                  </a:lnTo>
                  <a:lnTo>
                    <a:pt x="121" y="50"/>
                  </a:lnTo>
                  <a:lnTo>
                    <a:pt x="139" y="0"/>
                  </a:lnTo>
                </a:path>
              </a:pathLst>
            </a:custGeom>
            <a:noFill/>
            <a:ln w="14288">
              <a:solidFill>
                <a:srgbClr val="FFCC00"/>
              </a:solidFill>
              <a:round/>
              <a:headEnd/>
              <a:tailEnd/>
            </a:ln>
          </p:spPr>
          <p:txBody>
            <a:bodyPr/>
            <a:lstStyle/>
            <a:p>
              <a:endParaRPr lang="en-US"/>
            </a:p>
          </p:txBody>
        </p:sp>
        <p:sp>
          <p:nvSpPr>
            <p:cNvPr id="4190" name="Line 20"/>
            <p:cNvSpPr>
              <a:spLocks noChangeShapeType="1"/>
            </p:cNvSpPr>
            <p:nvPr/>
          </p:nvSpPr>
          <p:spPr bwMode="auto">
            <a:xfrm flipH="1">
              <a:off x="4246814" y="2744943"/>
              <a:ext cx="100263" cy="923081"/>
            </a:xfrm>
            <a:prstGeom prst="line">
              <a:avLst/>
            </a:prstGeom>
            <a:noFill/>
            <a:ln w="14288">
              <a:solidFill>
                <a:srgbClr val="FFCC00"/>
              </a:solidFill>
              <a:round/>
              <a:headEnd/>
              <a:tailEnd/>
            </a:ln>
          </p:spPr>
          <p:txBody>
            <a:bodyPr/>
            <a:lstStyle/>
            <a:p>
              <a:endParaRPr lang="en-US"/>
            </a:p>
          </p:txBody>
        </p:sp>
        <p:sp>
          <p:nvSpPr>
            <p:cNvPr id="4191" name="Freeform 21"/>
            <p:cNvSpPr>
              <a:spLocks/>
            </p:cNvSpPr>
            <p:nvPr/>
          </p:nvSpPr>
          <p:spPr bwMode="auto">
            <a:xfrm>
              <a:off x="4347077" y="2688555"/>
              <a:ext cx="98174" cy="56387"/>
            </a:xfrm>
            <a:custGeom>
              <a:avLst/>
              <a:gdLst>
                <a:gd name="T0" fmla="*/ 0 w 140"/>
                <a:gd name="T1" fmla="*/ 0 h 81"/>
                <a:gd name="T2" fmla="*/ 0 w 140"/>
                <a:gd name="T3" fmla="*/ 0 h 81"/>
                <a:gd name="T4" fmla="*/ 0 w 140"/>
                <a:gd name="T5" fmla="*/ 0 h 81"/>
                <a:gd name="T6" fmla="*/ 0 w 140"/>
                <a:gd name="T7" fmla="*/ 0 h 81"/>
                <a:gd name="T8" fmla="*/ 0 w 140"/>
                <a:gd name="T9" fmla="*/ 0 h 81"/>
                <a:gd name="T10" fmla="*/ 0 w 140"/>
                <a:gd name="T11" fmla="*/ 0 h 81"/>
                <a:gd name="T12" fmla="*/ 0 60000 65536"/>
                <a:gd name="T13" fmla="*/ 0 60000 65536"/>
                <a:gd name="T14" fmla="*/ 0 60000 65536"/>
                <a:gd name="T15" fmla="*/ 0 60000 65536"/>
                <a:gd name="T16" fmla="*/ 0 60000 65536"/>
                <a:gd name="T17" fmla="*/ 0 60000 65536"/>
                <a:gd name="T18" fmla="*/ 0 w 140"/>
                <a:gd name="T19" fmla="*/ 0 h 81"/>
                <a:gd name="T20" fmla="*/ 140 w 140"/>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40" h="81">
                  <a:moveTo>
                    <a:pt x="140" y="81"/>
                  </a:moveTo>
                  <a:lnTo>
                    <a:pt x="124" y="27"/>
                  </a:lnTo>
                  <a:lnTo>
                    <a:pt x="89" y="0"/>
                  </a:lnTo>
                  <a:lnTo>
                    <a:pt x="50" y="0"/>
                  </a:lnTo>
                  <a:lnTo>
                    <a:pt x="18" y="27"/>
                  </a:lnTo>
                  <a:lnTo>
                    <a:pt x="0" y="81"/>
                  </a:lnTo>
                </a:path>
              </a:pathLst>
            </a:custGeom>
            <a:noFill/>
            <a:ln w="14288">
              <a:solidFill>
                <a:srgbClr val="FFCC00"/>
              </a:solidFill>
              <a:round/>
              <a:headEnd/>
              <a:tailEnd/>
            </a:ln>
          </p:spPr>
          <p:txBody>
            <a:bodyPr/>
            <a:lstStyle/>
            <a:p>
              <a:endParaRPr lang="en-US"/>
            </a:p>
          </p:txBody>
        </p:sp>
        <p:sp>
          <p:nvSpPr>
            <p:cNvPr id="4192" name="Freeform 22"/>
            <p:cNvSpPr>
              <a:spLocks/>
            </p:cNvSpPr>
            <p:nvPr/>
          </p:nvSpPr>
          <p:spPr bwMode="auto">
            <a:xfrm>
              <a:off x="4445251" y="2744943"/>
              <a:ext cx="177549" cy="1620613"/>
            </a:xfrm>
            <a:custGeom>
              <a:avLst/>
              <a:gdLst>
                <a:gd name="T0" fmla="*/ 0 w 256"/>
                <a:gd name="T1" fmla="*/ 0 h 2327"/>
                <a:gd name="T2" fmla="*/ 0 w 256"/>
                <a:gd name="T3" fmla="*/ 0 h 2327"/>
                <a:gd name="T4" fmla="*/ 0 w 256"/>
                <a:gd name="T5" fmla="*/ 0 h 2327"/>
                <a:gd name="T6" fmla="*/ 0 60000 65536"/>
                <a:gd name="T7" fmla="*/ 0 60000 65536"/>
                <a:gd name="T8" fmla="*/ 0 60000 65536"/>
                <a:gd name="T9" fmla="*/ 0 w 256"/>
                <a:gd name="T10" fmla="*/ 0 h 2327"/>
                <a:gd name="T11" fmla="*/ 256 w 256"/>
                <a:gd name="T12" fmla="*/ 2327 h 2327"/>
              </a:gdLst>
              <a:ahLst/>
              <a:cxnLst>
                <a:cxn ang="T6">
                  <a:pos x="T0" y="T1"/>
                </a:cxn>
                <a:cxn ang="T7">
                  <a:pos x="T2" y="T3"/>
                </a:cxn>
                <a:cxn ang="T8">
                  <a:pos x="T4" y="T5"/>
                </a:cxn>
              </a:cxnLst>
              <a:rect l="T9" t="T10" r="T11" b="T12"/>
              <a:pathLst>
                <a:path w="256" h="2327">
                  <a:moveTo>
                    <a:pt x="0" y="0"/>
                  </a:moveTo>
                  <a:lnTo>
                    <a:pt x="253" y="2327"/>
                  </a:lnTo>
                  <a:lnTo>
                    <a:pt x="256" y="2327"/>
                  </a:lnTo>
                </a:path>
              </a:pathLst>
            </a:custGeom>
            <a:noFill/>
            <a:ln w="14288">
              <a:solidFill>
                <a:srgbClr val="FFCC00"/>
              </a:solidFill>
              <a:round/>
              <a:headEnd/>
              <a:tailEnd/>
            </a:ln>
          </p:spPr>
          <p:txBody>
            <a:bodyPr/>
            <a:lstStyle/>
            <a:p>
              <a:endParaRPr lang="en-US"/>
            </a:p>
          </p:txBody>
        </p:sp>
        <p:sp>
          <p:nvSpPr>
            <p:cNvPr id="4193" name="Freeform 23"/>
            <p:cNvSpPr>
              <a:spLocks/>
            </p:cNvSpPr>
            <p:nvPr/>
          </p:nvSpPr>
          <p:spPr bwMode="auto">
            <a:xfrm>
              <a:off x="4620712" y="4365556"/>
              <a:ext cx="96086" cy="54299"/>
            </a:xfrm>
            <a:custGeom>
              <a:avLst/>
              <a:gdLst>
                <a:gd name="T0" fmla="*/ 0 w 137"/>
                <a:gd name="T1" fmla="*/ 0 h 79"/>
                <a:gd name="T2" fmla="*/ 0 w 137"/>
                <a:gd name="T3" fmla="*/ 0 h 79"/>
                <a:gd name="T4" fmla="*/ 0 w 137"/>
                <a:gd name="T5" fmla="*/ 0 h 79"/>
                <a:gd name="T6" fmla="*/ 0 w 137"/>
                <a:gd name="T7" fmla="*/ 0 h 79"/>
                <a:gd name="T8" fmla="*/ 0 w 137"/>
                <a:gd name="T9" fmla="*/ 0 h 79"/>
                <a:gd name="T10" fmla="*/ 0 w 137"/>
                <a:gd name="T11" fmla="*/ 0 h 79"/>
                <a:gd name="T12" fmla="*/ 0 60000 65536"/>
                <a:gd name="T13" fmla="*/ 0 60000 65536"/>
                <a:gd name="T14" fmla="*/ 0 60000 65536"/>
                <a:gd name="T15" fmla="*/ 0 60000 65536"/>
                <a:gd name="T16" fmla="*/ 0 60000 65536"/>
                <a:gd name="T17" fmla="*/ 0 60000 65536"/>
                <a:gd name="T18" fmla="*/ 0 w 137"/>
                <a:gd name="T19" fmla="*/ 0 h 79"/>
                <a:gd name="T20" fmla="*/ 137 w 137"/>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137" h="79">
                  <a:moveTo>
                    <a:pt x="0" y="0"/>
                  </a:moveTo>
                  <a:lnTo>
                    <a:pt x="18" y="48"/>
                  </a:lnTo>
                  <a:lnTo>
                    <a:pt x="49" y="79"/>
                  </a:lnTo>
                  <a:lnTo>
                    <a:pt x="88" y="79"/>
                  </a:lnTo>
                  <a:lnTo>
                    <a:pt x="120" y="48"/>
                  </a:lnTo>
                  <a:lnTo>
                    <a:pt x="137" y="0"/>
                  </a:lnTo>
                </a:path>
              </a:pathLst>
            </a:custGeom>
            <a:noFill/>
            <a:ln w="14288">
              <a:solidFill>
                <a:srgbClr val="FFCC00"/>
              </a:solidFill>
              <a:round/>
              <a:headEnd/>
              <a:tailEnd/>
            </a:ln>
          </p:spPr>
          <p:txBody>
            <a:bodyPr/>
            <a:lstStyle/>
            <a:p>
              <a:endParaRPr lang="en-US"/>
            </a:p>
          </p:txBody>
        </p:sp>
        <p:sp>
          <p:nvSpPr>
            <p:cNvPr id="4194" name="Line 24"/>
            <p:cNvSpPr>
              <a:spLocks noChangeShapeType="1"/>
            </p:cNvSpPr>
            <p:nvPr/>
          </p:nvSpPr>
          <p:spPr bwMode="auto">
            <a:xfrm flipH="1">
              <a:off x="4716797" y="3438298"/>
              <a:ext cx="102352" cy="927258"/>
            </a:xfrm>
            <a:prstGeom prst="line">
              <a:avLst/>
            </a:prstGeom>
            <a:noFill/>
            <a:ln w="14288">
              <a:solidFill>
                <a:srgbClr val="FFCC00"/>
              </a:solidFill>
              <a:round/>
              <a:headEnd/>
              <a:tailEnd/>
            </a:ln>
          </p:spPr>
          <p:txBody>
            <a:bodyPr/>
            <a:lstStyle/>
            <a:p>
              <a:endParaRPr lang="en-US"/>
            </a:p>
          </p:txBody>
        </p:sp>
        <p:sp>
          <p:nvSpPr>
            <p:cNvPr id="4195" name="Freeform 25"/>
            <p:cNvSpPr>
              <a:spLocks/>
            </p:cNvSpPr>
            <p:nvPr/>
          </p:nvSpPr>
          <p:spPr bwMode="auto">
            <a:xfrm>
              <a:off x="4819149" y="3381910"/>
              <a:ext cx="96086" cy="56387"/>
            </a:xfrm>
            <a:custGeom>
              <a:avLst/>
              <a:gdLst>
                <a:gd name="T0" fmla="*/ 0 w 137"/>
                <a:gd name="T1" fmla="*/ 0 h 80"/>
                <a:gd name="T2" fmla="*/ 0 w 137"/>
                <a:gd name="T3" fmla="*/ 0 h 80"/>
                <a:gd name="T4" fmla="*/ 0 w 137"/>
                <a:gd name="T5" fmla="*/ 0 h 80"/>
                <a:gd name="T6" fmla="*/ 0 w 137"/>
                <a:gd name="T7" fmla="*/ 0 h 80"/>
                <a:gd name="T8" fmla="*/ 0 w 137"/>
                <a:gd name="T9" fmla="*/ 0 h 80"/>
                <a:gd name="T10" fmla="*/ 0 w 137"/>
                <a:gd name="T11" fmla="*/ 0 h 80"/>
                <a:gd name="T12" fmla="*/ 0 60000 65536"/>
                <a:gd name="T13" fmla="*/ 0 60000 65536"/>
                <a:gd name="T14" fmla="*/ 0 60000 65536"/>
                <a:gd name="T15" fmla="*/ 0 60000 65536"/>
                <a:gd name="T16" fmla="*/ 0 60000 65536"/>
                <a:gd name="T17" fmla="*/ 0 60000 65536"/>
                <a:gd name="T18" fmla="*/ 0 w 137"/>
                <a:gd name="T19" fmla="*/ 0 h 80"/>
                <a:gd name="T20" fmla="*/ 137 w 137"/>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37" h="80">
                  <a:moveTo>
                    <a:pt x="137" y="80"/>
                  </a:moveTo>
                  <a:lnTo>
                    <a:pt x="121" y="31"/>
                  </a:lnTo>
                  <a:lnTo>
                    <a:pt x="86" y="0"/>
                  </a:lnTo>
                  <a:lnTo>
                    <a:pt x="48" y="0"/>
                  </a:lnTo>
                  <a:lnTo>
                    <a:pt x="16" y="31"/>
                  </a:lnTo>
                  <a:lnTo>
                    <a:pt x="0" y="80"/>
                  </a:lnTo>
                </a:path>
              </a:pathLst>
            </a:custGeom>
            <a:noFill/>
            <a:ln w="14288">
              <a:solidFill>
                <a:srgbClr val="FFCC00"/>
              </a:solidFill>
              <a:round/>
              <a:headEnd/>
              <a:tailEnd/>
            </a:ln>
          </p:spPr>
          <p:txBody>
            <a:bodyPr/>
            <a:lstStyle/>
            <a:p>
              <a:endParaRPr lang="en-US"/>
            </a:p>
          </p:txBody>
        </p:sp>
        <p:sp>
          <p:nvSpPr>
            <p:cNvPr id="4196" name="Freeform 26"/>
            <p:cNvSpPr>
              <a:spLocks/>
            </p:cNvSpPr>
            <p:nvPr/>
          </p:nvSpPr>
          <p:spPr bwMode="auto">
            <a:xfrm>
              <a:off x="4915235" y="3438298"/>
              <a:ext cx="27155" cy="229726"/>
            </a:xfrm>
            <a:custGeom>
              <a:avLst/>
              <a:gdLst>
                <a:gd name="T0" fmla="*/ 0 w 39"/>
                <a:gd name="T1" fmla="*/ 0 h 331"/>
                <a:gd name="T2" fmla="*/ 0 w 39"/>
                <a:gd name="T3" fmla="*/ 0 h 331"/>
                <a:gd name="T4" fmla="*/ 0 w 39"/>
                <a:gd name="T5" fmla="*/ 0 h 331"/>
                <a:gd name="T6" fmla="*/ 0 60000 65536"/>
                <a:gd name="T7" fmla="*/ 0 60000 65536"/>
                <a:gd name="T8" fmla="*/ 0 60000 65536"/>
                <a:gd name="T9" fmla="*/ 0 w 39"/>
                <a:gd name="T10" fmla="*/ 0 h 331"/>
                <a:gd name="T11" fmla="*/ 39 w 39"/>
                <a:gd name="T12" fmla="*/ 331 h 331"/>
              </a:gdLst>
              <a:ahLst/>
              <a:cxnLst>
                <a:cxn ang="T6">
                  <a:pos x="T0" y="T1"/>
                </a:cxn>
                <a:cxn ang="T7">
                  <a:pos x="T2" y="T3"/>
                </a:cxn>
                <a:cxn ang="T8">
                  <a:pos x="T4" y="T5"/>
                </a:cxn>
              </a:cxnLst>
              <a:rect l="T9" t="T10" r="T11" b="T12"/>
              <a:pathLst>
                <a:path w="39" h="331">
                  <a:moveTo>
                    <a:pt x="0" y="0"/>
                  </a:moveTo>
                  <a:lnTo>
                    <a:pt x="36" y="331"/>
                  </a:lnTo>
                  <a:lnTo>
                    <a:pt x="39" y="331"/>
                  </a:lnTo>
                </a:path>
              </a:pathLst>
            </a:custGeom>
            <a:noFill/>
            <a:ln w="14288">
              <a:solidFill>
                <a:srgbClr val="FFCC00"/>
              </a:solidFill>
              <a:round/>
              <a:headEnd/>
              <a:tailEnd/>
            </a:ln>
          </p:spPr>
          <p:txBody>
            <a:bodyPr/>
            <a:lstStyle/>
            <a:p>
              <a:endParaRPr lang="en-US"/>
            </a:p>
          </p:txBody>
        </p:sp>
        <p:sp>
          <p:nvSpPr>
            <p:cNvPr id="4197" name="Freeform 27"/>
            <p:cNvSpPr>
              <a:spLocks/>
            </p:cNvSpPr>
            <p:nvPr/>
          </p:nvSpPr>
          <p:spPr bwMode="auto">
            <a:xfrm>
              <a:off x="4940301" y="3668024"/>
              <a:ext cx="93997" cy="56387"/>
            </a:xfrm>
            <a:custGeom>
              <a:avLst/>
              <a:gdLst>
                <a:gd name="T0" fmla="*/ 0 w 136"/>
                <a:gd name="T1" fmla="*/ 0 h 81"/>
                <a:gd name="T2" fmla="*/ 0 w 136"/>
                <a:gd name="T3" fmla="*/ 0 h 81"/>
                <a:gd name="T4" fmla="*/ 0 w 136"/>
                <a:gd name="T5" fmla="*/ 0 h 81"/>
                <a:gd name="T6" fmla="*/ 0 w 136"/>
                <a:gd name="T7" fmla="*/ 0 h 81"/>
                <a:gd name="T8" fmla="*/ 0 w 136"/>
                <a:gd name="T9" fmla="*/ 0 h 81"/>
                <a:gd name="T10" fmla="*/ 0 w 136"/>
                <a:gd name="T11" fmla="*/ 0 h 81"/>
                <a:gd name="T12" fmla="*/ 0 60000 65536"/>
                <a:gd name="T13" fmla="*/ 0 60000 65536"/>
                <a:gd name="T14" fmla="*/ 0 60000 65536"/>
                <a:gd name="T15" fmla="*/ 0 60000 65536"/>
                <a:gd name="T16" fmla="*/ 0 60000 65536"/>
                <a:gd name="T17" fmla="*/ 0 60000 65536"/>
                <a:gd name="T18" fmla="*/ 0 w 136"/>
                <a:gd name="T19" fmla="*/ 0 h 81"/>
                <a:gd name="T20" fmla="*/ 136 w 13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36" h="81">
                  <a:moveTo>
                    <a:pt x="0" y="0"/>
                  </a:moveTo>
                  <a:lnTo>
                    <a:pt x="16" y="50"/>
                  </a:lnTo>
                  <a:lnTo>
                    <a:pt x="47" y="81"/>
                  </a:lnTo>
                  <a:lnTo>
                    <a:pt x="85" y="81"/>
                  </a:lnTo>
                  <a:lnTo>
                    <a:pt x="118" y="50"/>
                  </a:lnTo>
                  <a:lnTo>
                    <a:pt x="136" y="0"/>
                  </a:lnTo>
                </a:path>
              </a:pathLst>
            </a:custGeom>
            <a:noFill/>
            <a:ln w="14288">
              <a:solidFill>
                <a:srgbClr val="FFCC00"/>
              </a:solidFill>
              <a:round/>
              <a:headEnd/>
              <a:tailEnd/>
            </a:ln>
          </p:spPr>
          <p:txBody>
            <a:bodyPr/>
            <a:lstStyle/>
            <a:p>
              <a:endParaRPr lang="en-US"/>
            </a:p>
          </p:txBody>
        </p:sp>
        <p:sp>
          <p:nvSpPr>
            <p:cNvPr id="4198" name="Line 28"/>
            <p:cNvSpPr>
              <a:spLocks noChangeShapeType="1"/>
            </p:cNvSpPr>
            <p:nvPr/>
          </p:nvSpPr>
          <p:spPr bwMode="auto">
            <a:xfrm flipH="1">
              <a:off x="5034297" y="3438298"/>
              <a:ext cx="27155" cy="229726"/>
            </a:xfrm>
            <a:prstGeom prst="line">
              <a:avLst/>
            </a:prstGeom>
            <a:noFill/>
            <a:ln w="14288">
              <a:solidFill>
                <a:srgbClr val="FFCC00"/>
              </a:solidFill>
              <a:round/>
              <a:headEnd/>
              <a:tailEnd/>
            </a:ln>
          </p:spPr>
          <p:txBody>
            <a:bodyPr/>
            <a:lstStyle/>
            <a:p>
              <a:endParaRPr lang="en-US"/>
            </a:p>
          </p:txBody>
        </p:sp>
        <p:sp>
          <p:nvSpPr>
            <p:cNvPr id="4199" name="Freeform 29"/>
            <p:cNvSpPr>
              <a:spLocks/>
            </p:cNvSpPr>
            <p:nvPr/>
          </p:nvSpPr>
          <p:spPr bwMode="auto">
            <a:xfrm>
              <a:off x="5059363" y="3381910"/>
              <a:ext cx="96086" cy="56387"/>
            </a:xfrm>
            <a:custGeom>
              <a:avLst/>
              <a:gdLst>
                <a:gd name="T0" fmla="*/ 0 w 138"/>
                <a:gd name="T1" fmla="*/ 0 h 80"/>
                <a:gd name="T2" fmla="*/ 0 w 138"/>
                <a:gd name="T3" fmla="*/ 0 h 80"/>
                <a:gd name="T4" fmla="*/ 0 w 138"/>
                <a:gd name="T5" fmla="*/ 0 h 80"/>
                <a:gd name="T6" fmla="*/ 0 w 138"/>
                <a:gd name="T7" fmla="*/ 0 h 80"/>
                <a:gd name="T8" fmla="*/ 0 w 138"/>
                <a:gd name="T9" fmla="*/ 0 h 80"/>
                <a:gd name="T10" fmla="*/ 0 w 138"/>
                <a:gd name="T11" fmla="*/ 0 h 80"/>
                <a:gd name="T12" fmla="*/ 0 60000 65536"/>
                <a:gd name="T13" fmla="*/ 0 60000 65536"/>
                <a:gd name="T14" fmla="*/ 0 60000 65536"/>
                <a:gd name="T15" fmla="*/ 0 60000 65536"/>
                <a:gd name="T16" fmla="*/ 0 60000 65536"/>
                <a:gd name="T17" fmla="*/ 0 60000 65536"/>
                <a:gd name="T18" fmla="*/ 0 w 138"/>
                <a:gd name="T19" fmla="*/ 0 h 80"/>
                <a:gd name="T20" fmla="*/ 138 w 138"/>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38" h="80">
                  <a:moveTo>
                    <a:pt x="138" y="80"/>
                  </a:moveTo>
                  <a:lnTo>
                    <a:pt x="119" y="31"/>
                  </a:lnTo>
                  <a:lnTo>
                    <a:pt x="86" y="0"/>
                  </a:lnTo>
                  <a:lnTo>
                    <a:pt x="49" y="0"/>
                  </a:lnTo>
                  <a:lnTo>
                    <a:pt x="14" y="31"/>
                  </a:lnTo>
                  <a:lnTo>
                    <a:pt x="0" y="80"/>
                  </a:lnTo>
                </a:path>
              </a:pathLst>
            </a:custGeom>
            <a:noFill/>
            <a:ln w="14288">
              <a:solidFill>
                <a:srgbClr val="FFCC00"/>
              </a:solidFill>
              <a:round/>
              <a:headEnd/>
              <a:tailEnd/>
            </a:ln>
          </p:spPr>
          <p:txBody>
            <a:bodyPr/>
            <a:lstStyle/>
            <a:p>
              <a:endParaRPr lang="en-US"/>
            </a:p>
          </p:txBody>
        </p:sp>
        <p:sp>
          <p:nvSpPr>
            <p:cNvPr id="4276" name="Freeform 106"/>
            <p:cNvSpPr>
              <a:spLocks/>
            </p:cNvSpPr>
            <p:nvPr/>
          </p:nvSpPr>
          <p:spPr bwMode="auto">
            <a:xfrm>
              <a:off x="3551238" y="3381910"/>
              <a:ext cx="91908" cy="56387"/>
            </a:xfrm>
            <a:custGeom>
              <a:avLst/>
              <a:gdLst>
                <a:gd name="T0" fmla="*/ 0 w 134"/>
                <a:gd name="T1" fmla="*/ 0 h 80"/>
                <a:gd name="T2" fmla="*/ 0 w 134"/>
                <a:gd name="T3" fmla="*/ 0 h 80"/>
                <a:gd name="T4" fmla="*/ 0 w 134"/>
                <a:gd name="T5" fmla="*/ 0 h 80"/>
                <a:gd name="T6" fmla="*/ 0 w 134"/>
                <a:gd name="T7" fmla="*/ 0 h 80"/>
                <a:gd name="T8" fmla="*/ 0 w 134"/>
                <a:gd name="T9" fmla="*/ 0 h 80"/>
                <a:gd name="T10" fmla="*/ 0 w 134"/>
                <a:gd name="T11" fmla="*/ 0 h 80"/>
                <a:gd name="T12" fmla="*/ 0 60000 65536"/>
                <a:gd name="T13" fmla="*/ 0 60000 65536"/>
                <a:gd name="T14" fmla="*/ 0 60000 65536"/>
                <a:gd name="T15" fmla="*/ 0 60000 65536"/>
                <a:gd name="T16" fmla="*/ 0 60000 65536"/>
                <a:gd name="T17" fmla="*/ 0 60000 65536"/>
                <a:gd name="T18" fmla="*/ 0 w 134"/>
                <a:gd name="T19" fmla="*/ 0 h 80"/>
                <a:gd name="T20" fmla="*/ 134 w 134"/>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34" h="80">
                  <a:moveTo>
                    <a:pt x="134" y="80"/>
                  </a:moveTo>
                  <a:lnTo>
                    <a:pt x="119" y="31"/>
                  </a:lnTo>
                  <a:lnTo>
                    <a:pt x="86" y="0"/>
                  </a:lnTo>
                  <a:lnTo>
                    <a:pt x="47" y="0"/>
                  </a:lnTo>
                  <a:lnTo>
                    <a:pt x="17" y="31"/>
                  </a:lnTo>
                  <a:lnTo>
                    <a:pt x="0" y="80"/>
                  </a:lnTo>
                </a:path>
              </a:pathLst>
            </a:custGeom>
            <a:noFill/>
            <a:ln w="14288">
              <a:solidFill>
                <a:srgbClr val="FFCC00"/>
              </a:solidFill>
              <a:round/>
              <a:headEnd/>
              <a:tailEnd/>
            </a:ln>
          </p:spPr>
          <p:txBody>
            <a:bodyPr/>
            <a:lstStyle/>
            <a:p>
              <a:endParaRPr lang="en-US"/>
            </a:p>
          </p:txBody>
        </p:sp>
        <p:sp>
          <p:nvSpPr>
            <p:cNvPr id="4277" name="Freeform 107"/>
            <p:cNvSpPr>
              <a:spLocks/>
            </p:cNvSpPr>
            <p:nvPr/>
          </p:nvSpPr>
          <p:spPr bwMode="auto">
            <a:xfrm>
              <a:off x="3670300" y="3668024"/>
              <a:ext cx="96086" cy="56387"/>
            </a:xfrm>
            <a:custGeom>
              <a:avLst/>
              <a:gdLst>
                <a:gd name="T0" fmla="*/ 0 w 136"/>
                <a:gd name="T1" fmla="*/ 0 h 81"/>
                <a:gd name="T2" fmla="*/ 0 w 136"/>
                <a:gd name="T3" fmla="*/ 0 h 81"/>
                <a:gd name="T4" fmla="*/ 0 w 136"/>
                <a:gd name="T5" fmla="*/ 0 h 81"/>
                <a:gd name="T6" fmla="*/ 0 w 136"/>
                <a:gd name="T7" fmla="*/ 0 h 81"/>
                <a:gd name="T8" fmla="*/ 0 w 136"/>
                <a:gd name="T9" fmla="*/ 0 h 81"/>
                <a:gd name="T10" fmla="*/ 0 w 136"/>
                <a:gd name="T11" fmla="*/ 0 h 81"/>
                <a:gd name="T12" fmla="*/ 0 60000 65536"/>
                <a:gd name="T13" fmla="*/ 0 60000 65536"/>
                <a:gd name="T14" fmla="*/ 0 60000 65536"/>
                <a:gd name="T15" fmla="*/ 0 60000 65536"/>
                <a:gd name="T16" fmla="*/ 0 60000 65536"/>
                <a:gd name="T17" fmla="*/ 0 60000 65536"/>
                <a:gd name="T18" fmla="*/ 0 w 136"/>
                <a:gd name="T19" fmla="*/ 0 h 81"/>
                <a:gd name="T20" fmla="*/ 136 w 13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36" h="81">
                  <a:moveTo>
                    <a:pt x="0" y="0"/>
                  </a:moveTo>
                  <a:lnTo>
                    <a:pt x="15" y="50"/>
                  </a:lnTo>
                  <a:lnTo>
                    <a:pt x="50" y="81"/>
                  </a:lnTo>
                  <a:lnTo>
                    <a:pt x="86" y="81"/>
                  </a:lnTo>
                  <a:lnTo>
                    <a:pt x="118" y="50"/>
                  </a:lnTo>
                  <a:lnTo>
                    <a:pt x="136" y="0"/>
                  </a:lnTo>
                </a:path>
              </a:pathLst>
            </a:custGeom>
            <a:noFill/>
            <a:ln w="14288">
              <a:solidFill>
                <a:srgbClr val="FFCC00"/>
              </a:solidFill>
              <a:round/>
              <a:headEnd/>
              <a:tailEnd/>
            </a:ln>
          </p:spPr>
          <p:txBody>
            <a:bodyPr/>
            <a:lstStyle/>
            <a:p>
              <a:endParaRPr lang="en-US"/>
            </a:p>
          </p:txBody>
        </p:sp>
        <p:sp>
          <p:nvSpPr>
            <p:cNvPr id="4278" name="Line 108"/>
            <p:cNvSpPr>
              <a:spLocks noChangeShapeType="1"/>
            </p:cNvSpPr>
            <p:nvPr/>
          </p:nvSpPr>
          <p:spPr bwMode="auto">
            <a:xfrm>
              <a:off x="3643146" y="3438298"/>
              <a:ext cx="27155" cy="229726"/>
            </a:xfrm>
            <a:prstGeom prst="line">
              <a:avLst/>
            </a:prstGeom>
            <a:noFill/>
            <a:ln w="14288">
              <a:solidFill>
                <a:srgbClr val="FFCC00"/>
              </a:solidFill>
              <a:round/>
              <a:headEnd/>
              <a:tailEnd/>
            </a:ln>
          </p:spPr>
          <p:txBody>
            <a:bodyPr/>
            <a:lstStyle/>
            <a:p>
              <a:endParaRPr lang="en-US"/>
            </a:p>
          </p:txBody>
        </p:sp>
        <p:sp>
          <p:nvSpPr>
            <p:cNvPr id="4279" name="Freeform 109"/>
            <p:cNvSpPr>
              <a:spLocks/>
            </p:cNvSpPr>
            <p:nvPr/>
          </p:nvSpPr>
          <p:spPr bwMode="auto">
            <a:xfrm>
              <a:off x="3427998" y="3668024"/>
              <a:ext cx="96086" cy="56387"/>
            </a:xfrm>
            <a:custGeom>
              <a:avLst/>
              <a:gdLst>
                <a:gd name="T0" fmla="*/ 0 w 137"/>
                <a:gd name="T1" fmla="*/ 0 h 81"/>
                <a:gd name="T2" fmla="*/ 0 w 137"/>
                <a:gd name="T3" fmla="*/ 0 h 81"/>
                <a:gd name="T4" fmla="*/ 0 w 137"/>
                <a:gd name="T5" fmla="*/ 0 h 81"/>
                <a:gd name="T6" fmla="*/ 0 w 137"/>
                <a:gd name="T7" fmla="*/ 0 h 81"/>
                <a:gd name="T8" fmla="*/ 0 w 137"/>
                <a:gd name="T9" fmla="*/ 0 h 81"/>
                <a:gd name="T10" fmla="*/ 0 w 137"/>
                <a:gd name="T11" fmla="*/ 0 h 81"/>
                <a:gd name="T12" fmla="*/ 0 60000 65536"/>
                <a:gd name="T13" fmla="*/ 0 60000 65536"/>
                <a:gd name="T14" fmla="*/ 0 60000 65536"/>
                <a:gd name="T15" fmla="*/ 0 60000 65536"/>
                <a:gd name="T16" fmla="*/ 0 60000 65536"/>
                <a:gd name="T17" fmla="*/ 0 60000 65536"/>
                <a:gd name="T18" fmla="*/ 0 w 137"/>
                <a:gd name="T19" fmla="*/ 0 h 81"/>
                <a:gd name="T20" fmla="*/ 137 w 137"/>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37" h="81">
                  <a:moveTo>
                    <a:pt x="0" y="0"/>
                  </a:moveTo>
                  <a:lnTo>
                    <a:pt x="16" y="50"/>
                  </a:lnTo>
                  <a:lnTo>
                    <a:pt x="48" y="81"/>
                  </a:lnTo>
                  <a:lnTo>
                    <a:pt x="87" y="81"/>
                  </a:lnTo>
                  <a:lnTo>
                    <a:pt x="119" y="50"/>
                  </a:lnTo>
                  <a:lnTo>
                    <a:pt x="137" y="0"/>
                  </a:lnTo>
                </a:path>
              </a:pathLst>
            </a:custGeom>
            <a:noFill/>
            <a:ln w="14288">
              <a:solidFill>
                <a:srgbClr val="FFCC00"/>
              </a:solidFill>
              <a:round/>
              <a:headEnd/>
              <a:tailEnd/>
            </a:ln>
          </p:spPr>
          <p:txBody>
            <a:bodyPr/>
            <a:lstStyle/>
            <a:p>
              <a:endParaRPr lang="en-US"/>
            </a:p>
          </p:txBody>
        </p:sp>
        <p:sp>
          <p:nvSpPr>
            <p:cNvPr id="4280" name="Line 110"/>
            <p:cNvSpPr>
              <a:spLocks noChangeShapeType="1"/>
            </p:cNvSpPr>
            <p:nvPr/>
          </p:nvSpPr>
          <p:spPr bwMode="auto">
            <a:xfrm flipH="1">
              <a:off x="3524083" y="3438298"/>
              <a:ext cx="25066" cy="229726"/>
            </a:xfrm>
            <a:prstGeom prst="line">
              <a:avLst/>
            </a:prstGeom>
            <a:noFill/>
            <a:ln w="14288">
              <a:solidFill>
                <a:srgbClr val="FFCC00"/>
              </a:solidFill>
              <a:round/>
              <a:headEnd/>
              <a:tailEnd/>
            </a:ln>
          </p:spPr>
          <p:txBody>
            <a:bodyPr/>
            <a:lstStyle/>
            <a:p>
              <a:endParaRPr lang="en-US"/>
            </a:p>
          </p:txBody>
        </p:sp>
        <p:sp>
          <p:nvSpPr>
            <p:cNvPr id="4281" name="Line 111"/>
            <p:cNvSpPr>
              <a:spLocks noChangeShapeType="1"/>
            </p:cNvSpPr>
            <p:nvPr/>
          </p:nvSpPr>
          <p:spPr bwMode="auto">
            <a:xfrm flipH="1">
              <a:off x="3766386" y="3438298"/>
              <a:ext cx="22977" cy="229726"/>
            </a:xfrm>
            <a:prstGeom prst="line">
              <a:avLst/>
            </a:prstGeom>
            <a:noFill/>
            <a:ln w="14288">
              <a:solidFill>
                <a:srgbClr val="FFCC00"/>
              </a:solidFill>
              <a:round/>
              <a:headEnd/>
              <a:tailEnd/>
            </a:ln>
          </p:spPr>
          <p:txBody>
            <a:bodyPr/>
            <a:lstStyle/>
            <a:p>
              <a:endParaRPr lang="en-US"/>
            </a:p>
          </p:txBody>
        </p:sp>
        <p:sp>
          <p:nvSpPr>
            <p:cNvPr id="4282" name="Freeform 112"/>
            <p:cNvSpPr>
              <a:spLocks/>
            </p:cNvSpPr>
            <p:nvPr/>
          </p:nvSpPr>
          <p:spPr bwMode="auto">
            <a:xfrm>
              <a:off x="3791452" y="3381910"/>
              <a:ext cx="93997" cy="56387"/>
            </a:xfrm>
            <a:custGeom>
              <a:avLst/>
              <a:gdLst>
                <a:gd name="T0" fmla="*/ 0 w 136"/>
                <a:gd name="T1" fmla="*/ 0 h 80"/>
                <a:gd name="T2" fmla="*/ 0 w 136"/>
                <a:gd name="T3" fmla="*/ 0 h 80"/>
                <a:gd name="T4" fmla="*/ 0 w 136"/>
                <a:gd name="T5" fmla="*/ 0 h 80"/>
                <a:gd name="T6" fmla="*/ 0 w 136"/>
                <a:gd name="T7" fmla="*/ 0 h 80"/>
                <a:gd name="T8" fmla="*/ 0 w 136"/>
                <a:gd name="T9" fmla="*/ 0 h 80"/>
                <a:gd name="T10" fmla="*/ 0 w 136"/>
                <a:gd name="T11" fmla="*/ 0 h 80"/>
                <a:gd name="T12" fmla="*/ 0 60000 65536"/>
                <a:gd name="T13" fmla="*/ 0 60000 65536"/>
                <a:gd name="T14" fmla="*/ 0 60000 65536"/>
                <a:gd name="T15" fmla="*/ 0 60000 65536"/>
                <a:gd name="T16" fmla="*/ 0 60000 65536"/>
                <a:gd name="T17" fmla="*/ 0 60000 65536"/>
                <a:gd name="T18" fmla="*/ 0 w 136"/>
                <a:gd name="T19" fmla="*/ 0 h 80"/>
                <a:gd name="T20" fmla="*/ 136 w 136"/>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36" h="80">
                  <a:moveTo>
                    <a:pt x="136" y="80"/>
                  </a:moveTo>
                  <a:lnTo>
                    <a:pt x="117" y="31"/>
                  </a:lnTo>
                  <a:lnTo>
                    <a:pt x="86" y="0"/>
                  </a:lnTo>
                  <a:lnTo>
                    <a:pt x="48" y="0"/>
                  </a:lnTo>
                  <a:lnTo>
                    <a:pt x="13" y="31"/>
                  </a:lnTo>
                  <a:lnTo>
                    <a:pt x="0" y="80"/>
                  </a:lnTo>
                </a:path>
              </a:pathLst>
            </a:custGeom>
            <a:noFill/>
            <a:ln w="14288">
              <a:solidFill>
                <a:srgbClr val="FFCC00"/>
              </a:solidFill>
              <a:round/>
              <a:headEnd/>
              <a:tailEnd/>
            </a:ln>
          </p:spPr>
          <p:txBody>
            <a:bodyPr/>
            <a:lstStyle/>
            <a:p>
              <a:endParaRPr lang="en-US"/>
            </a:p>
          </p:txBody>
        </p:sp>
        <p:sp>
          <p:nvSpPr>
            <p:cNvPr id="4283" name="Line 113"/>
            <p:cNvSpPr>
              <a:spLocks noChangeShapeType="1"/>
            </p:cNvSpPr>
            <p:nvPr/>
          </p:nvSpPr>
          <p:spPr bwMode="auto">
            <a:xfrm>
              <a:off x="3885448" y="3438298"/>
              <a:ext cx="27155" cy="229726"/>
            </a:xfrm>
            <a:prstGeom prst="line">
              <a:avLst/>
            </a:prstGeom>
            <a:noFill/>
            <a:ln w="14288">
              <a:solidFill>
                <a:srgbClr val="FFCC00"/>
              </a:solidFill>
              <a:round/>
              <a:headEnd/>
              <a:tailEnd/>
            </a:ln>
          </p:spPr>
          <p:txBody>
            <a:bodyPr/>
            <a:lstStyle/>
            <a:p>
              <a:endParaRPr lang="en-US"/>
            </a:p>
          </p:txBody>
        </p:sp>
        <p:sp>
          <p:nvSpPr>
            <p:cNvPr id="4284" name="Freeform 114"/>
            <p:cNvSpPr>
              <a:spLocks/>
            </p:cNvSpPr>
            <p:nvPr/>
          </p:nvSpPr>
          <p:spPr bwMode="auto">
            <a:xfrm>
              <a:off x="3912603" y="3668024"/>
              <a:ext cx="93997" cy="56387"/>
            </a:xfrm>
            <a:custGeom>
              <a:avLst/>
              <a:gdLst>
                <a:gd name="T0" fmla="*/ 0 w 134"/>
                <a:gd name="T1" fmla="*/ 0 h 81"/>
                <a:gd name="T2" fmla="*/ 0 w 134"/>
                <a:gd name="T3" fmla="*/ 0 h 81"/>
                <a:gd name="T4" fmla="*/ 0 w 134"/>
                <a:gd name="T5" fmla="*/ 0 h 81"/>
                <a:gd name="T6" fmla="*/ 0 w 134"/>
                <a:gd name="T7" fmla="*/ 0 h 81"/>
                <a:gd name="T8" fmla="*/ 0 w 134"/>
                <a:gd name="T9" fmla="*/ 0 h 81"/>
                <a:gd name="T10" fmla="*/ 0 w 134"/>
                <a:gd name="T11" fmla="*/ 0 h 81"/>
                <a:gd name="T12" fmla="*/ 0 60000 65536"/>
                <a:gd name="T13" fmla="*/ 0 60000 65536"/>
                <a:gd name="T14" fmla="*/ 0 60000 65536"/>
                <a:gd name="T15" fmla="*/ 0 60000 65536"/>
                <a:gd name="T16" fmla="*/ 0 60000 65536"/>
                <a:gd name="T17" fmla="*/ 0 60000 65536"/>
                <a:gd name="T18" fmla="*/ 0 w 134"/>
                <a:gd name="T19" fmla="*/ 0 h 81"/>
                <a:gd name="T20" fmla="*/ 134 w 134"/>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34" h="81">
                  <a:moveTo>
                    <a:pt x="0" y="0"/>
                  </a:moveTo>
                  <a:lnTo>
                    <a:pt x="16" y="50"/>
                  </a:lnTo>
                  <a:lnTo>
                    <a:pt x="47" y="81"/>
                  </a:lnTo>
                  <a:lnTo>
                    <a:pt x="86" y="81"/>
                  </a:lnTo>
                  <a:lnTo>
                    <a:pt x="116" y="50"/>
                  </a:lnTo>
                  <a:lnTo>
                    <a:pt x="134" y="0"/>
                  </a:lnTo>
                </a:path>
              </a:pathLst>
            </a:custGeom>
            <a:noFill/>
            <a:ln w="14288">
              <a:solidFill>
                <a:srgbClr val="FFCC00"/>
              </a:solidFill>
              <a:round/>
              <a:headEnd/>
              <a:tailEnd/>
            </a:ln>
          </p:spPr>
          <p:txBody>
            <a:bodyPr/>
            <a:lstStyle/>
            <a:p>
              <a:endParaRPr lang="en-US"/>
            </a:p>
          </p:txBody>
        </p:sp>
        <p:sp>
          <p:nvSpPr>
            <p:cNvPr id="4285" name="Freeform 115"/>
            <p:cNvSpPr>
              <a:spLocks/>
            </p:cNvSpPr>
            <p:nvPr/>
          </p:nvSpPr>
          <p:spPr bwMode="auto">
            <a:xfrm>
              <a:off x="4031666" y="3381910"/>
              <a:ext cx="96086" cy="56387"/>
            </a:xfrm>
            <a:custGeom>
              <a:avLst/>
              <a:gdLst>
                <a:gd name="T0" fmla="*/ 0 w 139"/>
                <a:gd name="T1" fmla="*/ 0 h 80"/>
                <a:gd name="T2" fmla="*/ 0 w 139"/>
                <a:gd name="T3" fmla="*/ 0 h 80"/>
                <a:gd name="T4" fmla="*/ 0 w 139"/>
                <a:gd name="T5" fmla="*/ 0 h 80"/>
                <a:gd name="T6" fmla="*/ 0 w 139"/>
                <a:gd name="T7" fmla="*/ 0 h 80"/>
                <a:gd name="T8" fmla="*/ 0 w 139"/>
                <a:gd name="T9" fmla="*/ 0 h 80"/>
                <a:gd name="T10" fmla="*/ 0 w 139"/>
                <a:gd name="T11" fmla="*/ 0 h 80"/>
                <a:gd name="T12" fmla="*/ 0 w 139"/>
                <a:gd name="T13" fmla="*/ 0 h 80"/>
                <a:gd name="T14" fmla="*/ 0 60000 65536"/>
                <a:gd name="T15" fmla="*/ 0 60000 65536"/>
                <a:gd name="T16" fmla="*/ 0 60000 65536"/>
                <a:gd name="T17" fmla="*/ 0 60000 65536"/>
                <a:gd name="T18" fmla="*/ 0 60000 65536"/>
                <a:gd name="T19" fmla="*/ 0 60000 65536"/>
                <a:gd name="T20" fmla="*/ 0 60000 65536"/>
                <a:gd name="T21" fmla="*/ 0 w 139"/>
                <a:gd name="T22" fmla="*/ 0 h 80"/>
                <a:gd name="T23" fmla="*/ 139 w 139"/>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 h="80">
                  <a:moveTo>
                    <a:pt x="139" y="80"/>
                  </a:moveTo>
                  <a:lnTo>
                    <a:pt x="121" y="31"/>
                  </a:lnTo>
                  <a:lnTo>
                    <a:pt x="88" y="0"/>
                  </a:lnTo>
                  <a:lnTo>
                    <a:pt x="49" y="0"/>
                  </a:lnTo>
                  <a:lnTo>
                    <a:pt x="16" y="31"/>
                  </a:lnTo>
                  <a:lnTo>
                    <a:pt x="0" y="80"/>
                  </a:lnTo>
                  <a:lnTo>
                    <a:pt x="2" y="80"/>
                  </a:lnTo>
                </a:path>
              </a:pathLst>
            </a:custGeom>
            <a:noFill/>
            <a:ln w="14288">
              <a:solidFill>
                <a:srgbClr val="FFCC00"/>
              </a:solidFill>
              <a:round/>
              <a:headEnd/>
              <a:tailEnd/>
            </a:ln>
          </p:spPr>
          <p:txBody>
            <a:bodyPr/>
            <a:lstStyle/>
            <a:p>
              <a:endParaRPr lang="en-US"/>
            </a:p>
          </p:txBody>
        </p:sp>
        <p:sp>
          <p:nvSpPr>
            <p:cNvPr id="4286" name="Line 116"/>
            <p:cNvSpPr>
              <a:spLocks noChangeShapeType="1"/>
            </p:cNvSpPr>
            <p:nvPr/>
          </p:nvSpPr>
          <p:spPr bwMode="auto">
            <a:xfrm flipH="1">
              <a:off x="4006600" y="3438298"/>
              <a:ext cx="25066" cy="229726"/>
            </a:xfrm>
            <a:prstGeom prst="line">
              <a:avLst/>
            </a:prstGeom>
            <a:noFill/>
            <a:ln w="14288">
              <a:solidFill>
                <a:srgbClr val="FFCC00"/>
              </a:solidFill>
              <a:round/>
              <a:headEnd/>
              <a:tailEnd/>
            </a:ln>
          </p:spPr>
          <p:txBody>
            <a:bodyPr/>
            <a:lstStyle/>
            <a:p>
              <a:endParaRPr lang="en-US"/>
            </a:p>
          </p:txBody>
        </p:sp>
        <p:sp>
          <p:nvSpPr>
            <p:cNvPr id="4287" name="Freeform 117"/>
            <p:cNvSpPr>
              <a:spLocks/>
            </p:cNvSpPr>
            <p:nvPr/>
          </p:nvSpPr>
          <p:spPr bwMode="auto">
            <a:xfrm>
              <a:off x="4127751" y="3438298"/>
              <a:ext cx="25066" cy="229726"/>
            </a:xfrm>
            <a:custGeom>
              <a:avLst/>
              <a:gdLst>
                <a:gd name="T0" fmla="*/ 0 w 35"/>
                <a:gd name="T1" fmla="*/ 0 h 331"/>
                <a:gd name="T2" fmla="*/ 0 w 35"/>
                <a:gd name="T3" fmla="*/ 0 h 331"/>
                <a:gd name="T4" fmla="*/ 0 w 35"/>
                <a:gd name="T5" fmla="*/ 0 h 331"/>
                <a:gd name="T6" fmla="*/ 0 60000 65536"/>
                <a:gd name="T7" fmla="*/ 0 60000 65536"/>
                <a:gd name="T8" fmla="*/ 0 60000 65536"/>
                <a:gd name="T9" fmla="*/ 0 w 35"/>
                <a:gd name="T10" fmla="*/ 0 h 331"/>
                <a:gd name="T11" fmla="*/ 35 w 35"/>
                <a:gd name="T12" fmla="*/ 331 h 331"/>
              </a:gdLst>
              <a:ahLst/>
              <a:cxnLst>
                <a:cxn ang="T6">
                  <a:pos x="T0" y="T1"/>
                </a:cxn>
                <a:cxn ang="T7">
                  <a:pos x="T2" y="T3"/>
                </a:cxn>
                <a:cxn ang="T8">
                  <a:pos x="T4" y="T5"/>
                </a:cxn>
              </a:cxnLst>
              <a:rect l="T9" t="T10" r="T11" b="T12"/>
              <a:pathLst>
                <a:path w="35" h="331">
                  <a:moveTo>
                    <a:pt x="0" y="0"/>
                  </a:moveTo>
                  <a:lnTo>
                    <a:pt x="32" y="331"/>
                  </a:lnTo>
                  <a:lnTo>
                    <a:pt x="35" y="331"/>
                  </a:lnTo>
                </a:path>
              </a:pathLst>
            </a:custGeom>
            <a:noFill/>
            <a:ln w="14288">
              <a:solidFill>
                <a:srgbClr val="FFCC00"/>
              </a:solidFill>
              <a:round/>
              <a:headEnd/>
              <a:tailEnd/>
            </a:ln>
          </p:spPr>
          <p:txBody>
            <a:bodyPr/>
            <a:lstStyle/>
            <a:p>
              <a:endParaRPr lang="en-US"/>
            </a:p>
          </p:txBody>
        </p:sp>
        <p:sp>
          <p:nvSpPr>
            <p:cNvPr id="4288" name="Freeform 118"/>
            <p:cNvSpPr>
              <a:spLocks/>
            </p:cNvSpPr>
            <p:nvPr/>
          </p:nvSpPr>
          <p:spPr bwMode="auto">
            <a:xfrm>
              <a:off x="4150728" y="3668024"/>
              <a:ext cx="96086" cy="56387"/>
            </a:xfrm>
            <a:custGeom>
              <a:avLst/>
              <a:gdLst>
                <a:gd name="T0" fmla="*/ 0 w 139"/>
                <a:gd name="T1" fmla="*/ 0 h 81"/>
                <a:gd name="T2" fmla="*/ 0 w 139"/>
                <a:gd name="T3" fmla="*/ 0 h 81"/>
                <a:gd name="T4" fmla="*/ 0 w 139"/>
                <a:gd name="T5" fmla="*/ 0 h 81"/>
                <a:gd name="T6" fmla="*/ 0 w 139"/>
                <a:gd name="T7" fmla="*/ 0 h 81"/>
                <a:gd name="T8" fmla="*/ 0 w 139"/>
                <a:gd name="T9" fmla="*/ 0 h 81"/>
                <a:gd name="T10" fmla="*/ 0 w 139"/>
                <a:gd name="T11" fmla="*/ 0 h 81"/>
                <a:gd name="T12" fmla="*/ 0 60000 65536"/>
                <a:gd name="T13" fmla="*/ 0 60000 65536"/>
                <a:gd name="T14" fmla="*/ 0 60000 65536"/>
                <a:gd name="T15" fmla="*/ 0 60000 65536"/>
                <a:gd name="T16" fmla="*/ 0 60000 65536"/>
                <a:gd name="T17" fmla="*/ 0 60000 65536"/>
                <a:gd name="T18" fmla="*/ 0 w 139"/>
                <a:gd name="T19" fmla="*/ 0 h 81"/>
                <a:gd name="T20" fmla="*/ 139 w 139"/>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39" h="81">
                  <a:moveTo>
                    <a:pt x="0" y="0"/>
                  </a:moveTo>
                  <a:lnTo>
                    <a:pt x="16" y="50"/>
                  </a:lnTo>
                  <a:lnTo>
                    <a:pt x="50" y="81"/>
                  </a:lnTo>
                  <a:lnTo>
                    <a:pt x="89" y="81"/>
                  </a:lnTo>
                  <a:lnTo>
                    <a:pt x="121" y="50"/>
                  </a:lnTo>
                  <a:lnTo>
                    <a:pt x="139" y="0"/>
                  </a:lnTo>
                </a:path>
              </a:pathLst>
            </a:custGeom>
            <a:noFill/>
            <a:ln w="14288">
              <a:solidFill>
                <a:srgbClr val="FFCC00"/>
              </a:solidFill>
              <a:round/>
              <a:headEnd/>
              <a:tailEnd/>
            </a:ln>
          </p:spPr>
          <p:txBody>
            <a:bodyPr/>
            <a:lstStyle/>
            <a:p>
              <a:endParaRPr lang="en-US"/>
            </a:p>
          </p:txBody>
        </p:sp>
        <p:sp>
          <p:nvSpPr>
            <p:cNvPr id="4289" name="Line 119"/>
            <p:cNvSpPr>
              <a:spLocks noChangeShapeType="1"/>
            </p:cNvSpPr>
            <p:nvPr/>
          </p:nvSpPr>
          <p:spPr bwMode="auto">
            <a:xfrm flipH="1">
              <a:off x="4246814" y="2744943"/>
              <a:ext cx="100263" cy="923081"/>
            </a:xfrm>
            <a:prstGeom prst="line">
              <a:avLst/>
            </a:prstGeom>
            <a:noFill/>
            <a:ln w="14288">
              <a:solidFill>
                <a:srgbClr val="FFCC00"/>
              </a:solidFill>
              <a:round/>
              <a:headEnd/>
              <a:tailEnd/>
            </a:ln>
          </p:spPr>
          <p:txBody>
            <a:bodyPr/>
            <a:lstStyle/>
            <a:p>
              <a:endParaRPr lang="en-US"/>
            </a:p>
          </p:txBody>
        </p:sp>
        <p:sp>
          <p:nvSpPr>
            <p:cNvPr id="4290" name="Freeform 120"/>
            <p:cNvSpPr>
              <a:spLocks/>
            </p:cNvSpPr>
            <p:nvPr/>
          </p:nvSpPr>
          <p:spPr bwMode="auto">
            <a:xfrm>
              <a:off x="4347077" y="2688555"/>
              <a:ext cx="98174" cy="56387"/>
            </a:xfrm>
            <a:custGeom>
              <a:avLst/>
              <a:gdLst>
                <a:gd name="T0" fmla="*/ 0 w 140"/>
                <a:gd name="T1" fmla="*/ 0 h 81"/>
                <a:gd name="T2" fmla="*/ 0 w 140"/>
                <a:gd name="T3" fmla="*/ 0 h 81"/>
                <a:gd name="T4" fmla="*/ 0 w 140"/>
                <a:gd name="T5" fmla="*/ 0 h 81"/>
                <a:gd name="T6" fmla="*/ 0 w 140"/>
                <a:gd name="T7" fmla="*/ 0 h 81"/>
                <a:gd name="T8" fmla="*/ 0 w 140"/>
                <a:gd name="T9" fmla="*/ 0 h 81"/>
                <a:gd name="T10" fmla="*/ 0 w 140"/>
                <a:gd name="T11" fmla="*/ 0 h 81"/>
                <a:gd name="T12" fmla="*/ 0 60000 65536"/>
                <a:gd name="T13" fmla="*/ 0 60000 65536"/>
                <a:gd name="T14" fmla="*/ 0 60000 65536"/>
                <a:gd name="T15" fmla="*/ 0 60000 65536"/>
                <a:gd name="T16" fmla="*/ 0 60000 65536"/>
                <a:gd name="T17" fmla="*/ 0 60000 65536"/>
                <a:gd name="T18" fmla="*/ 0 w 140"/>
                <a:gd name="T19" fmla="*/ 0 h 81"/>
                <a:gd name="T20" fmla="*/ 140 w 140"/>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40" h="81">
                  <a:moveTo>
                    <a:pt x="140" y="81"/>
                  </a:moveTo>
                  <a:lnTo>
                    <a:pt x="124" y="27"/>
                  </a:lnTo>
                  <a:lnTo>
                    <a:pt x="89" y="0"/>
                  </a:lnTo>
                  <a:lnTo>
                    <a:pt x="50" y="0"/>
                  </a:lnTo>
                  <a:lnTo>
                    <a:pt x="18" y="27"/>
                  </a:lnTo>
                  <a:lnTo>
                    <a:pt x="0" y="81"/>
                  </a:lnTo>
                </a:path>
              </a:pathLst>
            </a:custGeom>
            <a:noFill/>
            <a:ln w="14288">
              <a:solidFill>
                <a:srgbClr val="FFCC00"/>
              </a:solidFill>
              <a:round/>
              <a:headEnd/>
              <a:tailEnd/>
            </a:ln>
          </p:spPr>
          <p:txBody>
            <a:bodyPr/>
            <a:lstStyle/>
            <a:p>
              <a:endParaRPr lang="en-US"/>
            </a:p>
          </p:txBody>
        </p:sp>
        <p:sp>
          <p:nvSpPr>
            <p:cNvPr id="4291" name="Freeform 121"/>
            <p:cNvSpPr>
              <a:spLocks/>
            </p:cNvSpPr>
            <p:nvPr/>
          </p:nvSpPr>
          <p:spPr bwMode="auto">
            <a:xfrm>
              <a:off x="4445251" y="2744943"/>
              <a:ext cx="177549" cy="1620613"/>
            </a:xfrm>
            <a:custGeom>
              <a:avLst/>
              <a:gdLst>
                <a:gd name="T0" fmla="*/ 0 w 256"/>
                <a:gd name="T1" fmla="*/ 0 h 2327"/>
                <a:gd name="T2" fmla="*/ 0 w 256"/>
                <a:gd name="T3" fmla="*/ 0 h 2327"/>
                <a:gd name="T4" fmla="*/ 0 w 256"/>
                <a:gd name="T5" fmla="*/ 0 h 2327"/>
                <a:gd name="T6" fmla="*/ 0 60000 65536"/>
                <a:gd name="T7" fmla="*/ 0 60000 65536"/>
                <a:gd name="T8" fmla="*/ 0 60000 65536"/>
                <a:gd name="T9" fmla="*/ 0 w 256"/>
                <a:gd name="T10" fmla="*/ 0 h 2327"/>
                <a:gd name="T11" fmla="*/ 256 w 256"/>
                <a:gd name="T12" fmla="*/ 2327 h 2327"/>
              </a:gdLst>
              <a:ahLst/>
              <a:cxnLst>
                <a:cxn ang="T6">
                  <a:pos x="T0" y="T1"/>
                </a:cxn>
                <a:cxn ang="T7">
                  <a:pos x="T2" y="T3"/>
                </a:cxn>
                <a:cxn ang="T8">
                  <a:pos x="T4" y="T5"/>
                </a:cxn>
              </a:cxnLst>
              <a:rect l="T9" t="T10" r="T11" b="T12"/>
              <a:pathLst>
                <a:path w="256" h="2327">
                  <a:moveTo>
                    <a:pt x="0" y="0"/>
                  </a:moveTo>
                  <a:lnTo>
                    <a:pt x="253" y="2327"/>
                  </a:lnTo>
                  <a:lnTo>
                    <a:pt x="256" y="2327"/>
                  </a:lnTo>
                </a:path>
              </a:pathLst>
            </a:custGeom>
            <a:noFill/>
            <a:ln w="14288">
              <a:solidFill>
                <a:srgbClr val="FFCC00"/>
              </a:solidFill>
              <a:round/>
              <a:headEnd/>
              <a:tailEnd/>
            </a:ln>
          </p:spPr>
          <p:txBody>
            <a:bodyPr/>
            <a:lstStyle/>
            <a:p>
              <a:endParaRPr lang="en-US"/>
            </a:p>
          </p:txBody>
        </p:sp>
        <p:sp>
          <p:nvSpPr>
            <p:cNvPr id="4292" name="Freeform 122"/>
            <p:cNvSpPr>
              <a:spLocks/>
            </p:cNvSpPr>
            <p:nvPr/>
          </p:nvSpPr>
          <p:spPr bwMode="auto">
            <a:xfrm>
              <a:off x="4620712" y="4365556"/>
              <a:ext cx="96086" cy="54299"/>
            </a:xfrm>
            <a:custGeom>
              <a:avLst/>
              <a:gdLst>
                <a:gd name="T0" fmla="*/ 0 w 137"/>
                <a:gd name="T1" fmla="*/ 0 h 79"/>
                <a:gd name="T2" fmla="*/ 0 w 137"/>
                <a:gd name="T3" fmla="*/ 0 h 79"/>
                <a:gd name="T4" fmla="*/ 0 w 137"/>
                <a:gd name="T5" fmla="*/ 0 h 79"/>
                <a:gd name="T6" fmla="*/ 0 w 137"/>
                <a:gd name="T7" fmla="*/ 0 h 79"/>
                <a:gd name="T8" fmla="*/ 0 w 137"/>
                <a:gd name="T9" fmla="*/ 0 h 79"/>
                <a:gd name="T10" fmla="*/ 0 w 137"/>
                <a:gd name="T11" fmla="*/ 0 h 79"/>
                <a:gd name="T12" fmla="*/ 0 60000 65536"/>
                <a:gd name="T13" fmla="*/ 0 60000 65536"/>
                <a:gd name="T14" fmla="*/ 0 60000 65536"/>
                <a:gd name="T15" fmla="*/ 0 60000 65536"/>
                <a:gd name="T16" fmla="*/ 0 60000 65536"/>
                <a:gd name="T17" fmla="*/ 0 60000 65536"/>
                <a:gd name="T18" fmla="*/ 0 w 137"/>
                <a:gd name="T19" fmla="*/ 0 h 79"/>
                <a:gd name="T20" fmla="*/ 137 w 137"/>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137" h="79">
                  <a:moveTo>
                    <a:pt x="0" y="0"/>
                  </a:moveTo>
                  <a:lnTo>
                    <a:pt x="18" y="48"/>
                  </a:lnTo>
                  <a:lnTo>
                    <a:pt x="49" y="79"/>
                  </a:lnTo>
                  <a:lnTo>
                    <a:pt x="88" y="79"/>
                  </a:lnTo>
                  <a:lnTo>
                    <a:pt x="120" y="48"/>
                  </a:lnTo>
                  <a:lnTo>
                    <a:pt x="137" y="0"/>
                  </a:lnTo>
                </a:path>
              </a:pathLst>
            </a:custGeom>
            <a:noFill/>
            <a:ln w="14288">
              <a:solidFill>
                <a:srgbClr val="FFCC00"/>
              </a:solidFill>
              <a:round/>
              <a:headEnd/>
              <a:tailEnd/>
            </a:ln>
          </p:spPr>
          <p:txBody>
            <a:bodyPr/>
            <a:lstStyle/>
            <a:p>
              <a:endParaRPr lang="en-US"/>
            </a:p>
          </p:txBody>
        </p:sp>
        <p:sp>
          <p:nvSpPr>
            <p:cNvPr id="4293" name="Line 123"/>
            <p:cNvSpPr>
              <a:spLocks noChangeShapeType="1"/>
            </p:cNvSpPr>
            <p:nvPr/>
          </p:nvSpPr>
          <p:spPr bwMode="auto">
            <a:xfrm flipH="1">
              <a:off x="4716797" y="3438298"/>
              <a:ext cx="102352" cy="927258"/>
            </a:xfrm>
            <a:prstGeom prst="line">
              <a:avLst/>
            </a:prstGeom>
            <a:noFill/>
            <a:ln w="14288">
              <a:solidFill>
                <a:srgbClr val="FFCC00"/>
              </a:solidFill>
              <a:round/>
              <a:headEnd/>
              <a:tailEnd/>
            </a:ln>
          </p:spPr>
          <p:txBody>
            <a:bodyPr/>
            <a:lstStyle/>
            <a:p>
              <a:endParaRPr lang="en-US"/>
            </a:p>
          </p:txBody>
        </p:sp>
        <p:sp>
          <p:nvSpPr>
            <p:cNvPr id="4294" name="Freeform 124"/>
            <p:cNvSpPr>
              <a:spLocks/>
            </p:cNvSpPr>
            <p:nvPr/>
          </p:nvSpPr>
          <p:spPr bwMode="auto">
            <a:xfrm>
              <a:off x="4819149" y="3381910"/>
              <a:ext cx="96086" cy="56387"/>
            </a:xfrm>
            <a:custGeom>
              <a:avLst/>
              <a:gdLst>
                <a:gd name="T0" fmla="*/ 0 w 137"/>
                <a:gd name="T1" fmla="*/ 0 h 80"/>
                <a:gd name="T2" fmla="*/ 0 w 137"/>
                <a:gd name="T3" fmla="*/ 0 h 80"/>
                <a:gd name="T4" fmla="*/ 0 w 137"/>
                <a:gd name="T5" fmla="*/ 0 h 80"/>
                <a:gd name="T6" fmla="*/ 0 w 137"/>
                <a:gd name="T7" fmla="*/ 0 h 80"/>
                <a:gd name="T8" fmla="*/ 0 w 137"/>
                <a:gd name="T9" fmla="*/ 0 h 80"/>
                <a:gd name="T10" fmla="*/ 0 w 137"/>
                <a:gd name="T11" fmla="*/ 0 h 80"/>
                <a:gd name="T12" fmla="*/ 0 60000 65536"/>
                <a:gd name="T13" fmla="*/ 0 60000 65536"/>
                <a:gd name="T14" fmla="*/ 0 60000 65536"/>
                <a:gd name="T15" fmla="*/ 0 60000 65536"/>
                <a:gd name="T16" fmla="*/ 0 60000 65536"/>
                <a:gd name="T17" fmla="*/ 0 60000 65536"/>
                <a:gd name="T18" fmla="*/ 0 w 137"/>
                <a:gd name="T19" fmla="*/ 0 h 80"/>
                <a:gd name="T20" fmla="*/ 137 w 137"/>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37" h="80">
                  <a:moveTo>
                    <a:pt x="137" y="80"/>
                  </a:moveTo>
                  <a:lnTo>
                    <a:pt x="121" y="31"/>
                  </a:lnTo>
                  <a:lnTo>
                    <a:pt x="86" y="0"/>
                  </a:lnTo>
                  <a:lnTo>
                    <a:pt x="48" y="0"/>
                  </a:lnTo>
                  <a:lnTo>
                    <a:pt x="16" y="31"/>
                  </a:lnTo>
                  <a:lnTo>
                    <a:pt x="0" y="80"/>
                  </a:lnTo>
                </a:path>
              </a:pathLst>
            </a:custGeom>
            <a:noFill/>
            <a:ln w="14288">
              <a:solidFill>
                <a:srgbClr val="FFCC00"/>
              </a:solidFill>
              <a:round/>
              <a:headEnd/>
              <a:tailEnd/>
            </a:ln>
          </p:spPr>
          <p:txBody>
            <a:bodyPr/>
            <a:lstStyle/>
            <a:p>
              <a:endParaRPr lang="en-US"/>
            </a:p>
          </p:txBody>
        </p:sp>
        <p:sp>
          <p:nvSpPr>
            <p:cNvPr id="4295" name="Freeform 125"/>
            <p:cNvSpPr>
              <a:spLocks/>
            </p:cNvSpPr>
            <p:nvPr/>
          </p:nvSpPr>
          <p:spPr bwMode="auto">
            <a:xfrm>
              <a:off x="4915235" y="3438298"/>
              <a:ext cx="27155" cy="229726"/>
            </a:xfrm>
            <a:custGeom>
              <a:avLst/>
              <a:gdLst>
                <a:gd name="T0" fmla="*/ 0 w 39"/>
                <a:gd name="T1" fmla="*/ 0 h 331"/>
                <a:gd name="T2" fmla="*/ 0 w 39"/>
                <a:gd name="T3" fmla="*/ 0 h 331"/>
                <a:gd name="T4" fmla="*/ 0 w 39"/>
                <a:gd name="T5" fmla="*/ 0 h 331"/>
                <a:gd name="T6" fmla="*/ 0 60000 65536"/>
                <a:gd name="T7" fmla="*/ 0 60000 65536"/>
                <a:gd name="T8" fmla="*/ 0 60000 65536"/>
                <a:gd name="T9" fmla="*/ 0 w 39"/>
                <a:gd name="T10" fmla="*/ 0 h 331"/>
                <a:gd name="T11" fmla="*/ 39 w 39"/>
                <a:gd name="T12" fmla="*/ 331 h 331"/>
              </a:gdLst>
              <a:ahLst/>
              <a:cxnLst>
                <a:cxn ang="T6">
                  <a:pos x="T0" y="T1"/>
                </a:cxn>
                <a:cxn ang="T7">
                  <a:pos x="T2" y="T3"/>
                </a:cxn>
                <a:cxn ang="T8">
                  <a:pos x="T4" y="T5"/>
                </a:cxn>
              </a:cxnLst>
              <a:rect l="T9" t="T10" r="T11" b="T12"/>
              <a:pathLst>
                <a:path w="39" h="331">
                  <a:moveTo>
                    <a:pt x="0" y="0"/>
                  </a:moveTo>
                  <a:lnTo>
                    <a:pt x="36" y="331"/>
                  </a:lnTo>
                  <a:lnTo>
                    <a:pt x="39" y="331"/>
                  </a:lnTo>
                </a:path>
              </a:pathLst>
            </a:custGeom>
            <a:noFill/>
            <a:ln w="14288">
              <a:solidFill>
                <a:srgbClr val="FFCC00"/>
              </a:solidFill>
              <a:round/>
              <a:headEnd/>
              <a:tailEnd/>
            </a:ln>
          </p:spPr>
          <p:txBody>
            <a:bodyPr/>
            <a:lstStyle/>
            <a:p>
              <a:endParaRPr lang="en-US"/>
            </a:p>
          </p:txBody>
        </p:sp>
        <p:sp>
          <p:nvSpPr>
            <p:cNvPr id="4296" name="Freeform 126"/>
            <p:cNvSpPr>
              <a:spLocks/>
            </p:cNvSpPr>
            <p:nvPr/>
          </p:nvSpPr>
          <p:spPr bwMode="auto">
            <a:xfrm>
              <a:off x="4940301" y="3668024"/>
              <a:ext cx="93997" cy="56387"/>
            </a:xfrm>
            <a:custGeom>
              <a:avLst/>
              <a:gdLst>
                <a:gd name="T0" fmla="*/ 0 w 136"/>
                <a:gd name="T1" fmla="*/ 0 h 81"/>
                <a:gd name="T2" fmla="*/ 0 w 136"/>
                <a:gd name="T3" fmla="*/ 0 h 81"/>
                <a:gd name="T4" fmla="*/ 0 w 136"/>
                <a:gd name="T5" fmla="*/ 0 h 81"/>
                <a:gd name="T6" fmla="*/ 0 w 136"/>
                <a:gd name="T7" fmla="*/ 0 h 81"/>
                <a:gd name="T8" fmla="*/ 0 w 136"/>
                <a:gd name="T9" fmla="*/ 0 h 81"/>
                <a:gd name="T10" fmla="*/ 0 w 136"/>
                <a:gd name="T11" fmla="*/ 0 h 81"/>
                <a:gd name="T12" fmla="*/ 0 60000 65536"/>
                <a:gd name="T13" fmla="*/ 0 60000 65536"/>
                <a:gd name="T14" fmla="*/ 0 60000 65536"/>
                <a:gd name="T15" fmla="*/ 0 60000 65536"/>
                <a:gd name="T16" fmla="*/ 0 60000 65536"/>
                <a:gd name="T17" fmla="*/ 0 60000 65536"/>
                <a:gd name="T18" fmla="*/ 0 w 136"/>
                <a:gd name="T19" fmla="*/ 0 h 81"/>
                <a:gd name="T20" fmla="*/ 136 w 13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36" h="81">
                  <a:moveTo>
                    <a:pt x="0" y="0"/>
                  </a:moveTo>
                  <a:lnTo>
                    <a:pt x="16" y="50"/>
                  </a:lnTo>
                  <a:lnTo>
                    <a:pt x="47" y="81"/>
                  </a:lnTo>
                  <a:lnTo>
                    <a:pt x="85" y="81"/>
                  </a:lnTo>
                  <a:lnTo>
                    <a:pt x="118" y="50"/>
                  </a:lnTo>
                  <a:lnTo>
                    <a:pt x="136" y="0"/>
                  </a:lnTo>
                </a:path>
              </a:pathLst>
            </a:custGeom>
            <a:noFill/>
            <a:ln w="14288">
              <a:solidFill>
                <a:srgbClr val="FFCC00"/>
              </a:solidFill>
              <a:round/>
              <a:headEnd/>
              <a:tailEnd/>
            </a:ln>
          </p:spPr>
          <p:txBody>
            <a:bodyPr/>
            <a:lstStyle/>
            <a:p>
              <a:endParaRPr lang="en-US"/>
            </a:p>
          </p:txBody>
        </p:sp>
        <p:sp>
          <p:nvSpPr>
            <p:cNvPr id="4297" name="Line 127"/>
            <p:cNvSpPr>
              <a:spLocks noChangeShapeType="1"/>
            </p:cNvSpPr>
            <p:nvPr/>
          </p:nvSpPr>
          <p:spPr bwMode="auto">
            <a:xfrm flipH="1">
              <a:off x="5034297" y="3438298"/>
              <a:ext cx="27155" cy="229726"/>
            </a:xfrm>
            <a:prstGeom prst="line">
              <a:avLst/>
            </a:prstGeom>
            <a:noFill/>
            <a:ln w="14288">
              <a:solidFill>
                <a:srgbClr val="FFCC00"/>
              </a:solidFill>
              <a:round/>
              <a:headEnd/>
              <a:tailEnd/>
            </a:ln>
          </p:spPr>
          <p:txBody>
            <a:bodyPr/>
            <a:lstStyle/>
            <a:p>
              <a:endParaRPr lang="en-US"/>
            </a:p>
          </p:txBody>
        </p:sp>
        <p:sp>
          <p:nvSpPr>
            <p:cNvPr id="4298" name="Freeform 128"/>
            <p:cNvSpPr>
              <a:spLocks/>
            </p:cNvSpPr>
            <p:nvPr/>
          </p:nvSpPr>
          <p:spPr bwMode="auto">
            <a:xfrm>
              <a:off x="5059363" y="3381910"/>
              <a:ext cx="96086" cy="56387"/>
            </a:xfrm>
            <a:custGeom>
              <a:avLst/>
              <a:gdLst>
                <a:gd name="T0" fmla="*/ 0 w 138"/>
                <a:gd name="T1" fmla="*/ 0 h 80"/>
                <a:gd name="T2" fmla="*/ 0 w 138"/>
                <a:gd name="T3" fmla="*/ 0 h 80"/>
                <a:gd name="T4" fmla="*/ 0 w 138"/>
                <a:gd name="T5" fmla="*/ 0 h 80"/>
                <a:gd name="T6" fmla="*/ 0 w 138"/>
                <a:gd name="T7" fmla="*/ 0 h 80"/>
                <a:gd name="T8" fmla="*/ 0 w 138"/>
                <a:gd name="T9" fmla="*/ 0 h 80"/>
                <a:gd name="T10" fmla="*/ 0 w 138"/>
                <a:gd name="T11" fmla="*/ 0 h 80"/>
                <a:gd name="T12" fmla="*/ 0 60000 65536"/>
                <a:gd name="T13" fmla="*/ 0 60000 65536"/>
                <a:gd name="T14" fmla="*/ 0 60000 65536"/>
                <a:gd name="T15" fmla="*/ 0 60000 65536"/>
                <a:gd name="T16" fmla="*/ 0 60000 65536"/>
                <a:gd name="T17" fmla="*/ 0 60000 65536"/>
                <a:gd name="T18" fmla="*/ 0 w 138"/>
                <a:gd name="T19" fmla="*/ 0 h 80"/>
                <a:gd name="T20" fmla="*/ 138 w 138"/>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38" h="80">
                  <a:moveTo>
                    <a:pt x="138" y="80"/>
                  </a:moveTo>
                  <a:lnTo>
                    <a:pt x="119" y="31"/>
                  </a:lnTo>
                  <a:lnTo>
                    <a:pt x="86" y="0"/>
                  </a:lnTo>
                  <a:lnTo>
                    <a:pt x="49" y="0"/>
                  </a:lnTo>
                  <a:lnTo>
                    <a:pt x="14" y="31"/>
                  </a:lnTo>
                  <a:lnTo>
                    <a:pt x="0" y="80"/>
                  </a:lnTo>
                </a:path>
              </a:pathLst>
            </a:custGeom>
            <a:noFill/>
            <a:ln w="14288">
              <a:solidFill>
                <a:srgbClr val="FFCC00"/>
              </a:solidFill>
              <a:round/>
              <a:headEnd/>
              <a:tailEnd/>
            </a:ln>
          </p:spPr>
          <p:txBody>
            <a:bodyPr/>
            <a:lstStyle/>
            <a:p>
              <a:endParaRPr lang="en-US"/>
            </a:p>
          </p:txBody>
        </p:sp>
      </p:grpSp>
      <p:grpSp>
        <p:nvGrpSpPr>
          <p:cNvPr id="284" name="Group 283"/>
          <p:cNvGrpSpPr/>
          <p:nvPr/>
        </p:nvGrpSpPr>
        <p:grpSpPr>
          <a:xfrm>
            <a:off x="3505200" y="4569912"/>
            <a:ext cx="1886201" cy="2088"/>
            <a:chOff x="3356978" y="4419855"/>
            <a:chExt cx="1886201" cy="2088"/>
          </a:xfrm>
        </p:grpSpPr>
        <p:sp>
          <p:nvSpPr>
            <p:cNvPr id="4200" name="Line 30"/>
            <p:cNvSpPr>
              <a:spLocks noChangeShapeType="1"/>
            </p:cNvSpPr>
            <p:nvPr/>
          </p:nvSpPr>
          <p:spPr bwMode="auto">
            <a:xfrm>
              <a:off x="3356978" y="4419855"/>
              <a:ext cx="66842" cy="2088"/>
            </a:xfrm>
            <a:prstGeom prst="line">
              <a:avLst/>
            </a:prstGeom>
            <a:noFill/>
            <a:ln w="6350">
              <a:solidFill>
                <a:schemeClr val="bg1"/>
              </a:solidFill>
              <a:round/>
              <a:headEnd/>
              <a:tailEnd/>
            </a:ln>
          </p:spPr>
          <p:txBody>
            <a:bodyPr/>
            <a:lstStyle/>
            <a:p>
              <a:endParaRPr lang="en-US"/>
            </a:p>
          </p:txBody>
        </p:sp>
        <p:sp>
          <p:nvSpPr>
            <p:cNvPr id="4201" name="Line 31"/>
            <p:cNvSpPr>
              <a:spLocks noChangeShapeType="1"/>
            </p:cNvSpPr>
            <p:nvPr/>
          </p:nvSpPr>
          <p:spPr bwMode="auto">
            <a:xfrm>
              <a:off x="3457241" y="4419855"/>
              <a:ext cx="66842" cy="2088"/>
            </a:xfrm>
            <a:prstGeom prst="line">
              <a:avLst/>
            </a:prstGeom>
            <a:noFill/>
            <a:ln w="6350">
              <a:solidFill>
                <a:schemeClr val="bg1"/>
              </a:solidFill>
              <a:round/>
              <a:headEnd/>
              <a:tailEnd/>
            </a:ln>
          </p:spPr>
          <p:txBody>
            <a:bodyPr/>
            <a:lstStyle/>
            <a:p>
              <a:endParaRPr lang="en-US"/>
            </a:p>
          </p:txBody>
        </p:sp>
        <p:sp>
          <p:nvSpPr>
            <p:cNvPr id="4202" name="Line 32"/>
            <p:cNvSpPr>
              <a:spLocks noChangeShapeType="1"/>
            </p:cNvSpPr>
            <p:nvPr/>
          </p:nvSpPr>
          <p:spPr bwMode="auto">
            <a:xfrm>
              <a:off x="3559593" y="4419855"/>
              <a:ext cx="66842" cy="2088"/>
            </a:xfrm>
            <a:prstGeom prst="line">
              <a:avLst/>
            </a:prstGeom>
            <a:noFill/>
            <a:ln w="6350">
              <a:solidFill>
                <a:schemeClr val="bg1"/>
              </a:solidFill>
              <a:round/>
              <a:headEnd/>
              <a:tailEnd/>
            </a:ln>
          </p:spPr>
          <p:txBody>
            <a:bodyPr/>
            <a:lstStyle/>
            <a:p>
              <a:endParaRPr lang="en-US"/>
            </a:p>
          </p:txBody>
        </p:sp>
        <p:sp>
          <p:nvSpPr>
            <p:cNvPr id="4203" name="Line 33"/>
            <p:cNvSpPr>
              <a:spLocks noChangeShapeType="1"/>
            </p:cNvSpPr>
            <p:nvPr/>
          </p:nvSpPr>
          <p:spPr bwMode="auto">
            <a:xfrm>
              <a:off x="3659856" y="4419855"/>
              <a:ext cx="66842" cy="2088"/>
            </a:xfrm>
            <a:prstGeom prst="line">
              <a:avLst/>
            </a:prstGeom>
            <a:noFill/>
            <a:ln w="6350">
              <a:solidFill>
                <a:schemeClr val="bg1"/>
              </a:solidFill>
              <a:round/>
              <a:headEnd/>
              <a:tailEnd/>
            </a:ln>
          </p:spPr>
          <p:txBody>
            <a:bodyPr/>
            <a:lstStyle/>
            <a:p>
              <a:endParaRPr lang="en-US"/>
            </a:p>
          </p:txBody>
        </p:sp>
        <p:sp>
          <p:nvSpPr>
            <p:cNvPr id="4204" name="Line 34"/>
            <p:cNvSpPr>
              <a:spLocks noChangeShapeType="1"/>
            </p:cNvSpPr>
            <p:nvPr/>
          </p:nvSpPr>
          <p:spPr bwMode="auto">
            <a:xfrm>
              <a:off x="3760120" y="4419855"/>
              <a:ext cx="68931" cy="2088"/>
            </a:xfrm>
            <a:prstGeom prst="line">
              <a:avLst/>
            </a:prstGeom>
            <a:noFill/>
            <a:ln w="6350">
              <a:solidFill>
                <a:schemeClr val="bg1"/>
              </a:solidFill>
              <a:round/>
              <a:headEnd/>
              <a:tailEnd/>
            </a:ln>
          </p:spPr>
          <p:txBody>
            <a:bodyPr/>
            <a:lstStyle/>
            <a:p>
              <a:endParaRPr lang="en-US"/>
            </a:p>
          </p:txBody>
        </p:sp>
        <p:sp>
          <p:nvSpPr>
            <p:cNvPr id="4205" name="Line 35"/>
            <p:cNvSpPr>
              <a:spLocks noChangeShapeType="1"/>
            </p:cNvSpPr>
            <p:nvPr/>
          </p:nvSpPr>
          <p:spPr bwMode="auto">
            <a:xfrm>
              <a:off x="3862472" y="4419855"/>
              <a:ext cx="66842" cy="2088"/>
            </a:xfrm>
            <a:prstGeom prst="line">
              <a:avLst/>
            </a:prstGeom>
            <a:noFill/>
            <a:ln w="6350">
              <a:solidFill>
                <a:schemeClr val="bg1"/>
              </a:solidFill>
              <a:round/>
              <a:headEnd/>
              <a:tailEnd/>
            </a:ln>
          </p:spPr>
          <p:txBody>
            <a:bodyPr/>
            <a:lstStyle/>
            <a:p>
              <a:endParaRPr lang="en-US"/>
            </a:p>
          </p:txBody>
        </p:sp>
        <p:sp>
          <p:nvSpPr>
            <p:cNvPr id="4206" name="Freeform 36"/>
            <p:cNvSpPr>
              <a:spLocks/>
            </p:cNvSpPr>
            <p:nvPr/>
          </p:nvSpPr>
          <p:spPr bwMode="auto">
            <a:xfrm>
              <a:off x="3962735" y="4419855"/>
              <a:ext cx="68931" cy="2088"/>
            </a:xfrm>
            <a:custGeom>
              <a:avLst/>
              <a:gdLst>
                <a:gd name="T0" fmla="*/ 0 w 98"/>
                <a:gd name="T1" fmla="*/ 0 h 1"/>
                <a:gd name="T2" fmla="*/ 0 w 98"/>
                <a:gd name="T3" fmla="*/ 0 h 1"/>
                <a:gd name="T4" fmla="*/ 0 w 98"/>
                <a:gd name="T5" fmla="*/ 0 h 1"/>
                <a:gd name="T6" fmla="*/ 0 60000 65536"/>
                <a:gd name="T7" fmla="*/ 0 60000 65536"/>
                <a:gd name="T8" fmla="*/ 0 60000 65536"/>
                <a:gd name="T9" fmla="*/ 0 w 98"/>
                <a:gd name="T10" fmla="*/ 0 h 1"/>
                <a:gd name="T11" fmla="*/ 98 w 98"/>
                <a:gd name="T12" fmla="*/ 1 h 1"/>
              </a:gdLst>
              <a:ahLst/>
              <a:cxnLst>
                <a:cxn ang="T6">
                  <a:pos x="T0" y="T1"/>
                </a:cxn>
                <a:cxn ang="T7">
                  <a:pos x="T2" y="T3"/>
                </a:cxn>
                <a:cxn ang="T8">
                  <a:pos x="T4" y="T5"/>
                </a:cxn>
              </a:cxnLst>
              <a:rect l="T9" t="T10" r="T11" b="T12"/>
              <a:pathLst>
                <a:path w="98" h="1">
                  <a:moveTo>
                    <a:pt x="0" y="0"/>
                  </a:moveTo>
                  <a:lnTo>
                    <a:pt x="97" y="0"/>
                  </a:lnTo>
                  <a:lnTo>
                    <a:pt x="98" y="0"/>
                  </a:lnTo>
                </a:path>
              </a:pathLst>
            </a:custGeom>
            <a:noFill/>
            <a:ln w="6350">
              <a:solidFill>
                <a:schemeClr val="bg1"/>
              </a:solidFill>
              <a:round/>
              <a:headEnd/>
              <a:tailEnd/>
            </a:ln>
          </p:spPr>
          <p:txBody>
            <a:bodyPr/>
            <a:lstStyle/>
            <a:p>
              <a:endParaRPr lang="en-US"/>
            </a:p>
          </p:txBody>
        </p:sp>
        <p:sp>
          <p:nvSpPr>
            <p:cNvPr id="4207" name="Line 37"/>
            <p:cNvSpPr>
              <a:spLocks noChangeShapeType="1"/>
            </p:cNvSpPr>
            <p:nvPr/>
          </p:nvSpPr>
          <p:spPr bwMode="auto">
            <a:xfrm>
              <a:off x="4062998" y="4419855"/>
              <a:ext cx="68931" cy="2088"/>
            </a:xfrm>
            <a:prstGeom prst="line">
              <a:avLst/>
            </a:prstGeom>
            <a:noFill/>
            <a:ln w="6350">
              <a:solidFill>
                <a:schemeClr val="bg1"/>
              </a:solidFill>
              <a:round/>
              <a:headEnd/>
              <a:tailEnd/>
            </a:ln>
          </p:spPr>
          <p:txBody>
            <a:bodyPr/>
            <a:lstStyle/>
            <a:p>
              <a:endParaRPr lang="en-US"/>
            </a:p>
          </p:txBody>
        </p:sp>
        <p:sp>
          <p:nvSpPr>
            <p:cNvPr id="4208" name="Line 38"/>
            <p:cNvSpPr>
              <a:spLocks noChangeShapeType="1"/>
            </p:cNvSpPr>
            <p:nvPr/>
          </p:nvSpPr>
          <p:spPr bwMode="auto">
            <a:xfrm>
              <a:off x="4165350" y="4419855"/>
              <a:ext cx="66842" cy="2088"/>
            </a:xfrm>
            <a:prstGeom prst="line">
              <a:avLst/>
            </a:prstGeom>
            <a:noFill/>
            <a:ln w="6350">
              <a:solidFill>
                <a:schemeClr val="bg1"/>
              </a:solidFill>
              <a:round/>
              <a:headEnd/>
              <a:tailEnd/>
            </a:ln>
          </p:spPr>
          <p:txBody>
            <a:bodyPr/>
            <a:lstStyle/>
            <a:p>
              <a:endParaRPr lang="en-US"/>
            </a:p>
          </p:txBody>
        </p:sp>
        <p:sp>
          <p:nvSpPr>
            <p:cNvPr id="4209" name="Line 39"/>
            <p:cNvSpPr>
              <a:spLocks noChangeShapeType="1"/>
            </p:cNvSpPr>
            <p:nvPr/>
          </p:nvSpPr>
          <p:spPr bwMode="auto">
            <a:xfrm>
              <a:off x="4267702" y="4419855"/>
              <a:ext cx="64753" cy="2088"/>
            </a:xfrm>
            <a:prstGeom prst="line">
              <a:avLst/>
            </a:prstGeom>
            <a:noFill/>
            <a:ln w="6350">
              <a:solidFill>
                <a:schemeClr val="bg1"/>
              </a:solidFill>
              <a:round/>
              <a:headEnd/>
              <a:tailEnd/>
            </a:ln>
          </p:spPr>
          <p:txBody>
            <a:bodyPr/>
            <a:lstStyle/>
            <a:p>
              <a:endParaRPr lang="en-US"/>
            </a:p>
          </p:txBody>
        </p:sp>
        <p:sp>
          <p:nvSpPr>
            <p:cNvPr id="4210" name="Line 40"/>
            <p:cNvSpPr>
              <a:spLocks noChangeShapeType="1"/>
            </p:cNvSpPr>
            <p:nvPr/>
          </p:nvSpPr>
          <p:spPr bwMode="auto">
            <a:xfrm>
              <a:off x="4367965" y="4419855"/>
              <a:ext cx="66842" cy="2088"/>
            </a:xfrm>
            <a:prstGeom prst="line">
              <a:avLst/>
            </a:prstGeom>
            <a:noFill/>
            <a:ln w="6350">
              <a:solidFill>
                <a:schemeClr val="bg1"/>
              </a:solidFill>
              <a:round/>
              <a:headEnd/>
              <a:tailEnd/>
            </a:ln>
          </p:spPr>
          <p:txBody>
            <a:bodyPr/>
            <a:lstStyle/>
            <a:p>
              <a:endParaRPr lang="en-US"/>
            </a:p>
          </p:txBody>
        </p:sp>
        <p:sp>
          <p:nvSpPr>
            <p:cNvPr id="4211" name="Line 41"/>
            <p:cNvSpPr>
              <a:spLocks noChangeShapeType="1"/>
            </p:cNvSpPr>
            <p:nvPr/>
          </p:nvSpPr>
          <p:spPr bwMode="auto">
            <a:xfrm>
              <a:off x="4468228" y="4419855"/>
              <a:ext cx="68931" cy="2088"/>
            </a:xfrm>
            <a:prstGeom prst="line">
              <a:avLst/>
            </a:prstGeom>
            <a:noFill/>
            <a:ln w="6350">
              <a:solidFill>
                <a:schemeClr val="bg1"/>
              </a:solidFill>
              <a:round/>
              <a:headEnd/>
              <a:tailEnd/>
            </a:ln>
          </p:spPr>
          <p:txBody>
            <a:bodyPr/>
            <a:lstStyle/>
            <a:p>
              <a:endParaRPr lang="en-US"/>
            </a:p>
          </p:txBody>
        </p:sp>
        <p:sp>
          <p:nvSpPr>
            <p:cNvPr id="4212" name="Line 42"/>
            <p:cNvSpPr>
              <a:spLocks noChangeShapeType="1"/>
            </p:cNvSpPr>
            <p:nvPr/>
          </p:nvSpPr>
          <p:spPr bwMode="auto">
            <a:xfrm>
              <a:off x="4568491" y="4419855"/>
              <a:ext cx="68931" cy="2088"/>
            </a:xfrm>
            <a:prstGeom prst="line">
              <a:avLst/>
            </a:prstGeom>
            <a:noFill/>
            <a:ln w="6350">
              <a:solidFill>
                <a:schemeClr val="bg1"/>
              </a:solidFill>
              <a:round/>
              <a:headEnd/>
              <a:tailEnd/>
            </a:ln>
          </p:spPr>
          <p:txBody>
            <a:bodyPr/>
            <a:lstStyle/>
            <a:p>
              <a:endParaRPr lang="en-US"/>
            </a:p>
          </p:txBody>
        </p:sp>
        <p:sp>
          <p:nvSpPr>
            <p:cNvPr id="4213" name="Line 43"/>
            <p:cNvSpPr>
              <a:spLocks noChangeShapeType="1"/>
            </p:cNvSpPr>
            <p:nvPr/>
          </p:nvSpPr>
          <p:spPr bwMode="auto">
            <a:xfrm>
              <a:off x="4670843" y="4419855"/>
              <a:ext cx="68931" cy="2088"/>
            </a:xfrm>
            <a:prstGeom prst="line">
              <a:avLst/>
            </a:prstGeom>
            <a:noFill/>
            <a:ln w="6350">
              <a:solidFill>
                <a:schemeClr val="bg1"/>
              </a:solidFill>
              <a:round/>
              <a:headEnd/>
              <a:tailEnd/>
            </a:ln>
          </p:spPr>
          <p:txBody>
            <a:bodyPr/>
            <a:lstStyle/>
            <a:p>
              <a:endParaRPr lang="en-US"/>
            </a:p>
          </p:txBody>
        </p:sp>
        <p:sp>
          <p:nvSpPr>
            <p:cNvPr id="4214" name="Freeform 44"/>
            <p:cNvSpPr>
              <a:spLocks/>
            </p:cNvSpPr>
            <p:nvPr/>
          </p:nvSpPr>
          <p:spPr bwMode="auto">
            <a:xfrm>
              <a:off x="4773195" y="4419855"/>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215" name="Line 45"/>
            <p:cNvSpPr>
              <a:spLocks noChangeShapeType="1"/>
            </p:cNvSpPr>
            <p:nvPr/>
          </p:nvSpPr>
          <p:spPr bwMode="auto">
            <a:xfrm>
              <a:off x="4873459" y="4419855"/>
              <a:ext cx="66842" cy="2088"/>
            </a:xfrm>
            <a:prstGeom prst="line">
              <a:avLst/>
            </a:prstGeom>
            <a:noFill/>
            <a:ln w="6350">
              <a:solidFill>
                <a:schemeClr val="bg1"/>
              </a:solidFill>
              <a:round/>
              <a:headEnd/>
              <a:tailEnd/>
            </a:ln>
          </p:spPr>
          <p:txBody>
            <a:bodyPr/>
            <a:lstStyle/>
            <a:p>
              <a:endParaRPr lang="en-US"/>
            </a:p>
          </p:txBody>
        </p:sp>
        <p:sp>
          <p:nvSpPr>
            <p:cNvPr id="4216" name="Line 46"/>
            <p:cNvSpPr>
              <a:spLocks noChangeShapeType="1"/>
            </p:cNvSpPr>
            <p:nvPr/>
          </p:nvSpPr>
          <p:spPr bwMode="auto">
            <a:xfrm>
              <a:off x="4973722" y="4419855"/>
              <a:ext cx="68931" cy="2088"/>
            </a:xfrm>
            <a:prstGeom prst="line">
              <a:avLst/>
            </a:prstGeom>
            <a:noFill/>
            <a:ln w="6350">
              <a:solidFill>
                <a:schemeClr val="bg1"/>
              </a:solidFill>
              <a:round/>
              <a:headEnd/>
              <a:tailEnd/>
            </a:ln>
          </p:spPr>
          <p:txBody>
            <a:bodyPr/>
            <a:lstStyle/>
            <a:p>
              <a:endParaRPr lang="en-US"/>
            </a:p>
          </p:txBody>
        </p:sp>
        <p:sp>
          <p:nvSpPr>
            <p:cNvPr id="4217" name="Line 47"/>
            <p:cNvSpPr>
              <a:spLocks noChangeShapeType="1"/>
            </p:cNvSpPr>
            <p:nvPr/>
          </p:nvSpPr>
          <p:spPr bwMode="auto">
            <a:xfrm>
              <a:off x="5076074" y="4419855"/>
              <a:ext cx="66842" cy="2088"/>
            </a:xfrm>
            <a:prstGeom prst="line">
              <a:avLst/>
            </a:prstGeom>
            <a:noFill/>
            <a:ln w="6350">
              <a:solidFill>
                <a:schemeClr val="bg1"/>
              </a:solidFill>
              <a:round/>
              <a:headEnd/>
              <a:tailEnd/>
            </a:ln>
          </p:spPr>
          <p:txBody>
            <a:bodyPr/>
            <a:lstStyle/>
            <a:p>
              <a:endParaRPr lang="en-US"/>
            </a:p>
          </p:txBody>
        </p:sp>
        <p:sp>
          <p:nvSpPr>
            <p:cNvPr id="4218" name="Line 48"/>
            <p:cNvSpPr>
              <a:spLocks noChangeShapeType="1"/>
            </p:cNvSpPr>
            <p:nvPr/>
          </p:nvSpPr>
          <p:spPr bwMode="auto">
            <a:xfrm>
              <a:off x="5176337" y="4419855"/>
              <a:ext cx="66842" cy="2088"/>
            </a:xfrm>
            <a:prstGeom prst="line">
              <a:avLst/>
            </a:prstGeom>
            <a:noFill/>
            <a:ln w="6350">
              <a:solidFill>
                <a:schemeClr val="bg1"/>
              </a:solidFill>
              <a:round/>
              <a:headEnd/>
              <a:tailEnd/>
            </a:ln>
          </p:spPr>
          <p:txBody>
            <a:bodyPr/>
            <a:lstStyle/>
            <a:p>
              <a:endParaRPr lang="en-US"/>
            </a:p>
          </p:txBody>
        </p:sp>
        <p:sp>
          <p:nvSpPr>
            <p:cNvPr id="4299" name="Line 129"/>
            <p:cNvSpPr>
              <a:spLocks noChangeShapeType="1"/>
            </p:cNvSpPr>
            <p:nvPr/>
          </p:nvSpPr>
          <p:spPr bwMode="auto">
            <a:xfrm>
              <a:off x="3356978" y="4419855"/>
              <a:ext cx="66842" cy="2088"/>
            </a:xfrm>
            <a:prstGeom prst="line">
              <a:avLst/>
            </a:prstGeom>
            <a:noFill/>
            <a:ln w="6350">
              <a:solidFill>
                <a:schemeClr val="bg1"/>
              </a:solidFill>
              <a:round/>
              <a:headEnd/>
              <a:tailEnd/>
            </a:ln>
          </p:spPr>
          <p:txBody>
            <a:bodyPr/>
            <a:lstStyle/>
            <a:p>
              <a:endParaRPr lang="en-US"/>
            </a:p>
          </p:txBody>
        </p:sp>
        <p:sp>
          <p:nvSpPr>
            <p:cNvPr id="4300" name="Line 130"/>
            <p:cNvSpPr>
              <a:spLocks noChangeShapeType="1"/>
            </p:cNvSpPr>
            <p:nvPr/>
          </p:nvSpPr>
          <p:spPr bwMode="auto">
            <a:xfrm>
              <a:off x="3457241" y="4419855"/>
              <a:ext cx="66842" cy="2088"/>
            </a:xfrm>
            <a:prstGeom prst="line">
              <a:avLst/>
            </a:prstGeom>
            <a:noFill/>
            <a:ln w="6350">
              <a:solidFill>
                <a:schemeClr val="bg1"/>
              </a:solidFill>
              <a:round/>
              <a:headEnd/>
              <a:tailEnd/>
            </a:ln>
          </p:spPr>
          <p:txBody>
            <a:bodyPr/>
            <a:lstStyle/>
            <a:p>
              <a:endParaRPr lang="en-US"/>
            </a:p>
          </p:txBody>
        </p:sp>
        <p:sp>
          <p:nvSpPr>
            <p:cNvPr id="4301" name="Line 131"/>
            <p:cNvSpPr>
              <a:spLocks noChangeShapeType="1"/>
            </p:cNvSpPr>
            <p:nvPr/>
          </p:nvSpPr>
          <p:spPr bwMode="auto">
            <a:xfrm>
              <a:off x="3559593" y="4419855"/>
              <a:ext cx="66842" cy="2088"/>
            </a:xfrm>
            <a:prstGeom prst="line">
              <a:avLst/>
            </a:prstGeom>
            <a:noFill/>
            <a:ln w="6350">
              <a:solidFill>
                <a:schemeClr val="bg1"/>
              </a:solidFill>
              <a:round/>
              <a:headEnd/>
              <a:tailEnd/>
            </a:ln>
          </p:spPr>
          <p:txBody>
            <a:bodyPr/>
            <a:lstStyle/>
            <a:p>
              <a:endParaRPr lang="en-US"/>
            </a:p>
          </p:txBody>
        </p:sp>
        <p:sp>
          <p:nvSpPr>
            <p:cNvPr id="4302" name="Line 132"/>
            <p:cNvSpPr>
              <a:spLocks noChangeShapeType="1"/>
            </p:cNvSpPr>
            <p:nvPr/>
          </p:nvSpPr>
          <p:spPr bwMode="auto">
            <a:xfrm>
              <a:off x="3659856" y="4419855"/>
              <a:ext cx="66842" cy="2088"/>
            </a:xfrm>
            <a:prstGeom prst="line">
              <a:avLst/>
            </a:prstGeom>
            <a:noFill/>
            <a:ln w="6350">
              <a:solidFill>
                <a:schemeClr val="bg1"/>
              </a:solidFill>
              <a:round/>
              <a:headEnd/>
              <a:tailEnd/>
            </a:ln>
          </p:spPr>
          <p:txBody>
            <a:bodyPr/>
            <a:lstStyle/>
            <a:p>
              <a:endParaRPr lang="en-US"/>
            </a:p>
          </p:txBody>
        </p:sp>
        <p:sp>
          <p:nvSpPr>
            <p:cNvPr id="4303" name="Line 133"/>
            <p:cNvSpPr>
              <a:spLocks noChangeShapeType="1"/>
            </p:cNvSpPr>
            <p:nvPr/>
          </p:nvSpPr>
          <p:spPr bwMode="auto">
            <a:xfrm>
              <a:off x="3760120" y="4419855"/>
              <a:ext cx="68931" cy="2088"/>
            </a:xfrm>
            <a:prstGeom prst="line">
              <a:avLst/>
            </a:prstGeom>
            <a:noFill/>
            <a:ln w="6350">
              <a:solidFill>
                <a:schemeClr val="bg1"/>
              </a:solidFill>
              <a:round/>
              <a:headEnd/>
              <a:tailEnd/>
            </a:ln>
          </p:spPr>
          <p:txBody>
            <a:bodyPr/>
            <a:lstStyle/>
            <a:p>
              <a:endParaRPr lang="en-US"/>
            </a:p>
          </p:txBody>
        </p:sp>
        <p:sp>
          <p:nvSpPr>
            <p:cNvPr id="4304" name="Line 134"/>
            <p:cNvSpPr>
              <a:spLocks noChangeShapeType="1"/>
            </p:cNvSpPr>
            <p:nvPr/>
          </p:nvSpPr>
          <p:spPr bwMode="auto">
            <a:xfrm>
              <a:off x="3862472" y="4419855"/>
              <a:ext cx="66842" cy="2088"/>
            </a:xfrm>
            <a:prstGeom prst="line">
              <a:avLst/>
            </a:prstGeom>
            <a:noFill/>
            <a:ln w="6350">
              <a:solidFill>
                <a:schemeClr val="bg1"/>
              </a:solidFill>
              <a:round/>
              <a:headEnd/>
              <a:tailEnd/>
            </a:ln>
          </p:spPr>
          <p:txBody>
            <a:bodyPr/>
            <a:lstStyle/>
            <a:p>
              <a:endParaRPr lang="en-US"/>
            </a:p>
          </p:txBody>
        </p:sp>
        <p:sp>
          <p:nvSpPr>
            <p:cNvPr id="4305" name="Freeform 135"/>
            <p:cNvSpPr>
              <a:spLocks/>
            </p:cNvSpPr>
            <p:nvPr/>
          </p:nvSpPr>
          <p:spPr bwMode="auto">
            <a:xfrm>
              <a:off x="3962735" y="4419855"/>
              <a:ext cx="68931" cy="2088"/>
            </a:xfrm>
            <a:custGeom>
              <a:avLst/>
              <a:gdLst>
                <a:gd name="T0" fmla="*/ 0 w 98"/>
                <a:gd name="T1" fmla="*/ 0 h 1"/>
                <a:gd name="T2" fmla="*/ 0 w 98"/>
                <a:gd name="T3" fmla="*/ 0 h 1"/>
                <a:gd name="T4" fmla="*/ 0 w 98"/>
                <a:gd name="T5" fmla="*/ 0 h 1"/>
                <a:gd name="T6" fmla="*/ 0 60000 65536"/>
                <a:gd name="T7" fmla="*/ 0 60000 65536"/>
                <a:gd name="T8" fmla="*/ 0 60000 65536"/>
                <a:gd name="T9" fmla="*/ 0 w 98"/>
                <a:gd name="T10" fmla="*/ 0 h 1"/>
                <a:gd name="T11" fmla="*/ 98 w 98"/>
                <a:gd name="T12" fmla="*/ 1 h 1"/>
              </a:gdLst>
              <a:ahLst/>
              <a:cxnLst>
                <a:cxn ang="T6">
                  <a:pos x="T0" y="T1"/>
                </a:cxn>
                <a:cxn ang="T7">
                  <a:pos x="T2" y="T3"/>
                </a:cxn>
                <a:cxn ang="T8">
                  <a:pos x="T4" y="T5"/>
                </a:cxn>
              </a:cxnLst>
              <a:rect l="T9" t="T10" r="T11" b="T12"/>
              <a:pathLst>
                <a:path w="98" h="1">
                  <a:moveTo>
                    <a:pt x="0" y="0"/>
                  </a:moveTo>
                  <a:lnTo>
                    <a:pt x="97" y="0"/>
                  </a:lnTo>
                  <a:lnTo>
                    <a:pt x="98" y="0"/>
                  </a:lnTo>
                </a:path>
              </a:pathLst>
            </a:custGeom>
            <a:noFill/>
            <a:ln w="6350">
              <a:solidFill>
                <a:schemeClr val="bg1"/>
              </a:solidFill>
              <a:round/>
              <a:headEnd/>
              <a:tailEnd/>
            </a:ln>
          </p:spPr>
          <p:txBody>
            <a:bodyPr/>
            <a:lstStyle/>
            <a:p>
              <a:endParaRPr lang="en-US"/>
            </a:p>
          </p:txBody>
        </p:sp>
        <p:sp>
          <p:nvSpPr>
            <p:cNvPr id="4306" name="Line 136"/>
            <p:cNvSpPr>
              <a:spLocks noChangeShapeType="1"/>
            </p:cNvSpPr>
            <p:nvPr/>
          </p:nvSpPr>
          <p:spPr bwMode="auto">
            <a:xfrm>
              <a:off x="4062998" y="4419855"/>
              <a:ext cx="68931" cy="2088"/>
            </a:xfrm>
            <a:prstGeom prst="line">
              <a:avLst/>
            </a:prstGeom>
            <a:noFill/>
            <a:ln w="6350">
              <a:solidFill>
                <a:schemeClr val="bg1"/>
              </a:solidFill>
              <a:round/>
              <a:headEnd/>
              <a:tailEnd/>
            </a:ln>
          </p:spPr>
          <p:txBody>
            <a:bodyPr/>
            <a:lstStyle/>
            <a:p>
              <a:endParaRPr lang="en-US"/>
            </a:p>
          </p:txBody>
        </p:sp>
        <p:sp>
          <p:nvSpPr>
            <p:cNvPr id="4307" name="Line 137"/>
            <p:cNvSpPr>
              <a:spLocks noChangeShapeType="1"/>
            </p:cNvSpPr>
            <p:nvPr/>
          </p:nvSpPr>
          <p:spPr bwMode="auto">
            <a:xfrm>
              <a:off x="4165350" y="4419855"/>
              <a:ext cx="66842" cy="2088"/>
            </a:xfrm>
            <a:prstGeom prst="line">
              <a:avLst/>
            </a:prstGeom>
            <a:noFill/>
            <a:ln w="6350">
              <a:solidFill>
                <a:schemeClr val="bg1"/>
              </a:solidFill>
              <a:round/>
              <a:headEnd/>
              <a:tailEnd/>
            </a:ln>
          </p:spPr>
          <p:txBody>
            <a:bodyPr/>
            <a:lstStyle/>
            <a:p>
              <a:endParaRPr lang="en-US"/>
            </a:p>
          </p:txBody>
        </p:sp>
        <p:sp>
          <p:nvSpPr>
            <p:cNvPr id="4308" name="Line 138"/>
            <p:cNvSpPr>
              <a:spLocks noChangeShapeType="1"/>
            </p:cNvSpPr>
            <p:nvPr/>
          </p:nvSpPr>
          <p:spPr bwMode="auto">
            <a:xfrm>
              <a:off x="4267702" y="4419855"/>
              <a:ext cx="64753" cy="2088"/>
            </a:xfrm>
            <a:prstGeom prst="line">
              <a:avLst/>
            </a:prstGeom>
            <a:noFill/>
            <a:ln w="6350">
              <a:solidFill>
                <a:schemeClr val="bg1"/>
              </a:solidFill>
              <a:round/>
              <a:headEnd/>
              <a:tailEnd/>
            </a:ln>
          </p:spPr>
          <p:txBody>
            <a:bodyPr/>
            <a:lstStyle/>
            <a:p>
              <a:endParaRPr lang="en-US"/>
            </a:p>
          </p:txBody>
        </p:sp>
        <p:sp>
          <p:nvSpPr>
            <p:cNvPr id="4309" name="Line 139"/>
            <p:cNvSpPr>
              <a:spLocks noChangeShapeType="1"/>
            </p:cNvSpPr>
            <p:nvPr/>
          </p:nvSpPr>
          <p:spPr bwMode="auto">
            <a:xfrm>
              <a:off x="4367965" y="4419855"/>
              <a:ext cx="66842" cy="2088"/>
            </a:xfrm>
            <a:prstGeom prst="line">
              <a:avLst/>
            </a:prstGeom>
            <a:noFill/>
            <a:ln w="6350">
              <a:solidFill>
                <a:schemeClr val="bg1"/>
              </a:solidFill>
              <a:round/>
              <a:headEnd/>
              <a:tailEnd/>
            </a:ln>
          </p:spPr>
          <p:txBody>
            <a:bodyPr/>
            <a:lstStyle/>
            <a:p>
              <a:endParaRPr lang="en-US"/>
            </a:p>
          </p:txBody>
        </p:sp>
        <p:sp>
          <p:nvSpPr>
            <p:cNvPr id="4310" name="Line 140"/>
            <p:cNvSpPr>
              <a:spLocks noChangeShapeType="1"/>
            </p:cNvSpPr>
            <p:nvPr/>
          </p:nvSpPr>
          <p:spPr bwMode="auto">
            <a:xfrm>
              <a:off x="4468228" y="4419855"/>
              <a:ext cx="68931" cy="2088"/>
            </a:xfrm>
            <a:prstGeom prst="line">
              <a:avLst/>
            </a:prstGeom>
            <a:noFill/>
            <a:ln w="6350">
              <a:solidFill>
                <a:schemeClr val="bg1"/>
              </a:solidFill>
              <a:round/>
              <a:headEnd/>
              <a:tailEnd/>
            </a:ln>
          </p:spPr>
          <p:txBody>
            <a:bodyPr/>
            <a:lstStyle/>
            <a:p>
              <a:endParaRPr lang="en-US"/>
            </a:p>
          </p:txBody>
        </p:sp>
        <p:sp>
          <p:nvSpPr>
            <p:cNvPr id="4311" name="Line 141"/>
            <p:cNvSpPr>
              <a:spLocks noChangeShapeType="1"/>
            </p:cNvSpPr>
            <p:nvPr/>
          </p:nvSpPr>
          <p:spPr bwMode="auto">
            <a:xfrm>
              <a:off x="4568491" y="4419855"/>
              <a:ext cx="68931" cy="2088"/>
            </a:xfrm>
            <a:prstGeom prst="line">
              <a:avLst/>
            </a:prstGeom>
            <a:noFill/>
            <a:ln w="6350">
              <a:solidFill>
                <a:schemeClr val="bg1"/>
              </a:solidFill>
              <a:round/>
              <a:headEnd/>
              <a:tailEnd/>
            </a:ln>
          </p:spPr>
          <p:txBody>
            <a:bodyPr/>
            <a:lstStyle/>
            <a:p>
              <a:endParaRPr lang="en-US"/>
            </a:p>
          </p:txBody>
        </p:sp>
        <p:sp>
          <p:nvSpPr>
            <p:cNvPr id="4312" name="Line 142"/>
            <p:cNvSpPr>
              <a:spLocks noChangeShapeType="1"/>
            </p:cNvSpPr>
            <p:nvPr/>
          </p:nvSpPr>
          <p:spPr bwMode="auto">
            <a:xfrm>
              <a:off x="4670843" y="4419855"/>
              <a:ext cx="68931" cy="2088"/>
            </a:xfrm>
            <a:prstGeom prst="line">
              <a:avLst/>
            </a:prstGeom>
            <a:noFill/>
            <a:ln w="6350">
              <a:solidFill>
                <a:schemeClr val="bg1"/>
              </a:solidFill>
              <a:round/>
              <a:headEnd/>
              <a:tailEnd/>
            </a:ln>
          </p:spPr>
          <p:txBody>
            <a:bodyPr/>
            <a:lstStyle/>
            <a:p>
              <a:endParaRPr lang="en-US"/>
            </a:p>
          </p:txBody>
        </p:sp>
        <p:sp>
          <p:nvSpPr>
            <p:cNvPr id="4313" name="Freeform 143"/>
            <p:cNvSpPr>
              <a:spLocks/>
            </p:cNvSpPr>
            <p:nvPr/>
          </p:nvSpPr>
          <p:spPr bwMode="auto">
            <a:xfrm>
              <a:off x="4773195" y="4419855"/>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314" name="Line 144"/>
            <p:cNvSpPr>
              <a:spLocks noChangeShapeType="1"/>
            </p:cNvSpPr>
            <p:nvPr/>
          </p:nvSpPr>
          <p:spPr bwMode="auto">
            <a:xfrm>
              <a:off x="4873459" y="4419855"/>
              <a:ext cx="66842" cy="2088"/>
            </a:xfrm>
            <a:prstGeom prst="line">
              <a:avLst/>
            </a:prstGeom>
            <a:noFill/>
            <a:ln w="6350">
              <a:solidFill>
                <a:schemeClr val="bg1"/>
              </a:solidFill>
              <a:round/>
              <a:headEnd/>
              <a:tailEnd/>
            </a:ln>
          </p:spPr>
          <p:txBody>
            <a:bodyPr/>
            <a:lstStyle/>
            <a:p>
              <a:endParaRPr lang="en-US"/>
            </a:p>
          </p:txBody>
        </p:sp>
        <p:sp>
          <p:nvSpPr>
            <p:cNvPr id="4315" name="Line 145"/>
            <p:cNvSpPr>
              <a:spLocks noChangeShapeType="1"/>
            </p:cNvSpPr>
            <p:nvPr/>
          </p:nvSpPr>
          <p:spPr bwMode="auto">
            <a:xfrm>
              <a:off x="4973722" y="4419855"/>
              <a:ext cx="68931" cy="2088"/>
            </a:xfrm>
            <a:prstGeom prst="line">
              <a:avLst/>
            </a:prstGeom>
            <a:noFill/>
            <a:ln w="6350">
              <a:solidFill>
                <a:schemeClr val="bg1"/>
              </a:solidFill>
              <a:round/>
              <a:headEnd/>
              <a:tailEnd/>
            </a:ln>
          </p:spPr>
          <p:txBody>
            <a:bodyPr/>
            <a:lstStyle/>
            <a:p>
              <a:endParaRPr lang="en-US"/>
            </a:p>
          </p:txBody>
        </p:sp>
        <p:sp>
          <p:nvSpPr>
            <p:cNvPr id="4316" name="Line 146"/>
            <p:cNvSpPr>
              <a:spLocks noChangeShapeType="1"/>
            </p:cNvSpPr>
            <p:nvPr/>
          </p:nvSpPr>
          <p:spPr bwMode="auto">
            <a:xfrm>
              <a:off x="5076074" y="4419855"/>
              <a:ext cx="66842" cy="2088"/>
            </a:xfrm>
            <a:prstGeom prst="line">
              <a:avLst/>
            </a:prstGeom>
            <a:noFill/>
            <a:ln w="6350">
              <a:solidFill>
                <a:schemeClr val="bg1"/>
              </a:solidFill>
              <a:round/>
              <a:headEnd/>
              <a:tailEnd/>
            </a:ln>
          </p:spPr>
          <p:txBody>
            <a:bodyPr/>
            <a:lstStyle/>
            <a:p>
              <a:endParaRPr lang="en-US"/>
            </a:p>
          </p:txBody>
        </p:sp>
        <p:sp>
          <p:nvSpPr>
            <p:cNvPr id="4317" name="Line 147"/>
            <p:cNvSpPr>
              <a:spLocks noChangeShapeType="1"/>
            </p:cNvSpPr>
            <p:nvPr/>
          </p:nvSpPr>
          <p:spPr bwMode="auto">
            <a:xfrm>
              <a:off x="5176337" y="4419855"/>
              <a:ext cx="66842" cy="2088"/>
            </a:xfrm>
            <a:prstGeom prst="line">
              <a:avLst/>
            </a:prstGeom>
            <a:noFill/>
            <a:ln w="6350">
              <a:solidFill>
                <a:schemeClr val="bg1"/>
              </a:solidFill>
              <a:round/>
              <a:headEnd/>
              <a:tailEnd/>
            </a:ln>
          </p:spPr>
          <p:txBody>
            <a:bodyPr/>
            <a:lstStyle/>
            <a:p>
              <a:endParaRPr lang="en-US"/>
            </a:p>
          </p:txBody>
        </p:sp>
        <p:sp>
          <p:nvSpPr>
            <p:cNvPr id="4318" name="Line 148"/>
            <p:cNvSpPr>
              <a:spLocks noChangeShapeType="1"/>
            </p:cNvSpPr>
            <p:nvPr/>
          </p:nvSpPr>
          <p:spPr bwMode="auto">
            <a:xfrm>
              <a:off x="3356978" y="4419855"/>
              <a:ext cx="66842" cy="2088"/>
            </a:xfrm>
            <a:prstGeom prst="line">
              <a:avLst/>
            </a:prstGeom>
            <a:noFill/>
            <a:ln w="6350">
              <a:solidFill>
                <a:schemeClr val="bg1"/>
              </a:solidFill>
              <a:round/>
              <a:headEnd/>
              <a:tailEnd/>
            </a:ln>
          </p:spPr>
          <p:txBody>
            <a:bodyPr/>
            <a:lstStyle/>
            <a:p>
              <a:endParaRPr lang="en-US"/>
            </a:p>
          </p:txBody>
        </p:sp>
        <p:sp>
          <p:nvSpPr>
            <p:cNvPr id="4319" name="Line 149"/>
            <p:cNvSpPr>
              <a:spLocks noChangeShapeType="1"/>
            </p:cNvSpPr>
            <p:nvPr/>
          </p:nvSpPr>
          <p:spPr bwMode="auto">
            <a:xfrm>
              <a:off x="3457241" y="4419855"/>
              <a:ext cx="66842" cy="2088"/>
            </a:xfrm>
            <a:prstGeom prst="line">
              <a:avLst/>
            </a:prstGeom>
            <a:noFill/>
            <a:ln w="6350">
              <a:solidFill>
                <a:schemeClr val="bg1"/>
              </a:solidFill>
              <a:round/>
              <a:headEnd/>
              <a:tailEnd/>
            </a:ln>
          </p:spPr>
          <p:txBody>
            <a:bodyPr/>
            <a:lstStyle/>
            <a:p>
              <a:endParaRPr lang="en-US"/>
            </a:p>
          </p:txBody>
        </p:sp>
        <p:sp>
          <p:nvSpPr>
            <p:cNvPr id="4320" name="Line 150"/>
            <p:cNvSpPr>
              <a:spLocks noChangeShapeType="1"/>
            </p:cNvSpPr>
            <p:nvPr/>
          </p:nvSpPr>
          <p:spPr bwMode="auto">
            <a:xfrm>
              <a:off x="3559593" y="4419855"/>
              <a:ext cx="66842" cy="2088"/>
            </a:xfrm>
            <a:prstGeom prst="line">
              <a:avLst/>
            </a:prstGeom>
            <a:noFill/>
            <a:ln w="6350">
              <a:solidFill>
                <a:schemeClr val="bg1"/>
              </a:solidFill>
              <a:round/>
              <a:headEnd/>
              <a:tailEnd/>
            </a:ln>
          </p:spPr>
          <p:txBody>
            <a:bodyPr/>
            <a:lstStyle/>
            <a:p>
              <a:endParaRPr lang="en-US"/>
            </a:p>
          </p:txBody>
        </p:sp>
        <p:sp>
          <p:nvSpPr>
            <p:cNvPr id="4321" name="Line 151"/>
            <p:cNvSpPr>
              <a:spLocks noChangeShapeType="1"/>
            </p:cNvSpPr>
            <p:nvPr/>
          </p:nvSpPr>
          <p:spPr bwMode="auto">
            <a:xfrm>
              <a:off x="3659856" y="4419855"/>
              <a:ext cx="66842" cy="2088"/>
            </a:xfrm>
            <a:prstGeom prst="line">
              <a:avLst/>
            </a:prstGeom>
            <a:noFill/>
            <a:ln w="6350">
              <a:solidFill>
                <a:schemeClr val="bg1"/>
              </a:solidFill>
              <a:round/>
              <a:headEnd/>
              <a:tailEnd/>
            </a:ln>
          </p:spPr>
          <p:txBody>
            <a:bodyPr/>
            <a:lstStyle/>
            <a:p>
              <a:endParaRPr lang="en-US"/>
            </a:p>
          </p:txBody>
        </p:sp>
        <p:sp>
          <p:nvSpPr>
            <p:cNvPr id="4322" name="Line 152"/>
            <p:cNvSpPr>
              <a:spLocks noChangeShapeType="1"/>
            </p:cNvSpPr>
            <p:nvPr/>
          </p:nvSpPr>
          <p:spPr bwMode="auto">
            <a:xfrm>
              <a:off x="3760120" y="4419855"/>
              <a:ext cx="68931" cy="2088"/>
            </a:xfrm>
            <a:prstGeom prst="line">
              <a:avLst/>
            </a:prstGeom>
            <a:noFill/>
            <a:ln w="6350">
              <a:solidFill>
                <a:schemeClr val="bg1"/>
              </a:solidFill>
              <a:round/>
              <a:headEnd/>
              <a:tailEnd/>
            </a:ln>
          </p:spPr>
          <p:txBody>
            <a:bodyPr/>
            <a:lstStyle/>
            <a:p>
              <a:endParaRPr lang="en-US"/>
            </a:p>
          </p:txBody>
        </p:sp>
        <p:sp>
          <p:nvSpPr>
            <p:cNvPr id="4323" name="Line 153"/>
            <p:cNvSpPr>
              <a:spLocks noChangeShapeType="1"/>
            </p:cNvSpPr>
            <p:nvPr/>
          </p:nvSpPr>
          <p:spPr bwMode="auto">
            <a:xfrm>
              <a:off x="3862472" y="4419855"/>
              <a:ext cx="66842" cy="2088"/>
            </a:xfrm>
            <a:prstGeom prst="line">
              <a:avLst/>
            </a:prstGeom>
            <a:noFill/>
            <a:ln w="6350">
              <a:solidFill>
                <a:schemeClr val="bg1"/>
              </a:solidFill>
              <a:round/>
              <a:headEnd/>
              <a:tailEnd/>
            </a:ln>
          </p:spPr>
          <p:txBody>
            <a:bodyPr/>
            <a:lstStyle/>
            <a:p>
              <a:endParaRPr lang="en-US"/>
            </a:p>
          </p:txBody>
        </p:sp>
        <p:sp>
          <p:nvSpPr>
            <p:cNvPr id="4324" name="Freeform 154"/>
            <p:cNvSpPr>
              <a:spLocks/>
            </p:cNvSpPr>
            <p:nvPr/>
          </p:nvSpPr>
          <p:spPr bwMode="auto">
            <a:xfrm>
              <a:off x="3962735" y="4419855"/>
              <a:ext cx="68931" cy="2088"/>
            </a:xfrm>
            <a:custGeom>
              <a:avLst/>
              <a:gdLst>
                <a:gd name="T0" fmla="*/ 0 w 98"/>
                <a:gd name="T1" fmla="*/ 0 h 1"/>
                <a:gd name="T2" fmla="*/ 0 w 98"/>
                <a:gd name="T3" fmla="*/ 0 h 1"/>
                <a:gd name="T4" fmla="*/ 0 w 98"/>
                <a:gd name="T5" fmla="*/ 0 h 1"/>
                <a:gd name="T6" fmla="*/ 0 60000 65536"/>
                <a:gd name="T7" fmla="*/ 0 60000 65536"/>
                <a:gd name="T8" fmla="*/ 0 60000 65536"/>
                <a:gd name="T9" fmla="*/ 0 w 98"/>
                <a:gd name="T10" fmla="*/ 0 h 1"/>
                <a:gd name="T11" fmla="*/ 98 w 98"/>
                <a:gd name="T12" fmla="*/ 1 h 1"/>
              </a:gdLst>
              <a:ahLst/>
              <a:cxnLst>
                <a:cxn ang="T6">
                  <a:pos x="T0" y="T1"/>
                </a:cxn>
                <a:cxn ang="T7">
                  <a:pos x="T2" y="T3"/>
                </a:cxn>
                <a:cxn ang="T8">
                  <a:pos x="T4" y="T5"/>
                </a:cxn>
              </a:cxnLst>
              <a:rect l="T9" t="T10" r="T11" b="T12"/>
              <a:pathLst>
                <a:path w="98" h="1">
                  <a:moveTo>
                    <a:pt x="0" y="0"/>
                  </a:moveTo>
                  <a:lnTo>
                    <a:pt x="97" y="0"/>
                  </a:lnTo>
                  <a:lnTo>
                    <a:pt x="98" y="0"/>
                  </a:lnTo>
                </a:path>
              </a:pathLst>
            </a:custGeom>
            <a:noFill/>
            <a:ln w="6350">
              <a:solidFill>
                <a:schemeClr val="bg1"/>
              </a:solidFill>
              <a:round/>
              <a:headEnd/>
              <a:tailEnd/>
            </a:ln>
          </p:spPr>
          <p:txBody>
            <a:bodyPr/>
            <a:lstStyle/>
            <a:p>
              <a:endParaRPr lang="en-US"/>
            </a:p>
          </p:txBody>
        </p:sp>
        <p:sp>
          <p:nvSpPr>
            <p:cNvPr id="4325" name="Line 155"/>
            <p:cNvSpPr>
              <a:spLocks noChangeShapeType="1"/>
            </p:cNvSpPr>
            <p:nvPr/>
          </p:nvSpPr>
          <p:spPr bwMode="auto">
            <a:xfrm>
              <a:off x="4062998" y="4419855"/>
              <a:ext cx="68931" cy="2088"/>
            </a:xfrm>
            <a:prstGeom prst="line">
              <a:avLst/>
            </a:prstGeom>
            <a:noFill/>
            <a:ln w="6350">
              <a:solidFill>
                <a:schemeClr val="bg1"/>
              </a:solidFill>
              <a:round/>
              <a:headEnd/>
              <a:tailEnd/>
            </a:ln>
          </p:spPr>
          <p:txBody>
            <a:bodyPr/>
            <a:lstStyle/>
            <a:p>
              <a:endParaRPr lang="en-US"/>
            </a:p>
          </p:txBody>
        </p:sp>
        <p:sp>
          <p:nvSpPr>
            <p:cNvPr id="4326" name="Line 156"/>
            <p:cNvSpPr>
              <a:spLocks noChangeShapeType="1"/>
            </p:cNvSpPr>
            <p:nvPr/>
          </p:nvSpPr>
          <p:spPr bwMode="auto">
            <a:xfrm>
              <a:off x="4165350" y="4419855"/>
              <a:ext cx="66842" cy="2088"/>
            </a:xfrm>
            <a:prstGeom prst="line">
              <a:avLst/>
            </a:prstGeom>
            <a:noFill/>
            <a:ln w="6350">
              <a:solidFill>
                <a:schemeClr val="bg1"/>
              </a:solidFill>
              <a:round/>
              <a:headEnd/>
              <a:tailEnd/>
            </a:ln>
          </p:spPr>
          <p:txBody>
            <a:bodyPr/>
            <a:lstStyle/>
            <a:p>
              <a:endParaRPr lang="en-US"/>
            </a:p>
          </p:txBody>
        </p:sp>
        <p:sp>
          <p:nvSpPr>
            <p:cNvPr id="4327" name="Line 157"/>
            <p:cNvSpPr>
              <a:spLocks noChangeShapeType="1"/>
            </p:cNvSpPr>
            <p:nvPr/>
          </p:nvSpPr>
          <p:spPr bwMode="auto">
            <a:xfrm>
              <a:off x="4267702" y="4419855"/>
              <a:ext cx="64753" cy="2088"/>
            </a:xfrm>
            <a:prstGeom prst="line">
              <a:avLst/>
            </a:prstGeom>
            <a:noFill/>
            <a:ln w="6350">
              <a:solidFill>
                <a:schemeClr val="bg1"/>
              </a:solidFill>
              <a:round/>
              <a:headEnd/>
              <a:tailEnd/>
            </a:ln>
          </p:spPr>
          <p:txBody>
            <a:bodyPr/>
            <a:lstStyle/>
            <a:p>
              <a:endParaRPr lang="en-US"/>
            </a:p>
          </p:txBody>
        </p:sp>
        <p:sp>
          <p:nvSpPr>
            <p:cNvPr id="4328" name="Line 158"/>
            <p:cNvSpPr>
              <a:spLocks noChangeShapeType="1"/>
            </p:cNvSpPr>
            <p:nvPr/>
          </p:nvSpPr>
          <p:spPr bwMode="auto">
            <a:xfrm>
              <a:off x="4367965" y="4419855"/>
              <a:ext cx="66842" cy="2088"/>
            </a:xfrm>
            <a:prstGeom prst="line">
              <a:avLst/>
            </a:prstGeom>
            <a:noFill/>
            <a:ln w="6350">
              <a:solidFill>
                <a:schemeClr val="bg1"/>
              </a:solidFill>
              <a:round/>
              <a:headEnd/>
              <a:tailEnd/>
            </a:ln>
          </p:spPr>
          <p:txBody>
            <a:bodyPr/>
            <a:lstStyle/>
            <a:p>
              <a:endParaRPr lang="en-US"/>
            </a:p>
          </p:txBody>
        </p:sp>
        <p:sp>
          <p:nvSpPr>
            <p:cNvPr id="4329" name="Line 159"/>
            <p:cNvSpPr>
              <a:spLocks noChangeShapeType="1"/>
            </p:cNvSpPr>
            <p:nvPr/>
          </p:nvSpPr>
          <p:spPr bwMode="auto">
            <a:xfrm>
              <a:off x="4468228" y="4419855"/>
              <a:ext cx="68931" cy="2088"/>
            </a:xfrm>
            <a:prstGeom prst="line">
              <a:avLst/>
            </a:prstGeom>
            <a:noFill/>
            <a:ln w="6350">
              <a:solidFill>
                <a:schemeClr val="bg1"/>
              </a:solidFill>
              <a:round/>
              <a:headEnd/>
              <a:tailEnd/>
            </a:ln>
          </p:spPr>
          <p:txBody>
            <a:bodyPr/>
            <a:lstStyle/>
            <a:p>
              <a:endParaRPr lang="en-US"/>
            </a:p>
          </p:txBody>
        </p:sp>
        <p:sp>
          <p:nvSpPr>
            <p:cNvPr id="4330" name="Line 160"/>
            <p:cNvSpPr>
              <a:spLocks noChangeShapeType="1"/>
            </p:cNvSpPr>
            <p:nvPr/>
          </p:nvSpPr>
          <p:spPr bwMode="auto">
            <a:xfrm>
              <a:off x="4568491" y="4419855"/>
              <a:ext cx="68931" cy="2088"/>
            </a:xfrm>
            <a:prstGeom prst="line">
              <a:avLst/>
            </a:prstGeom>
            <a:noFill/>
            <a:ln w="6350">
              <a:solidFill>
                <a:schemeClr val="bg1"/>
              </a:solidFill>
              <a:round/>
              <a:headEnd/>
              <a:tailEnd/>
            </a:ln>
          </p:spPr>
          <p:txBody>
            <a:bodyPr/>
            <a:lstStyle/>
            <a:p>
              <a:endParaRPr lang="en-US"/>
            </a:p>
          </p:txBody>
        </p:sp>
        <p:sp>
          <p:nvSpPr>
            <p:cNvPr id="4331" name="Line 161"/>
            <p:cNvSpPr>
              <a:spLocks noChangeShapeType="1"/>
            </p:cNvSpPr>
            <p:nvPr/>
          </p:nvSpPr>
          <p:spPr bwMode="auto">
            <a:xfrm>
              <a:off x="4670843" y="4419855"/>
              <a:ext cx="68931" cy="2088"/>
            </a:xfrm>
            <a:prstGeom prst="line">
              <a:avLst/>
            </a:prstGeom>
            <a:noFill/>
            <a:ln w="6350">
              <a:solidFill>
                <a:schemeClr val="bg1"/>
              </a:solidFill>
              <a:round/>
              <a:headEnd/>
              <a:tailEnd/>
            </a:ln>
          </p:spPr>
          <p:txBody>
            <a:bodyPr/>
            <a:lstStyle/>
            <a:p>
              <a:endParaRPr lang="en-US"/>
            </a:p>
          </p:txBody>
        </p:sp>
        <p:sp>
          <p:nvSpPr>
            <p:cNvPr id="4332" name="Freeform 162"/>
            <p:cNvSpPr>
              <a:spLocks/>
            </p:cNvSpPr>
            <p:nvPr/>
          </p:nvSpPr>
          <p:spPr bwMode="auto">
            <a:xfrm>
              <a:off x="4773195" y="4419855"/>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333" name="Line 163"/>
            <p:cNvSpPr>
              <a:spLocks noChangeShapeType="1"/>
            </p:cNvSpPr>
            <p:nvPr/>
          </p:nvSpPr>
          <p:spPr bwMode="auto">
            <a:xfrm>
              <a:off x="4873459" y="4419855"/>
              <a:ext cx="66842" cy="2088"/>
            </a:xfrm>
            <a:prstGeom prst="line">
              <a:avLst/>
            </a:prstGeom>
            <a:noFill/>
            <a:ln w="6350">
              <a:solidFill>
                <a:schemeClr val="bg1"/>
              </a:solidFill>
              <a:round/>
              <a:headEnd/>
              <a:tailEnd/>
            </a:ln>
          </p:spPr>
          <p:txBody>
            <a:bodyPr/>
            <a:lstStyle/>
            <a:p>
              <a:endParaRPr lang="en-US"/>
            </a:p>
          </p:txBody>
        </p:sp>
        <p:sp>
          <p:nvSpPr>
            <p:cNvPr id="4334" name="Line 164"/>
            <p:cNvSpPr>
              <a:spLocks noChangeShapeType="1"/>
            </p:cNvSpPr>
            <p:nvPr/>
          </p:nvSpPr>
          <p:spPr bwMode="auto">
            <a:xfrm>
              <a:off x="4973722" y="4419855"/>
              <a:ext cx="68931" cy="2088"/>
            </a:xfrm>
            <a:prstGeom prst="line">
              <a:avLst/>
            </a:prstGeom>
            <a:noFill/>
            <a:ln w="6350">
              <a:solidFill>
                <a:schemeClr val="bg1"/>
              </a:solidFill>
              <a:round/>
              <a:headEnd/>
              <a:tailEnd/>
            </a:ln>
          </p:spPr>
          <p:txBody>
            <a:bodyPr/>
            <a:lstStyle/>
            <a:p>
              <a:endParaRPr lang="en-US"/>
            </a:p>
          </p:txBody>
        </p:sp>
        <p:sp>
          <p:nvSpPr>
            <p:cNvPr id="4335" name="Line 165"/>
            <p:cNvSpPr>
              <a:spLocks noChangeShapeType="1"/>
            </p:cNvSpPr>
            <p:nvPr/>
          </p:nvSpPr>
          <p:spPr bwMode="auto">
            <a:xfrm>
              <a:off x="5076074" y="4419855"/>
              <a:ext cx="66842" cy="2088"/>
            </a:xfrm>
            <a:prstGeom prst="line">
              <a:avLst/>
            </a:prstGeom>
            <a:noFill/>
            <a:ln w="6350">
              <a:solidFill>
                <a:schemeClr val="bg1"/>
              </a:solidFill>
              <a:round/>
              <a:headEnd/>
              <a:tailEnd/>
            </a:ln>
          </p:spPr>
          <p:txBody>
            <a:bodyPr/>
            <a:lstStyle/>
            <a:p>
              <a:endParaRPr lang="en-US"/>
            </a:p>
          </p:txBody>
        </p:sp>
        <p:sp>
          <p:nvSpPr>
            <p:cNvPr id="4336" name="Line 166"/>
            <p:cNvSpPr>
              <a:spLocks noChangeShapeType="1"/>
            </p:cNvSpPr>
            <p:nvPr/>
          </p:nvSpPr>
          <p:spPr bwMode="auto">
            <a:xfrm>
              <a:off x="5176337" y="4419855"/>
              <a:ext cx="66842" cy="2088"/>
            </a:xfrm>
            <a:prstGeom prst="line">
              <a:avLst/>
            </a:prstGeom>
            <a:noFill/>
            <a:ln w="6350">
              <a:solidFill>
                <a:schemeClr val="bg1"/>
              </a:solidFill>
              <a:round/>
              <a:headEnd/>
              <a:tailEnd/>
            </a:ln>
          </p:spPr>
          <p:txBody>
            <a:bodyPr/>
            <a:lstStyle/>
            <a:p>
              <a:endParaRPr lang="en-US"/>
            </a:p>
          </p:txBody>
        </p:sp>
      </p:grpSp>
      <p:grpSp>
        <p:nvGrpSpPr>
          <p:cNvPr id="282" name="Group 281"/>
          <p:cNvGrpSpPr/>
          <p:nvPr/>
        </p:nvGrpSpPr>
        <p:grpSpPr>
          <a:xfrm>
            <a:off x="3505200" y="3529879"/>
            <a:ext cx="1886201" cy="2088"/>
            <a:chOff x="3356978" y="3379822"/>
            <a:chExt cx="1886201" cy="2088"/>
          </a:xfrm>
        </p:grpSpPr>
        <p:sp>
          <p:nvSpPr>
            <p:cNvPr id="4219" name="Line 49"/>
            <p:cNvSpPr>
              <a:spLocks noChangeShapeType="1"/>
            </p:cNvSpPr>
            <p:nvPr/>
          </p:nvSpPr>
          <p:spPr bwMode="auto">
            <a:xfrm>
              <a:off x="3356978" y="3379822"/>
              <a:ext cx="66842" cy="2088"/>
            </a:xfrm>
            <a:prstGeom prst="line">
              <a:avLst/>
            </a:prstGeom>
            <a:noFill/>
            <a:ln w="6350">
              <a:solidFill>
                <a:schemeClr val="bg1"/>
              </a:solidFill>
              <a:round/>
              <a:headEnd/>
              <a:tailEnd/>
            </a:ln>
          </p:spPr>
          <p:txBody>
            <a:bodyPr/>
            <a:lstStyle/>
            <a:p>
              <a:endParaRPr lang="en-US"/>
            </a:p>
          </p:txBody>
        </p:sp>
        <p:sp>
          <p:nvSpPr>
            <p:cNvPr id="4220" name="Line 50"/>
            <p:cNvSpPr>
              <a:spLocks noChangeShapeType="1"/>
            </p:cNvSpPr>
            <p:nvPr/>
          </p:nvSpPr>
          <p:spPr bwMode="auto">
            <a:xfrm>
              <a:off x="3457241" y="3379822"/>
              <a:ext cx="66842" cy="2088"/>
            </a:xfrm>
            <a:prstGeom prst="line">
              <a:avLst/>
            </a:prstGeom>
            <a:noFill/>
            <a:ln w="6350">
              <a:solidFill>
                <a:schemeClr val="bg1"/>
              </a:solidFill>
              <a:round/>
              <a:headEnd/>
              <a:tailEnd/>
            </a:ln>
          </p:spPr>
          <p:txBody>
            <a:bodyPr/>
            <a:lstStyle/>
            <a:p>
              <a:endParaRPr lang="en-US"/>
            </a:p>
          </p:txBody>
        </p:sp>
        <p:sp>
          <p:nvSpPr>
            <p:cNvPr id="4221" name="Line 51"/>
            <p:cNvSpPr>
              <a:spLocks noChangeShapeType="1"/>
            </p:cNvSpPr>
            <p:nvPr/>
          </p:nvSpPr>
          <p:spPr bwMode="auto">
            <a:xfrm>
              <a:off x="3559593" y="3379822"/>
              <a:ext cx="66842" cy="2088"/>
            </a:xfrm>
            <a:prstGeom prst="line">
              <a:avLst/>
            </a:prstGeom>
            <a:noFill/>
            <a:ln w="6350">
              <a:solidFill>
                <a:schemeClr val="bg1"/>
              </a:solidFill>
              <a:round/>
              <a:headEnd/>
              <a:tailEnd/>
            </a:ln>
          </p:spPr>
          <p:txBody>
            <a:bodyPr/>
            <a:lstStyle/>
            <a:p>
              <a:endParaRPr lang="en-US"/>
            </a:p>
          </p:txBody>
        </p:sp>
        <p:sp>
          <p:nvSpPr>
            <p:cNvPr id="4222" name="Line 52"/>
            <p:cNvSpPr>
              <a:spLocks noChangeShapeType="1"/>
            </p:cNvSpPr>
            <p:nvPr/>
          </p:nvSpPr>
          <p:spPr bwMode="auto">
            <a:xfrm>
              <a:off x="3659856" y="3379822"/>
              <a:ext cx="66842" cy="2088"/>
            </a:xfrm>
            <a:prstGeom prst="line">
              <a:avLst/>
            </a:prstGeom>
            <a:noFill/>
            <a:ln w="6350">
              <a:solidFill>
                <a:schemeClr val="bg1"/>
              </a:solidFill>
              <a:round/>
              <a:headEnd/>
              <a:tailEnd/>
            </a:ln>
          </p:spPr>
          <p:txBody>
            <a:bodyPr/>
            <a:lstStyle/>
            <a:p>
              <a:endParaRPr lang="en-US"/>
            </a:p>
          </p:txBody>
        </p:sp>
        <p:sp>
          <p:nvSpPr>
            <p:cNvPr id="4223" name="Line 53"/>
            <p:cNvSpPr>
              <a:spLocks noChangeShapeType="1"/>
            </p:cNvSpPr>
            <p:nvPr/>
          </p:nvSpPr>
          <p:spPr bwMode="auto">
            <a:xfrm>
              <a:off x="3760120" y="3379822"/>
              <a:ext cx="68931" cy="2088"/>
            </a:xfrm>
            <a:prstGeom prst="line">
              <a:avLst/>
            </a:prstGeom>
            <a:noFill/>
            <a:ln w="6350">
              <a:solidFill>
                <a:schemeClr val="bg1"/>
              </a:solidFill>
              <a:round/>
              <a:headEnd/>
              <a:tailEnd/>
            </a:ln>
          </p:spPr>
          <p:txBody>
            <a:bodyPr/>
            <a:lstStyle/>
            <a:p>
              <a:endParaRPr lang="en-US"/>
            </a:p>
          </p:txBody>
        </p:sp>
        <p:sp>
          <p:nvSpPr>
            <p:cNvPr id="4224" name="Line 54"/>
            <p:cNvSpPr>
              <a:spLocks noChangeShapeType="1"/>
            </p:cNvSpPr>
            <p:nvPr/>
          </p:nvSpPr>
          <p:spPr bwMode="auto">
            <a:xfrm>
              <a:off x="3862472" y="3379822"/>
              <a:ext cx="66842" cy="2088"/>
            </a:xfrm>
            <a:prstGeom prst="line">
              <a:avLst/>
            </a:prstGeom>
            <a:noFill/>
            <a:ln w="6350">
              <a:solidFill>
                <a:schemeClr val="bg1"/>
              </a:solidFill>
              <a:round/>
              <a:headEnd/>
              <a:tailEnd/>
            </a:ln>
          </p:spPr>
          <p:txBody>
            <a:bodyPr/>
            <a:lstStyle/>
            <a:p>
              <a:endParaRPr lang="en-US"/>
            </a:p>
          </p:txBody>
        </p:sp>
        <p:sp>
          <p:nvSpPr>
            <p:cNvPr id="4225" name="Freeform 55"/>
            <p:cNvSpPr>
              <a:spLocks/>
            </p:cNvSpPr>
            <p:nvPr/>
          </p:nvSpPr>
          <p:spPr bwMode="auto">
            <a:xfrm>
              <a:off x="3964824" y="3379822"/>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226" name="Line 56"/>
            <p:cNvSpPr>
              <a:spLocks noChangeShapeType="1"/>
            </p:cNvSpPr>
            <p:nvPr/>
          </p:nvSpPr>
          <p:spPr bwMode="auto">
            <a:xfrm>
              <a:off x="4065087" y="3379822"/>
              <a:ext cx="66842" cy="2088"/>
            </a:xfrm>
            <a:prstGeom prst="line">
              <a:avLst/>
            </a:prstGeom>
            <a:noFill/>
            <a:ln w="6350">
              <a:solidFill>
                <a:schemeClr val="bg1"/>
              </a:solidFill>
              <a:round/>
              <a:headEnd/>
              <a:tailEnd/>
            </a:ln>
          </p:spPr>
          <p:txBody>
            <a:bodyPr/>
            <a:lstStyle/>
            <a:p>
              <a:endParaRPr lang="en-US"/>
            </a:p>
          </p:txBody>
        </p:sp>
        <p:sp>
          <p:nvSpPr>
            <p:cNvPr id="4227" name="Line 57"/>
            <p:cNvSpPr>
              <a:spLocks noChangeShapeType="1"/>
            </p:cNvSpPr>
            <p:nvPr/>
          </p:nvSpPr>
          <p:spPr bwMode="auto">
            <a:xfrm>
              <a:off x="4165350" y="3379822"/>
              <a:ext cx="66842" cy="2088"/>
            </a:xfrm>
            <a:prstGeom prst="line">
              <a:avLst/>
            </a:prstGeom>
            <a:noFill/>
            <a:ln w="6350">
              <a:solidFill>
                <a:schemeClr val="bg1"/>
              </a:solidFill>
              <a:round/>
              <a:headEnd/>
              <a:tailEnd/>
            </a:ln>
          </p:spPr>
          <p:txBody>
            <a:bodyPr/>
            <a:lstStyle/>
            <a:p>
              <a:endParaRPr lang="en-US"/>
            </a:p>
          </p:txBody>
        </p:sp>
        <p:sp>
          <p:nvSpPr>
            <p:cNvPr id="4228" name="Line 58"/>
            <p:cNvSpPr>
              <a:spLocks noChangeShapeType="1"/>
            </p:cNvSpPr>
            <p:nvPr/>
          </p:nvSpPr>
          <p:spPr bwMode="auto">
            <a:xfrm>
              <a:off x="4267702" y="3379822"/>
              <a:ext cx="64753" cy="2088"/>
            </a:xfrm>
            <a:prstGeom prst="line">
              <a:avLst/>
            </a:prstGeom>
            <a:noFill/>
            <a:ln w="6350">
              <a:solidFill>
                <a:schemeClr val="bg1"/>
              </a:solidFill>
              <a:round/>
              <a:headEnd/>
              <a:tailEnd/>
            </a:ln>
          </p:spPr>
          <p:txBody>
            <a:bodyPr/>
            <a:lstStyle/>
            <a:p>
              <a:endParaRPr lang="en-US"/>
            </a:p>
          </p:txBody>
        </p:sp>
        <p:sp>
          <p:nvSpPr>
            <p:cNvPr id="4229" name="Line 59"/>
            <p:cNvSpPr>
              <a:spLocks noChangeShapeType="1"/>
            </p:cNvSpPr>
            <p:nvPr/>
          </p:nvSpPr>
          <p:spPr bwMode="auto">
            <a:xfrm>
              <a:off x="4367965" y="3379822"/>
              <a:ext cx="66842" cy="2088"/>
            </a:xfrm>
            <a:prstGeom prst="line">
              <a:avLst/>
            </a:prstGeom>
            <a:noFill/>
            <a:ln w="6350">
              <a:solidFill>
                <a:schemeClr val="bg1"/>
              </a:solidFill>
              <a:round/>
              <a:headEnd/>
              <a:tailEnd/>
            </a:ln>
          </p:spPr>
          <p:txBody>
            <a:bodyPr/>
            <a:lstStyle/>
            <a:p>
              <a:endParaRPr lang="en-US"/>
            </a:p>
          </p:txBody>
        </p:sp>
        <p:sp>
          <p:nvSpPr>
            <p:cNvPr id="4230" name="Line 60"/>
            <p:cNvSpPr>
              <a:spLocks noChangeShapeType="1"/>
            </p:cNvSpPr>
            <p:nvPr/>
          </p:nvSpPr>
          <p:spPr bwMode="auto">
            <a:xfrm>
              <a:off x="4468228" y="3379822"/>
              <a:ext cx="68931" cy="2088"/>
            </a:xfrm>
            <a:prstGeom prst="line">
              <a:avLst/>
            </a:prstGeom>
            <a:noFill/>
            <a:ln w="6350">
              <a:solidFill>
                <a:schemeClr val="bg1"/>
              </a:solidFill>
              <a:round/>
              <a:headEnd/>
              <a:tailEnd/>
            </a:ln>
          </p:spPr>
          <p:txBody>
            <a:bodyPr/>
            <a:lstStyle/>
            <a:p>
              <a:endParaRPr lang="en-US"/>
            </a:p>
          </p:txBody>
        </p:sp>
        <p:sp>
          <p:nvSpPr>
            <p:cNvPr id="4231" name="Line 61"/>
            <p:cNvSpPr>
              <a:spLocks noChangeShapeType="1"/>
            </p:cNvSpPr>
            <p:nvPr/>
          </p:nvSpPr>
          <p:spPr bwMode="auto">
            <a:xfrm>
              <a:off x="4570580" y="3379822"/>
              <a:ext cx="66842" cy="2088"/>
            </a:xfrm>
            <a:prstGeom prst="line">
              <a:avLst/>
            </a:prstGeom>
            <a:noFill/>
            <a:ln w="6350">
              <a:solidFill>
                <a:schemeClr val="bg1"/>
              </a:solidFill>
              <a:round/>
              <a:headEnd/>
              <a:tailEnd/>
            </a:ln>
          </p:spPr>
          <p:txBody>
            <a:bodyPr/>
            <a:lstStyle/>
            <a:p>
              <a:endParaRPr lang="en-US"/>
            </a:p>
          </p:txBody>
        </p:sp>
        <p:sp>
          <p:nvSpPr>
            <p:cNvPr id="4232" name="Line 62"/>
            <p:cNvSpPr>
              <a:spLocks noChangeShapeType="1"/>
            </p:cNvSpPr>
            <p:nvPr/>
          </p:nvSpPr>
          <p:spPr bwMode="auto">
            <a:xfrm>
              <a:off x="4670843" y="3379822"/>
              <a:ext cx="68931" cy="2088"/>
            </a:xfrm>
            <a:prstGeom prst="line">
              <a:avLst/>
            </a:prstGeom>
            <a:noFill/>
            <a:ln w="6350">
              <a:solidFill>
                <a:schemeClr val="bg1"/>
              </a:solidFill>
              <a:round/>
              <a:headEnd/>
              <a:tailEnd/>
            </a:ln>
          </p:spPr>
          <p:txBody>
            <a:bodyPr/>
            <a:lstStyle/>
            <a:p>
              <a:endParaRPr lang="en-US"/>
            </a:p>
          </p:txBody>
        </p:sp>
        <p:sp>
          <p:nvSpPr>
            <p:cNvPr id="4233" name="Freeform 63"/>
            <p:cNvSpPr>
              <a:spLocks/>
            </p:cNvSpPr>
            <p:nvPr/>
          </p:nvSpPr>
          <p:spPr bwMode="auto">
            <a:xfrm>
              <a:off x="4773195" y="3379822"/>
              <a:ext cx="66842" cy="2088"/>
            </a:xfrm>
            <a:custGeom>
              <a:avLst/>
              <a:gdLst>
                <a:gd name="T0" fmla="*/ 0 w 95"/>
                <a:gd name="T1" fmla="*/ 0 h 1"/>
                <a:gd name="T2" fmla="*/ 0 w 95"/>
                <a:gd name="T3" fmla="*/ 0 h 1"/>
                <a:gd name="T4" fmla="*/ 0 w 95"/>
                <a:gd name="T5" fmla="*/ 0 h 1"/>
                <a:gd name="T6" fmla="*/ 0 60000 65536"/>
                <a:gd name="T7" fmla="*/ 0 60000 65536"/>
                <a:gd name="T8" fmla="*/ 0 60000 65536"/>
                <a:gd name="T9" fmla="*/ 0 w 95"/>
                <a:gd name="T10" fmla="*/ 0 h 1"/>
                <a:gd name="T11" fmla="*/ 95 w 95"/>
                <a:gd name="T12" fmla="*/ 1 h 1"/>
              </a:gdLst>
              <a:ahLst/>
              <a:cxnLst>
                <a:cxn ang="T6">
                  <a:pos x="T0" y="T1"/>
                </a:cxn>
                <a:cxn ang="T7">
                  <a:pos x="T2" y="T3"/>
                </a:cxn>
                <a:cxn ang="T8">
                  <a:pos x="T4" y="T5"/>
                </a:cxn>
              </a:cxnLst>
              <a:rect l="T9" t="T10" r="T11" b="T12"/>
              <a:pathLst>
                <a:path w="95" h="1">
                  <a:moveTo>
                    <a:pt x="0" y="0"/>
                  </a:moveTo>
                  <a:lnTo>
                    <a:pt x="94" y="0"/>
                  </a:lnTo>
                  <a:lnTo>
                    <a:pt x="95" y="0"/>
                  </a:lnTo>
                </a:path>
              </a:pathLst>
            </a:custGeom>
            <a:noFill/>
            <a:ln w="6350">
              <a:solidFill>
                <a:schemeClr val="bg1"/>
              </a:solidFill>
              <a:round/>
              <a:headEnd/>
              <a:tailEnd/>
            </a:ln>
          </p:spPr>
          <p:txBody>
            <a:bodyPr/>
            <a:lstStyle/>
            <a:p>
              <a:endParaRPr lang="en-US"/>
            </a:p>
          </p:txBody>
        </p:sp>
        <p:sp>
          <p:nvSpPr>
            <p:cNvPr id="4234" name="Line 64"/>
            <p:cNvSpPr>
              <a:spLocks noChangeShapeType="1"/>
            </p:cNvSpPr>
            <p:nvPr/>
          </p:nvSpPr>
          <p:spPr bwMode="auto">
            <a:xfrm>
              <a:off x="4873459" y="3379822"/>
              <a:ext cx="66842" cy="2088"/>
            </a:xfrm>
            <a:prstGeom prst="line">
              <a:avLst/>
            </a:prstGeom>
            <a:noFill/>
            <a:ln w="6350">
              <a:solidFill>
                <a:schemeClr val="bg1"/>
              </a:solidFill>
              <a:round/>
              <a:headEnd/>
              <a:tailEnd/>
            </a:ln>
          </p:spPr>
          <p:txBody>
            <a:bodyPr/>
            <a:lstStyle/>
            <a:p>
              <a:endParaRPr lang="en-US"/>
            </a:p>
          </p:txBody>
        </p:sp>
        <p:sp>
          <p:nvSpPr>
            <p:cNvPr id="4235" name="Line 65"/>
            <p:cNvSpPr>
              <a:spLocks noChangeShapeType="1"/>
            </p:cNvSpPr>
            <p:nvPr/>
          </p:nvSpPr>
          <p:spPr bwMode="auto">
            <a:xfrm>
              <a:off x="4973722" y="3379822"/>
              <a:ext cx="68931" cy="2088"/>
            </a:xfrm>
            <a:prstGeom prst="line">
              <a:avLst/>
            </a:prstGeom>
            <a:noFill/>
            <a:ln w="6350">
              <a:solidFill>
                <a:schemeClr val="bg1"/>
              </a:solidFill>
              <a:round/>
              <a:headEnd/>
              <a:tailEnd/>
            </a:ln>
          </p:spPr>
          <p:txBody>
            <a:bodyPr/>
            <a:lstStyle/>
            <a:p>
              <a:endParaRPr lang="en-US"/>
            </a:p>
          </p:txBody>
        </p:sp>
        <p:sp>
          <p:nvSpPr>
            <p:cNvPr id="4236" name="Line 66"/>
            <p:cNvSpPr>
              <a:spLocks noChangeShapeType="1"/>
            </p:cNvSpPr>
            <p:nvPr/>
          </p:nvSpPr>
          <p:spPr bwMode="auto">
            <a:xfrm>
              <a:off x="5076074" y="3379822"/>
              <a:ext cx="66842" cy="2088"/>
            </a:xfrm>
            <a:prstGeom prst="line">
              <a:avLst/>
            </a:prstGeom>
            <a:noFill/>
            <a:ln w="6350">
              <a:solidFill>
                <a:schemeClr val="bg1"/>
              </a:solidFill>
              <a:round/>
              <a:headEnd/>
              <a:tailEnd/>
            </a:ln>
          </p:spPr>
          <p:txBody>
            <a:bodyPr/>
            <a:lstStyle/>
            <a:p>
              <a:endParaRPr lang="en-US"/>
            </a:p>
          </p:txBody>
        </p:sp>
        <p:sp>
          <p:nvSpPr>
            <p:cNvPr id="4237" name="Line 67"/>
            <p:cNvSpPr>
              <a:spLocks noChangeShapeType="1"/>
            </p:cNvSpPr>
            <p:nvPr/>
          </p:nvSpPr>
          <p:spPr bwMode="auto">
            <a:xfrm>
              <a:off x="5176337" y="3379822"/>
              <a:ext cx="66842" cy="2088"/>
            </a:xfrm>
            <a:prstGeom prst="line">
              <a:avLst/>
            </a:prstGeom>
            <a:noFill/>
            <a:ln w="6350">
              <a:solidFill>
                <a:schemeClr val="bg1"/>
              </a:solidFill>
              <a:round/>
              <a:headEnd/>
              <a:tailEnd/>
            </a:ln>
          </p:spPr>
          <p:txBody>
            <a:bodyPr/>
            <a:lstStyle/>
            <a:p>
              <a:endParaRPr lang="en-US"/>
            </a:p>
          </p:txBody>
        </p:sp>
        <p:sp>
          <p:nvSpPr>
            <p:cNvPr id="4337" name="Line 167"/>
            <p:cNvSpPr>
              <a:spLocks noChangeShapeType="1"/>
            </p:cNvSpPr>
            <p:nvPr/>
          </p:nvSpPr>
          <p:spPr bwMode="auto">
            <a:xfrm>
              <a:off x="3356978" y="3379822"/>
              <a:ext cx="66842" cy="2088"/>
            </a:xfrm>
            <a:prstGeom prst="line">
              <a:avLst/>
            </a:prstGeom>
            <a:noFill/>
            <a:ln w="6350">
              <a:solidFill>
                <a:schemeClr val="bg1"/>
              </a:solidFill>
              <a:round/>
              <a:headEnd/>
              <a:tailEnd/>
            </a:ln>
          </p:spPr>
          <p:txBody>
            <a:bodyPr/>
            <a:lstStyle/>
            <a:p>
              <a:endParaRPr lang="en-US"/>
            </a:p>
          </p:txBody>
        </p:sp>
        <p:sp>
          <p:nvSpPr>
            <p:cNvPr id="4338" name="Line 168"/>
            <p:cNvSpPr>
              <a:spLocks noChangeShapeType="1"/>
            </p:cNvSpPr>
            <p:nvPr/>
          </p:nvSpPr>
          <p:spPr bwMode="auto">
            <a:xfrm>
              <a:off x="3457241" y="3379822"/>
              <a:ext cx="66842" cy="2088"/>
            </a:xfrm>
            <a:prstGeom prst="line">
              <a:avLst/>
            </a:prstGeom>
            <a:noFill/>
            <a:ln w="6350">
              <a:solidFill>
                <a:schemeClr val="bg1"/>
              </a:solidFill>
              <a:round/>
              <a:headEnd/>
              <a:tailEnd/>
            </a:ln>
          </p:spPr>
          <p:txBody>
            <a:bodyPr/>
            <a:lstStyle/>
            <a:p>
              <a:endParaRPr lang="en-US"/>
            </a:p>
          </p:txBody>
        </p:sp>
        <p:sp>
          <p:nvSpPr>
            <p:cNvPr id="4339" name="Line 169"/>
            <p:cNvSpPr>
              <a:spLocks noChangeShapeType="1"/>
            </p:cNvSpPr>
            <p:nvPr/>
          </p:nvSpPr>
          <p:spPr bwMode="auto">
            <a:xfrm>
              <a:off x="3559593" y="3379822"/>
              <a:ext cx="66842" cy="2088"/>
            </a:xfrm>
            <a:prstGeom prst="line">
              <a:avLst/>
            </a:prstGeom>
            <a:noFill/>
            <a:ln w="6350">
              <a:solidFill>
                <a:schemeClr val="bg1"/>
              </a:solidFill>
              <a:round/>
              <a:headEnd/>
              <a:tailEnd/>
            </a:ln>
          </p:spPr>
          <p:txBody>
            <a:bodyPr/>
            <a:lstStyle/>
            <a:p>
              <a:endParaRPr lang="en-US"/>
            </a:p>
          </p:txBody>
        </p:sp>
        <p:sp>
          <p:nvSpPr>
            <p:cNvPr id="4340" name="Line 170"/>
            <p:cNvSpPr>
              <a:spLocks noChangeShapeType="1"/>
            </p:cNvSpPr>
            <p:nvPr/>
          </p:nvSpPr>
          <p:spPr bwMode="auto">
            <a:xfrm>
              <a:off x="3659856" y="3379822"/>
              <a:ext cx="66842" cy="2088"/>
            </a:xfrm>
            <a:prstGeom prst="line">
              <a:avLst/>
            </a:prstGeom>
            <a:noFill/>
            <a:ln w="6350">
              <a:solidFill>
                <a:schemeClr val="bg1"/>
              </a:solidFill>
              <a:round/>
              <a:headEnd/>
              <a:tailEnd/>
            </a:ln>
          </p:spPr>
          <p:txBody>
            <a:bodyPr/>
            <a:lstStyle/>
            <a:p>
              <a:endParaRPr lang="en-US"/>
            </a:p>
          </p:txBody>
        </p:sp>
        <p:sp>
          <p:nvSpPr>
            <p:cNvPr id="4341" name="Line 171"/>
            <p:cNvSpPr>
              <a:spLocks noChangeShapeType="1"/>
            </p:cNvSpPr>
            <p:nvPr/>
          </p:nvSpPr>
          <p:spPr bwMode="auto">
            <a:xfrm>
              <a:off x="3760120" y="3379822"/>
              <a:ext cx="68931" cy="2088"/>
            </a:xfrm>
            <a:prstGeom prst="line">
              <a:avLst/>
            </a:prstGeom>
            <a:noFill/>
            <a:ln w="6350">
              <a:solidFill>
                <a:schemeClr val="bg1"/>
              </a:solidFill>
              <a:round/>
              <a:headEnd/>
              <a:tailEnd/>
            </a:ln>
          </p:spPr>
          <p:txBody>
            <a:bodyPr/>
            <a:lstStyle/>
            <a:p>
              <a:endParaRPr lang="en-US"/>
            </a:p>
          </p:txBody>
        </p:sp>
        <p:sp>
          <p:nvSpPr>
            <p:cNvPr id="4342" name="Line 172"/>
            <p:cNvSpPr>
              <a:spLocks noChangeShapeType="1"/>
            </p:cNvSpPr>
            <p:nvPr/>
          </p:nvSpPr>
          <p:spPr bwMode="auto">
            <a:xfrm>
              <a:off x="3862472" y="3379822"/>
              <a:ext cx="66842" cy="2088"/>
            </a:xfrm>
            <a:prstGeom prst="line">
              <a:avLst/>
            </a:prstGeom>
            <a:noFill/>
            <a:ln w="6350">
              <a:solidFill>
                <a:schemeClr val="bg1"/>
              </a:solidFill>
              <a:round/>
              <a:headEnd/>
              <a:tailEnd/>
            </a:ln>
          </p:spPr>
          <p:txBody>
            <a:bodyPr/>
            <a:lstStyle/>
            <a:p>
              <a:endParaRPr lang="en-US"/>
            </a:p>
          </p:txBody>
        </p:sp>
        <p:sp>
          <p:nvSpPr>
            <p:cNvPr id="4343" name="Freeform 173"/>
            <p:cNvSpPr>
              <a:spLocks/>
            </p:cNvSpPr>
            <p:nvPr/>
          </p:nvSpPr>
          <p:spPr bwMode="auto">
            <a:xfrm>
              <a:off x="3964824" y="3379822"/>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344" name="Line 174"/>
            <p:cNvSpPr>
              <a:spLocks noChangeShapeType="1"/>
            </p:cNvSpPr>
            <p:nvPr/>
          </p:nvSpPr>
          <p:spPr bwMode="auto">
            <a:xfrm>
              <a:off x="4065087" y="3379822"/>
              <a:ext cx="66842" cy="2088"/>
            </a:xfrm>
            <a:prstGeom prst="line">
              <a:avLst/>
            </a:prstGeom>
            <a:noFill/>
            <a:ln w="6350">
              <a:solidFill>
                <a:schemeClr val="bg1"/>
              </a:solidFill>
              <a:round/>
              <a:headEnd/>
              <a:tailEnd/>
            </a:ln>
          </p:spPr>
          <p:txBody>
            <a:bodyPr/>
            <a:lstStyle/>
            <a:p>
              <a:endParaRPr lang="en-US"/>
            </a:p>
          </p:txBody>
        </p:sp>
        <p:sp>
          <p:nvSpPr>
            <p:cNvPr id="4345" name="Line 175"/>
            <p:cNvSpPr>
              <a:spLocks noChangeShapeType="1"/>
            </p:cNvSpPr>
            <p:nvPr/>
          </p:nvSpPr>
          <p:spPr bwMode="auto">
            <a:xfrm>
              <a:off x="4165350" y="3379822"/>
              <a:ext cx="66842" cy="2088"/>
            </a:xfrm>
            <a:prstGeom prst="line">
              <a:avLst/>
            </a:prstGeom>
            <a:noFill/>
            <a:ln w="6350">
              <a:solidFill>
                <a:schemeClr val="bg1"/>
              </a:solidFill>
              <a:round/>
              <a:headEnd/>
              <a:tailEnd/>
            </a:ln>
          </p:spPr>
          <p:txBody>
            <a:bodyPr/>
            <a:lstStyle/>
            <a:p>
              <a:endParaRPr lang="en-US"/>
            </a:p>
          </p:txBody>
        </p:sp>
        <p:sp>
          <p:nvSpPr>
            <p:cNvPr id="4346" name="Line 176"/>
            <p:cNvSpPr>
              <a:spLocks noChangeShapeType="1"/>
            </p:cNvSpPr>
            <p:nvPr/>
          </p:nvSpPr>
          <p:spPr bwMode="auto">
            <a:xfrm>
              <a:off x="4267702" y="3379822"/>
              <a:ext cx="64753" cy="2088"/>
            </a:xfrm>
            <a:prstGeom prst="line">
              <a:avLst/>
            </a:prstGeom>
            <a:noFill/>
            <a:ln w="6350">
              <a:solidFill>
                <a:schemeClr val="bg1"/>
              </a:solidFill>
              <a:round/>
              <a:headEnd/>
              <a:tailEnd/>
            </a:ln>
          </p:spPr>
          <p:txBody>
            <a:bodyPr/>
            <a:lstStyle/>
            <a:p>
              <a:endParaRPr lang="en-US"/>
            </a:p>
          </p:txBody>
        </p:sp>
        <p:sp>
          <p:nvSpPr>
            <p:cNvPr id="4347" name="Line 177"/>
            <p:cNvSpPr>
              <a:spLocks noChangeShapeType="1"/>
            </p:cNvSpPr>
            <p:nvPr/>
          </p:nvSpPr>
          <p:spPr bwMode="auto">
            <a:xfrm>
              <a:off x="4367965" y="3379822"/>
              <a:ext cx="66842" cy="2088"/>
            </a:xfrm>
            <a:prstGeom prst="line">
              <a:avLst/>
            </a:prstGeom>
            <a:noFill/>
            <a:ln w="6350">
              <a:solidFill>
                <a:schemeClr val="bg1"/>
              </a:solidFill>
              <a:round/>
              <a:headEnd/>
              <a:tailEnd/>
            </a:ln>
          </p:spPr>
          <p:txBody>
            <a:bodyPr/>
            <a:lstStyle/>
            <a:p>
              <a:endParaRPr lang="en-US"/>
            </a:p>
          </p:txBody>
        </p:sp>
        <p:sp>
          <p:nvSpPr>
            <p:cNvPr id="4348" name="Line 178"/>
            <p:cNvSpPr>
              <a:spLocks noChangeShapeType="1"/>
            </p:cNvSpPr>
            <p:nvPr/>
          </p:nvSpPr>
          <p:spPr bwMode="auto">
            <a:xfrm>
              <a:off x="4468228" y="3379822"/>
              <a:ext cx="68931" cy="2088"/>
            </a:xfrm>
            <a:prstGeom prst="line">
              <a:avLst/>
            </a:prstGeom>
            <a:noFill/>
            <a:ln w="6350">
              <a:solidFill>
                <a:schemeClr val="bg1"/>
              </a:solidFill>
              <a:round/>
              <a:headEnd/>
              <a:tailEnd/>
            </a:ln>
          </p:spPr>
          <p:txBody>
            <a:bodyPr/>
            <a:lstStyle/>
            <a:p>
              <a:endParaRPr lang="en-US"/>
            </a:p>
          </p:txBody>
        </p:sp>
        <p:sp>
          <p:nvSpPr>
            <p:cNvPr id="4349" name="Line 179"/>
            <p:cNvSpPr>
              <a:spLocks noChangeShapeType="1"/>
            </p:cNvSpPr>
            <p:nvPr/>
          </p:nvSpPr>
          <p:spPr bwMode="auto">
            <a:xfrm>
              <a:off x="4570580" y="3379822"/>
              <a:ext cx="66842" cy="2088"/>
            </a:xfrm>
            <a:prstGeom prst="line">
              <a:avLst/>
            </a:prstGeom>
            <a:noFill/>
            <a:ln w="6350">
              <a:solidFill>
                <a:schemeClr val="bg1"/>
              </a:solidFill>
              <a:round/>
              <a:headEnd/>
              <a:tailEnd/>
            </a:ln>
          </p:spPr>
          <p:txBody>
            <a:bodyPr/>
            <a:lstStyle/>
            <a:p>
              <a:endParaRPr lang="en-US"/>
            </a:p>
          </p:txBody>
        </p:sp>
        <p:sp>
          <p:nvSpPr>
            <p:cNvPr id="4350" name="Line 180"/>
            <p:cNvSpPr>
              <a:spLocks noChangeShapeType="1"/>
            </p:cNvSpPr>
            <p:nvPr/>
          </p:nvSpPr>
          <p:spPr bwMode="auto">
            <a:xfrm>
              <a:off x="4670843" y="3379822"/>
              <a:ext cx="68931" cy="2088"/>
            </a:xfrm>
            <a:prstGeom prst="line">
              <a:avLst/>
            </a:prstGeom>
            <a:noFill/>
            <a:ln w="6350">
              <a:solidFill>
                <a:schemeClr val="bg1"/>
              </a:solidFill>
              <a:round/>
              <a:headEnd/>
              <a:tailEnd/>
            </a:ln>
          </p:spPr>
          <p:txBody>
            <a:bodyPr/>
            <a:lstStyle/>
            <a:p>
              <a:endParaRPr lang="en-US"/>
            </a:p>
          </p:txBody>
        </p:sp>
        <p:sp>
          <p:nvSpPr>
            <p:cNvPr id="4351" name="Freeform 181"/>
            <p:cNvSpPr>
              <a:spLocks/>
            </p:cNvSpPr>
            <p:nvPr/>
          </p:nvSpPr>
          <p:spPr bwMode="auto">
            <a:xfrm>
              <a:off x="4773195" y="3379822"/>
              <a:ext cx="66842" cy="2088"/>
            </a:xfrm>
            <a:custGeom>
              <a:avLst/>
              <a:gdLst>
                <a:gd name="T0" fmla="*/ 0 w 95"/>
                <a:gd name="T1" fmla="*/ 0 h 1"/>
                <a:gd name="T2" fmla="*/ 0 w 95"/>
                <a:gd name="T3" fmla="*/ 0 h 1"/>
                <a:gd name="T4" fmla="*/ 0 w 95"/>
                <a:gd name="T5" fmla="*/ 0 h 1"/>
                <a:gd name="T6" fmla="*/ 0 60000 65536"/>
                <a:gd name="T7" fmla="*/ 0 60000 65536"/>
                <a:gd name="T8" fmla="*/ 0 60000 65536"/>
                <a:gd name="T9" fmla="*/ 0 w 95"/>
                <a:gd name="T10" fmla="*/ 0 h 1"/>
                <a:gd name="T11" fmla="*/ 95 w 95"/>
                <a:gd name="T12" fmla="*/ 1 h 1"/>
              </a:gdLst>
              <a:ahLst/>
              <a:cxnLst>
                <a:cxn ang="T6">
                  <a:pos x="T0" y="T1"/>
                </a:cxn>
                <a:cxn ang="T7">
                  <a:pos x="T2" y="T3"/>
                </a:cxn>
                <a:cxn ang="T8">
                  <a:pos x="T4" y="T5"/>
                </a:cxn>
              </a:cxnLst>
              <a:rect l="T9" t="T10" r="T11" b="T12"/>
              <a:pathLst>
                <a:path w="95" h="1">
                  <a:moveTo>
                    <a:pt x="0" y="0"/>
                  </a:moveTo>
                  <a:lnTo>
                    <a:pt x="94" y="0"/>
                  </a:lnTo>
                  <a:lnTo>
                    <a:pt x="95" y="0"/>
                  </a:lnTo>
                </a:path>
              </a:pathLst>
            </a:custGeom>
            <a:noFill/>
            <a:ln w="6350">
              <a:solidFill>
                <a:schemeClr val="bg1"/>
              </a:solidFill>
              <a:round/>
              <a:headEnd/>
              <a:tailEnd/>
            </a:ln>
          </p:spPr>
          <p:txBody>
            <a:bodyPr/>
            <a:lstStyle/>
            <a:p>
              <a:endParaRPr lang="en-US"/>
            </a:p>
          </p:txBody>
        </p:sp>
        <p:sp>
          <p:nvSpPr>
            <p:cNvPr id="4352" name="Line 182"/>
            <p:cNvSpPr>
              <a:spLocks noChangeShapeType="1"/>
            </p:cNvSpPr>
            <p:nvPr/>
          </p:nvSpPr>
          <p:spPr bwMode="auto">
            <a:xfrm>
              <a:off x="4873459" y="3379822"/>
              <a:ext cx="66842" cy="2088"/>
            </a:xfrm>
            <a:prstGeom prst="line">
              <a:avLst/>
            </a:prstGeom>
            <a:noFill/>
            <a:ln w="6350">
              <a:solidFill>
                <a:schemeClr val="bg1"/>
              </a:solidFill>
              <a:round/>
              <a:headEnd/>
              <a:tailEnd/>
            </a:ln>
          </p:spPr>
          <p:txBody>
            <a:bodyPr/>
            <a:lstStyle/>
            <a:p>
              <a:endParaRPr lang="en-US"/>
            </a:p>
          </p:txBody>
        </p:sp>
        <p:sp>
          <p:nvSpPr>
            <p:cNvPr id="4353" name="Line 183"/>
            <p:cNvSpPr>
              <a:spLocks noChangeShapeType="1"/>
            </p:cNvSpPr>
            <p:nvPr/>
          </p:nvSpPr>
          <p:spPr bwMode="auto">
            <a:xfrm>
              <a:off x="4973722" y="3379822"/>
              <a:ext cx="68931" cy="2088"/>
            </a:xfrm>
            <a:prstGeom prst="line">
              <a:avLst/>
            </a:prstGeom>
            <a:noFill/>
            <a:ln w="6350">
              <a:solidFill>
                <a:schemeClr val="bg1"/>
              </a:solidFill>
              <a:round/>
              <a:headEnd/>
              <a:tailEnd/>
            </a:ln>
          </p:spPr>
          <p:txBody>
            <a:bodyPr/>
            <a:lstStyle/>
            <a:p>
              <a:endParaRPr lang="en-US"/>
            </a:p>
          </p:txBody>
        </p:sp>
        <p:sp>
          <p:nvSpPr>
            <p:cNvPr id="4354" name="Line 184"/>
            <p:cNvSpPr>
              <a:spLocks noChangeShapeType="1"/>
            </p:cNvSpPr>
            <p:nvPr/>
          </p:nvSpPr>
          <p:spPr bwMode="auto">
            <a:xfrm>
              <a:off x="5076074" y="3379822"/>
              <a:ext cx="66842" cy="2088"/>
            </a:xfrm>
            <a:prstGeom prst="line">
              <a:avLst/>
            </a:prstGeom>
            <a:noFill/>
            <a:ln w="6350">
              <a:solidFill>
                <a:schemeClr val="bg1"/>
              </a:solidFill>
              <a:round/>
              <a:headEnd/>
              <a:tailEnd/>
            </a:ln>
          </p:spPr>
          <p:txBody>
            <a:bodyPr/>
            <a:lstStyle/>
            <a:p>
              <a:endParaRPr lang="en-US"/>
            </a:p>
          </p:txBody>
        </p:sp>
        <p:sp>
          <p:nvSpPr>
            <p:cNvPr id="4355" name="Line 185"/>
            <p:cNvSpPr>
              <a:spLocks noChangeShapeType="1"/>
            </p:cNvSpPr>
            <p:nvPr/>
          </p:nvSpPr>
          <p:spPr bwMode="auto">
            <a:xfrm>
              <a:off x="5176337" y="3379822"/>
              <a:ext cx="66842" cy="2088"/>
            </a:xfrm>
            <a:prstGeom prst="line">
              <a:avLst/>
            </a:prstGeom>
            <a:noFill/>
            <a:ln w="6350">
              <a:solidFill>
                <a:schemeClr val="bg1"/>
              </a:solidFill>
              <a:round/>
              <a:headEnd/>
              <a:tailEnd/>
            </a:ln>
          </p:spPr>
          <p:txBody>
            <a:bodyPr/>
            <a:lstStyle/>
            <a:p>
              <a:endParaRPr lang="en-US"/>
            </a:p>
          </p:txBody>
        </p:sp>
        <p:sp>
          <p:nvSpPr>
            <p:cNvPr id="4356" name="Line 186"/>
            <p:cNvSpPr>
              <a:spLocks noChangeShapeType="1"/>
            </p:cNvSpPr>
            <p:nvPr/>
          </p:nvSpPr>
          <p:spPr bwMode="auto">
            <a:xfrm>
              <a:off x="3356978" y="3379822"/>
              <a:ext cx="66842" cy="2088"/>
            </a:xfrm>
            <a:prstGeom prst="line">
              <a:avLst/>
            </a:prstGeom>
            <a:noFill/>
            <a:ln w="6350">
              <a:solidFill>
                <a:schemeClr val="bg1"/>
              </a:solidFill>
              <a:round/>
              <a:headEnd/>
              <a:tailEnd/>
            </a:ln>
          </p:spPr>
          <p:txBody>
            <a:bodyPr/>
            <a:lstStyle/>
            <a:p>
              <a:endParaRPr lang="en-US"/>
            </a:p>
          </p:txBody>
        </p:sp>
        <p:sp>
          <p:nvSpPr>
            <p:cNvPr id="4357" name="Line 187"/>
            <p:cNvSpPr>
              <a:spLocks noChangeShapeType="1"/>
            </p:cNvSpPr>
            <p:nvPr/>
          </p:nvSpPr>
          <p:spPr bwMode="auto">
            <a:xfrm>
              <a:off x="3457241" y="3379822"/>
              <a:ext cx="66842" cy="2088"/>
            </a:xfrm>
            <a:prstGeom prst="line">
              <a:avLst/>
            </a:prstGeom>
            <a:noFill/>
            <a:ln w="6350">
              <a:solidFill>
                <a:schemeClr val="bg1"/>
              </a:solidFill>
              <a:round/>
              <a:headEnd/>
              <a:tailEnd/>
            </a:ln>
          </p:spPr>
          <p:txBody>
            <a:bodyPr/>
            <a:lstStyle/>
            <a:p>
              <a:endParaRPr lang="en-US"/>
            </a:p>
          </p:txBody>
        </p:sp>
        <p:sp>
          <p:nvSpPr>
            <p:cNvPr id="4358" name="Line 188"/>
            <p:cNvSpPr>
              <a:spLocks noChangeShapeType="1"/>
            </p:cNvSpPr>
            <p:nvPr/>
          </p:nvSpPr>
          <p:spPr bwMode="auto">
            <a:xfrm>
              <a:off x="3559593" y="3379822"/>
              <a:ext cx="66842" cy="2088"/>
            </a:xfrm>
            <a:prstGeom prst="line">
              <a:avLst/>
            </a:prstGeom>
            <a:noFill/>
            <a:ln w="6350">
              <a:solidFill>
                <a:schemeClr val="bg1"/>
              </a:solidFill>
              <a:round/>
              <a:headEnd/>
              <a:tailEnd/>
            </a:ln>
          </p:spPr>
          <p:txBody>
            <a:bodyPr/>
            <a:lstStyle/>
            <a:p>
              <a:endParaRPr lang="en-US"/>
            </a:p>
          </p:txBody>
        </p:sp>
        <p:sp>
          <p:nvSpPr>
            <p:cNvPr id="4359" name="Line 189"/>
            <p:cNvSpPr>
              <a:spLocks noChangeShapeType="1"/>
            </p:cNvSpPr>
            <p:nvPr/>
          </p:nvSpPr>
          <p:spPr bwMode="auto">
            <a:xfrm>
              <a:off x="3659856" y="3379822"/>
              <a:ext cx="66842" cy="2088"/>
            </a:xfrm>
            <a:prstGeom prst="line">
              <a:avLst/>
            </a:prstGeom>
            <a:noFill/>
            <a:ln w="6350">
              <a:solidFill>
                <a:schemeClr val="bg1"/>
              </a:solidFill>
              <a:round/>
              <a:headEnd/>
              <a:tailEnd/>
            </a:ln>
          </p:spPr>
          <p:txBody>
            <a:bodyPr/>
            <a:lstStyle/>
            <a:p>
              <a:endParaRPr lang="en-US"/>
            </a:p>
          </p:txBody>
        </p:sp>
        <p:sp>
          <p:nvSpPr>
            <p:cNvPr id="4360" name="Line 190"/>
            <p:cNvSpPr>
              <a:spLocks noChangeShapeType="1"/>
            </p:cNvSpPr>
            <p:nvPr/>
          </p:nvSpPr>
          <p:spPr bwMode="auto">
            <a:xfrm>
              <a:off x="3760120" y="3379822"/>
              <a:ext cx="68931" cy="2088"/>
            </a:xfrm>
            <a:prstGeom prst="line">
              <a:avLst/>
            </a:prstGeom>
            <a:noFill/>
            <a:ln w="6350">
              <a:solidFill>
                <a:schemeClr val="bg1"/>
              </a:solidFill>
              <a:round/>
              <a:headEnd/>
              <a:tailEnd/>
            </a:ln>
          </p:spPr>
          <p:txBody>
            <a:bodyPr/>
            <a:lstStyle/>
            <a:p>
              <a:endParaRPr lang="en-US"/>
            </a:p>
          </p:txBody>
        </p:sp>
        <p:sp>
          <p:nvSpPr>
            <p:cNvPr id="4361" name="Line 191"/>
            <p:cNvSpPr>
              <a:spLocks noChangeShapeType="1"/>
            </p:cNvSpPr>
            <p:nvPr/>
          </p:nvSpPr>
          <p:spPr bwMode="auto">
            <a:xfrm>
              <a:off x="3862472" y="3379822"/>
              <a:ext cx="66842" cy="2088"/>
            </a:xfrm>
            <a:prstGeom prst="line">
              <a:avLst/>
            </a:prstGeom>
            <a:noFill/>
            <a:ln w="6350">
              <a:solidFill>
                <a:schemeClr val="bg1"/>
              </a:solidFill>
              <a:round/>
              <a:headEnd/>
              <a:tailEnd/>
            </a:ln>
          </p:spPr>
          <p:txBody>
            <a:bodyPr/>
            <a:lstStyle/>
            <a:p>
              <a:endParaRPr lang="en-US"/>
            </a:p>
          </p:txBody>
        </p:sp>
        <p:sp>
          <p:nvSpPr>
            <p:cNvPr id="4362" name="Freeform 192"/>
            <p:cNvSpPr>
              <a:spLocks/>
            </p:cNvSpPr>
            <p:nvPr/>
          </p:nvSpPr>
          <p:spPr bwMode="auto">
            <a:xfrm>
              <a:off x="3964824" y="3379822"/>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363" name="Line 193"/>
            <p:cNvSpPr>
              <a:spLocks noChangeShapeType="1"/>
            </p:cNvSpPr>
            <p:nvPr/>
          </p:nvSpPr>
          <p:spPr bwMode="auto">
            <a:xfrm>
              <a:off x="4065087" y="3379822"/>
              <a:ext cx="66842" cy="2088"/>
            </a:xfrm>
            <a:prstGeom prst="line">
              <a:avLst/>
            </a:prstGeom>
            <a:noFill/>
            <a:ln w="6350">
              <a:solidFill>
                <a:schemeClr val="bg1"/>
              </a:solidFill>
              <a:round/>
              <a:headEnd/>
              <a:tailEnd/>
            </a:ln>
          </p:spPr>
          <p:txBody>
            <a:bodyPr/>
            <a:lstStyle/>
            <a:p>
              <a:endParaRPr lang="en-US"/>
            </a:p>
          </p:txBody>
        </p:sp>
        <p:sp>
          <p:nvSpPr>
            <p:cNvPr id="4364" name="Line 194"/>
            <p:cNvSpPr>
              <a:spLocks noChangeShapeType="1"/>
            </p:cNvSpPr>
            <p:nvPr/>
          </p:nvSpPr>
          <p:spPr bwMode="auto">
            <a:xfrm>
              <a:off x="4165350" y="3379822"/>
              <a:ext cx="66842" cy="2088"/>
            </a:xfrm>
            <a:prstGeom prst="line">
              <a:avLst/>
            </a:prstGeom>
            <a:noFill/>
            <a:ln w="6350">
              <a:solidFill>
                <a:schemeClr val="bg1"/>
              </a:solidFill>
              <a:round/>
              <a:headEnd/>
              <a:tailEnd/>
            </a:ln>
          </p:spPr>
          <p:txBody>
            <a:bodyPr/>
            <a:lstStyle/>
            <a:p>
              <a:endParaRPr lang="en-US"/>
            </a:p>
          </p:txBody>
        </p:sp>
        <p:sp>
          <p:nvSpPr>
            <p:cNvPr id="4365" name="Line 195"/>
            <p:cNvSpPr>
              <a:spLocks noChangeShapeType="1"/>
            </p:cNvSpPr>
            <p:nvPr/>
          </p:nvSpPr>
          <p:spPr bwMode="auto">
            <a:xfrm>
              <a:off x="4267702" y="3379822"/>
              <a:ext cx="64753" cy="2088"/>
            </a:xfrm>
            <a:prstGeom prst="line">
              <a:avLst/>
            </a:prstGeom>
            <a:noFill/>
            <a:ln w="6350">
              <a:solidFill>
                <a:schemeClr val="bg1"/>
              </a:solidFill>
              <a:round/>
              <a:headEnd/>
              <a:tailEnd/>
            </a:ln>
          </p:spPr>
          <p:txBody>
            <a:bodyPr/>
            <a:lstStyle/>
            <a:p>
              <a:endParaRPr lang="en-US"/>
            </a:p>
          </p:txBody>
        </p:sp>
        <p:sp>
          <p:nvSpPr>
            <p:cNvPr id="4366" name="Line 196"/>
            <p:cNvSpPr>
              <a:spLocks noChangeShapeType="1"/>
            </p:cNvSpPr>
            <p:nvPr/>
          </p:nvSpPr>
          <p:spPr bwMode="auto">
            <a:xfrm>
              <a:off x="4367965" y="3379822"/>
              <a:ext cx="66842" cy="2088"/>
            </a:xfrm>
            <a:prstGeom prst="line">
              <a:avLst/>
            </a:prstGeom>
            <a:noFill/>
            <a:ln w="6350">
              <a:solidFill>
                <a:schemeClr val="bg1"/>
              </a:solidFill>
              <a:round/>
              <a:headEnd/>
              <a:tailEnd/>
            </a:ln>
          </p:spPr>
          <p:txBody>
            <a:bodyPr/>
            <a:lstStyle/>
            <a:p>
              <a:endParaRPr lang="en-US"/>
            </a:p>
          </p:txBody>
        </p:sp>
        <p:sp>
          <p:nvSpPr>
            <p:cNvPr id="4367" name="Line 197"/>
            <p:cNvSpPr>
              <a:spLocks noChangeShapeType="1"/>
            </p:cNvSpPr>
            <p:nvPr/>
          </p:nvSpPr>
          <p:spPr bwMode="auto">
            <a:xfrm>
              <a:off x="4468228" y="3379822"/>
              <a:ext cx="68931" cy="2088"/>
            </a:xfrm>
            <a:prstGeom prst="line">
              <a:avLst/>
            </a:prstGeom>
            <a:noFill/>
            <a:ln w="6350">
              <a:solidFill>
                <a:schemeClr val="bg1"/>
              </a:solidFill>
              <a:round/>
              <a:headEnd/>
              <a:tailEnd/>
            </a:ln>
          </p:spPr>
          <p:txBody>
            <a:bodyPr/>
            <a:lstStyle/>
            <a:p>
              <a:endParaRPr lang="en-US"/>
            </a:p>
          </p:txBody>
        </p:sp>
        <p:sp>
          <p:nvSpPr>
            <p:cNvPr id="4368" name="Line 198"/>
            <p:cNvSpPr>
              <a:spLocks noChangeShapeType="1"/>
            </p:cNvSpPr>
            <p:nvPr/>
          </p:nvSpPr>
          <p:spPr bwMode="auto">
            <a:xfrm>
              <a:off x="4570580" y="3379822"/>
              <a:ext cx="66842" cy="2088"/>
            </a:xfrm>
            <a:prstGeom prst="line">
              <a:avLst/>
            </a:prstGeom>
            <a:noFill/>
            <a:ln w="6350">
              <a:solidFill>
                <a:schemeClr val="bg1"/>
              </a:solidFill>
              <a:round/>
              <a:headEnd/>
              <a:tailEnd/>
            </a:ln>
          </p:spPr>
          <p:txBody>
            <a:bodyPr/>
            <a:lstStyle/>
            <a:p>
              <a:endParaRPr lang="en-US"/>
            </a:p>
          </p:txBody>
        </p:sp>
        <p:sp>
          <p:nvSpPr>
            <p:cNvPr id="4369" name="Line 199"/>
            <p:cNvSpPr>
              <a:spLocks noChangeShapeType="1"/>
            </p:cNvSpPr>
            <p:nvPr/>
          </p:nvSpPr>
          <p:spPr bwMode="auto">
            <a:xfrm>
              <a:off x="4670843" y="3379822"/>
              <a:ext cx="68931" cy="2088"/>
            </a:xfrm>
            <a:prstGeom prst="line">
              <a:avLst/>
            </a:prstGeom>
            <a:noFill/>
            <a:ln w="6350">
              <a:solidFill>
                <a:schemeClr val="bg1"/>
              </a:solidFill>
              <a:round/>
              <a:headEnd/>
              <a:tailEnd/>
            </a:ln>
          </p:spPr>
          <p:txBody>
            <a:bodyPr/>
            <a:lstStyle/>
            <a:p>
              <a:endParaRPr lang="en-US"/>
            </a:p>
          </p:txBody>
        </p:sp>
        <p:sp>
          <p:nvSpPr>
            <p:cNvPr id="4370" name="Freeform 200"/>
            <p:cNvSpPr>
              <a:spLocks/>
            </p:cNvSpPr>
            <p:nvPr/>
          </p:nvSpPr>
          <p:spPr bwMode="auto">
            <a:xfrm>
              <a:off x="4773195" y="3379822"/>
              <a:ext cx="66842" cy="2088"/>
            </a:xfrm>
            <a:custGeom>
              <a:avLst/>
              <a:gdLst>
                <a:gd name="T0" fmla="*/ 0 w 95"/>
                <a:gd name="T1" fmla="*/ 0 h 1"/>
                <a:gd name="T2" fmla="*/ 0 w 95"/>
                <a:gd name="T3" fmla="*/ 0 h 1"/>
                <a:gd name="T4" fmla="*/ 0 w 95"/>
                <a:gd name="T5" fmla="*/ 0 h 1"/>
                <a:gd name="T6" fmla="*/ 0 60000 65536"/>
                <a:gd name="T7" fmla="*/ 0 60000 65536"/>
                <a:gd name="T8" fmla="*/ 0 60000 65536"/>
                <a:gd name="T9" fmla="*/ 0 w 95"/>
                <a:gd name="T10" fmla="*/ 0 h 1"/>
                <a:gd name="T11" fmla="*/ 95 w 95"/>
                <a:gd name="T12" fmla="*/ 1 h 1"/>
              </a:gdLst>
              <a:ahLst/>
              <a:cxnLst>
                <a:cxn ang="T6">
                  <a:pos x="T0" y="T1"/>
                </a:cxn>
                <a:cxn ang="T7">
                  <a:pos x="T2" y="T3"/>
                </a:cxn>
                <a:cxn ang="T8">
                  <a:pos x="T4" y="T5"/>
                </a:cxn>
              </a:cxnLst>
              <a:rect l="T9" t="T10" r="T11" b="T12"/>
              <a:pathLst>
                <a:path w="95" h="1">
                  <a:moveTo>
                    <a:pt x="0" y="0"/>
                  </a:moveTo>
                  <a:lnTo>
                    <a:pt x="94" y="0"/>
                  </a:lnTo>
                  <a:lnTo>
                    <a:pt x="95" y="0"/>
                  </a:lnTo>
                </a:path>
              </a:pathLst>
            </a:custGeom>
            <a:noFill/>
            <a:ln w="6350">
              <a:solidFill>
                <a:schemeClr val="bg1"/>
              </a:solidFill>
              <a:round/>
              <a:headEnd/>
              <a:tailEnd/>
            </a:ln>
          </p:spPr>
          <p:txBody>
            <a:bodyPr/>
            <a:lstStyle/>
            <a:p>
              <a:endParaRPr lang="en-US"/>
            </a:p>
          </p:txBody>
        </p:sp>
        <p:sp>
          <p:nvSpPr>
            <p:cNvPr id="4371" name="Line 201"/>
            <p:cNvSpPr>
              <a:spLocks noChangeShapeType="1"/>
            </p:cNvSpPr>
            <p:nvPr/>
          </p:nvSpPr>
          <p:spPr bwMode="auto">
            <a:xfrm>
              <a:off x="4873459" y="3379822"/>
              <a:ext cx="66842" cy="2088"/>
            </a:xfrm>
            <a:prstGeom prst="line">
              <a:avLst/>
            </a:prstGeom>
            <a:noFill/>
            <a:ln w="6350">
              <a:solidFill>
                <a:schemeClr val="bg1"/>
              </a:solidFill>
              <a:round/>
              <a:headEnd/>
              <a:tailEnd/>
            </a:ln>
          </p:spPr>
          <p:txBody>
            <a:bodyPr/>
            <a:lstStyle/>
            <a:p>
              <a:endParaRPr lang="en-US"/>
            </a:p>
          </p:txBody>
        </p:sp>
        <p:sp>
          <p:nvSpPr>
            <p:cNvPr id="4372" name="Line 202"/>
            <p:cNvSpPr>
              <a:spLocks noChangeShapeType="1"/>
            </p:cNvSpPr>
            <p:nvPr/>
          </p:nvSpPr>
          <p:spPr bwMode="auto">
            <a:xfrm>
              <a:off x="4973722" y="3379822"/>
              <a:ext cx="68931" cy="2088"/>
            </a:xfrm>
            <a:prstGeom prst="line">
              <a:avLst/>
            </a:prstGeom>
            <a:noFill/>
            <a:ln w="6350">
              <a:solidFill>
                <a:schemeClr val="bg1"/>
              </a:solidFill>
              <a:round/>
              <a:headEnd/>
              <a:tailEnd/>
            </a:ln>
          </p:spPr>
          <p:txBody>
            <a:bodyPr/>
            <a:lstStyle/>
            <a:p>
              <a:endParaRPr lang="en-US"/>
            </a:p>
          </p:txBody>
        </p:sp>
        <p:sp>
          <p:nvSpPr>
            <p:cNvPr id="4373" name="Line 203"/>
            <p:cNvSpPr>
              <a:spLocks noChangeShapeType="1"/>
            </p:cNvSpPr>
            <p:nvPr/>
          </p:nvSpPr>
          <p:spPr bwMode="auto">
            <a:xfrm>
              <a:off x="5076074" y="3379822"/>
              <a:ext cx="66842" cy="2088"/>
            </a:xfrm>
            <a:prstGeom prst="line">
              <a:avLst/>
            </a:prstGeom>
            <a:noFill/>
            <a:ln w="6350">
              <a:solidFill>
                <a:schemeClr val="bg1"/>
              </a:solidFill>
              <a:round/>
              <a:headEnd/>
              <a:tailEnd/>
            </a:ln>
          </p:spPr>
          <p:txBody>
            <a:bodyPr/>
            <a:lstStyle/>
            <a:p>
              <a:endParaRPr lang="en-US"/>
            </a:p>
          </p:txBody>
        </p:sp>
        <p:sp>
          <p:nvSpPr>
            <p:cNvPr id="4374" name="Line 204"/>
            <p:cNvSpPr>
              <a:spLocks noChangeShapeType="1"/>
            </p:cNvSpPr>
            <p:nvPr/>
          </p:nvSpPr>
          <p:spPr bwMode="auto">
            <a:xfrm>
              <a:off x="5176337" y="3379822"/>
              <a:ext cx="66842" cy="2088"/>
            </a:xfrm>
            <a:prstGeom prst="line">
              <a:avLst/>
            </a:prstGeom>
            <a:noFill/>
            <a:ln w="6350">
              <a:solidFill>
                <a:schemeClr val="bg1"/>
              </a:solidFill>
              <a:round/>
              <a:headEnd/>
              <a:tailEnd/>
            </a:ln>
          </p:spPr>
          <p:txBody>
            <a:bodyPr/>
            <a:lstStyle/>
            <a:p>
              <a:endParaRPr lang="en-US"/>
            </a:p>
          </p:txBody>
        </p:sp>
      </p:grpSp>
      <p:grpSp>
        <p:nvGrpSpPr>
          <p:cNvPr id="283" name="Group 282"/>
          <p:cNvGrpSpPr/>
          <p:nvPr/>
        </p:nvGrpSpPr>
        <p:grpSpPr>
          <a:xfrm>
            <a:off x="3505200" y="3876556"/>
            <a:ext cx="1886201" cy="2088"/>
            <a:chOff x="3356978" y="3726499"/>
            <a:chExt cx="1886201" cy="2088"/>
          </a:xfrm>
        </p:grpSpPr>
        <p:sp>
          <p:nvSpPr>
            <p:cNvPr id="4238" name="Line 68"/>
            <p:cNvSpPr>
              <a:spLocks noChangeShapeType="1"/>
            </p:cNvSpPr>
            <p:nvPr/>
          </p:nvSpPr>
          <p:spPr bwMode="auto">
            <a:xfrm>
              <a:off x="3356978" y="3726499"/>
              <a:ext cx="66842" cy="2088"/>
            </a:xfrm>
            <a:prstGeom prst="line">
              <a:avLst/>
            </a:prstGeom>
            <a:noFill/>
            <a:ln w="6350">
              <a:solidFill>
                <a:schemeClr val="bg1"/>
              </a:solidFill>
              <a:round/>
              <a:headEnd/>
              <a:tailEnd/>
            </a:ln>
          </p:spPr>
          <p:txBody>
            <a:bodyPr/>
            <a:lstStyle/>
            <a:p>
              <a:endParaRPr lang="en-US"/>
            </a:p>
          </p:txBody>
        </p:sp>
        <p:sp>
          <p:nvSpPr>
            <p:cNvPr id="4239" name="Line 69"/>
            <p:cNvSpPr>
              <a:spLocks noChangeShapeType="1"/>
            </p:cNvSpPr>
            <p:nvPr/>
          </p:nvSpPr>
          <p:spPr bwMode="auto">
            <a:xfrm>
              <a:off x="3457241" y="3726499"/>
              <a:ext cx="66842" cy="2088"/>
            </a:xfrm>
            <a:prstGeom prst="line">
              <a:avLst/>
            </a:prstGeom>
            <a:noFill/>
            <a:ln w="6350">
              <a:solidFill>
                <a:schemeClr val="bg1"/>
              </a:solidFill>
              <a:round/>
              <a:headEnd/>
              <a:tailEnd/>
            </a:ln>
          </p:spPr>
          <p:txBody>
            <a:bodyPr/>
            <a:lstStyle/>
            <a:p>
              <a:endParaRPr lang="en-US"/>
            </a:p>
          </p:txBody>
        </p:sp>
        <p:sp>
          <p:nvSpPr>
            <p:cNvPr id="4240" name="Line 70"/>
            <p:cNvSpPr>
              <a:spLocks noChangeShapeType="1"/>
            </p:cNvSpPr>
            <p:nvPr/>
          </p:nvSpPr>
          <p:spPr bwMode="auto">
            <a:xfrm>
              <a:off x="3559593" y="3726499"/>
              <a:ext cx="66842" cy="2088"/>
            </a:xfrm>
            <a:prstGeom prst="line">
              <a:avLst/>
            </a:prstGeom>
            <a:noFill/>
            <a:ln w="6350">
              <a:solidFill>
                <a:schemeClr val="bg1"/>
              </a:solidFill>
              <a:round/>
              <a:headEnd/>
              <a:tailEnd/>
            </a:ln>
          </p:spPr>
          <p:txBody>
            <a:bodyPr/>
            <a:lstStyle/>
            <a:p>
              <a:endParaRPr lang="en-US"/>
            </a:p>
          </p:txBody>
        </p:sp>
        <p:sp>
          <p:nvSpPr>
            <p:cNvPr id="4241" name="Line 71"/>
            <p:cNvSpPr>
              <a:spLocks noChangeShapeType="1"/>
            </p:cNvSpPr>
            <p:nvPr/>
          </p:nvSpPr>
          <p:spPr bwMode="auto">
            <a:xfrm>
              <a:off x="3659856" y="3726499"/>
              <a:ext cx="66842" cy="2088"/>
            </a:xfrm>
            <a:prstGeom prst="line">
              <a:avLst/>
            </a:prstGeom>
            <a:noFill/>
            <a:ln w="6350">
              <a:solidFill>
                <a:schemeClr val="bg1"/>
              </a:solidFill>
              <a:round/>
              <a:headEnd/>
              <a:tailEnd/>
            </a:ln>
          </p:spPr>
          <p:txBody>
            <a:bodyPr/>
            <a:lstStyle/>
            <a:p>
              <a:endParaRPr lang="en-US"/>
            </a:p>
          </p:txBody>
        </p:sp>
        <p:sp>
          <p:nvSpPr>
            <p:cNvPr id="4242" name="Line 72"/>
            <p:cNvSpPr>
              <a:spLocks noChangeShapeType="1"/>
            </p:cNvSpPr>
            <p:nvPr/>
          </p:nvSpPr>
          <p:spPr bwMode="auto">
            <a:xfrm>
              <a:off x="3760120" y="3726499"/>
              <a:ext cx="68931" cy="2088"/>
            </a:xfrm>
            <a:prstGeom prst="line">
              <a:avLst/>
            </a:prstGeom>
            <a:noFill/>
            <a:ln w="6350">
              <a:solidFill>
                <a:schemeClr val="bg1"/>
              </a:solidFill>
              <a:round/>
              <a:headEnd/>
              <a:tailEnd/>
            </a:ln>
          </p:spPr>
          <p:txBody>
            <a:bodyPr/>
            <a:lstStyle/>
            <a:p>
              <a:endParaRPr lang="en-US"/>
            </a:p>
          </p:txBody>
        </p:sp>
        <p:sp>
          <p:nvSpPr>
            <p:cNvPr id="4243" name="Line 73"/>
            <p:cNvSpPr>
              <a:spLocks noChangeShapeType="1"/>
            </p:cNvSpPr>
            <p:nvPr/>
          </p:nvSpPr>
          <p:spPr bwMode="auto">
            <a:xfrm>
              <a:off x="3862472" y="3726499"/>
              <a:ext cx="66842" cy="2088"/>
            </a:xfrm>
            <a:prstGeom prst="line">
              <a:avLst/>
            </a:prstGeom>
            <a:noFill/>
            <a:ln w="6350">
              <a:solidFill>
                <a:schemeClr val="bg1"/>
              </a:solidFill>
              <a:round/>
              <a:headEnd/>
              <a:tailEnd/>
            </a:ln>
          </p:spPr>
          <p:txBody>
            <a:bodyPr/>
            <a:lstStyle/>
            <a:p>
              <a:endParaRPr lang="en-US"/>
            </a:p>
          </p:txBody>
        </p:sp>
        <p:sp>
          <p:nvSpPr>
            <p:cNvPr id="4244" name="Freeform 74"/>
            <p:cNvSpPr>
              <a:spLocks/>
            </p:cNvSpPr>
            <p:nvPr/>
          </p:nvSpPr>
          <p:spPr bwMode="auto">
            <a:xfrm>
              <a:off x="3964824" y="3726499"/>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245" name="Line 75"/>
            <p:cNvSpPr>
              <a:spLocks noChangeShapeType="1"/>
            </p:cNvSpPr>
            <p:nvPr/>
          </p:nvSpPr>
          <p:spPr bwMode="auto">
            <a:xfrm>
              <a:off x="4065087" y="3726499"/>
              <a:ext cx="66842" cy="2088"/>
            </a:xfrm>
            <a:prstGeom prst="line">
              <a:avLst/>
            </a:prstGeom>
            <a:noFill/>
            <a:ln w="6350">
              <a:solidFill>
                <a:schemeClr val="bg1"/>
              </a:solidFill>
              <a:round/>
              <a:headEnd/>
              <a:tailEnd/>
            </a:ln>
          </p:spPr>
          <p:txBody>
            <a:bodyPr/>
            <a:lstStyle/>
            <a:p>
              <a:endParaRPr lang="en-US"/>
            </a:p>
          </p:txBody>
        </p:sp>
        <p:sp>
          <p:nvSpPr>
            <p:cNvPr id="4246" name="Line 76"/>
            <p:cNvSpPr>
              <a:spLocks noChangeShapeType="1"/>
            </p:cNvSpPr>
            <p:nvPr/>
          </p:nvSpPr>
          <p:spPr bwMode="auto">
            <a:xfrm>
              <a:off x="4165350" y="3726499"/>
              <a:ext cx="66842" cy="2088"/>
            </a:xfrm>
            <a:prstGeom prst="line">
              <a:avLst/>
            </a:prstGeom>
            <a:noFill/>
            <a:ln w="6350">
              <a:solidFill>
                <a:schemeClr val="bg1"/>
              </a:solidFill>
              <a:round/>
              <a:headEnd/>
              <a:tailEnd/>
            </a:ln>
          </p:spPr>
          <p:txBody>
            <a:bodyPr/>
            <a:lstStyle/>
            <a:p>
              <a:endParaRPr lang="en-US"/>
            </a:p>
          </p:txBody>
        </p:sp>
        <p:sp>
          <p:nvSpPr>
            <p:cNvPr id="4247" name="Line 77"/>
            <p:cNvSpPr>
              <a:spLocks noChangeShapeType="1"/>
            </p:cNvSpPr>
            <p:nvPr/>
          </p:nvSpPr>
          <p:spPr bwMode="auto">
            <a:xfrm>
              <a:off x="4267702" y="3726499"/>
              <a:ext cx="64753" cy="2088"/>
            </a:xfrm>
            <a:prstGeom prst="line">
              <a:avLst/>
            </a:prstGeom>
            <a:noFill/>
            <a:ln w="6350">
              <a:solidFill>
                <a:schemeClr val="bg1"/>
              </a:solidFill>
              <a:round/>
              <a:headEnd/>
              <a:tailEnd/>
            </a:ln>
          </p:spPr>
          <p:txBody>
            <a:bodyPr/>
            <a:lstStyle/>
            <a:p>
              <a:endParaRPr lang="en-US"/>
            </a:p>
          </p:txBody>
        </p:sp>
        <p:sp>
          <p:nvSpPr>
            <p:cNvPr id="4248" name="Line 78"/>
            <p:cNvSpPr>
              <a:spLocks noChangeShapeType="1"/>
            </p:cNvSpPr>
            <p:nvPr/>
          </p:nvSpPr>
          <p:spPr bwMode="auto">
            <a:xfrm>
              <a:off x="4367965" y="3726499"/>
              <a:ext cx="66842" cy="2088"/>
            </a:xfrm>
            <a:prstGeom prst="line">
              <a:avLst/>
            </a:prstGeom>
            <a:noFill/>
            <a:ln w="6350">
              <a:solidFill>
                <a:schemeClr val="bg1"/>
              </a:solidFill>
              <a:round/>
              <a:headEnd/>
              <a:tailEnd/>
            </a:ln>
          </p:spPr>
          <p:txBody>
            <a:bodyPr/>
            <a:lstStyle/>
            <a:p>
              <a:endParaRPr lang="en-US"/>
            </a:p>
          </p:txBody>
        </p:sp>
        <p:sp>
          <p:nvSpPr>
            <p:cNvPr id="4249" name="Line 79"/>
            <p:cNvSpPr>
              <a:spLocks noChangeShapeType="1"/>
            </p:cNvSpPr>
            <p:nvPr/>
          </p:nvSpPr>
          <p:spPr bwMode="auto">
            <a:xfrm>
              <a:off x="4468228" y="3726499"/>
              <a:ext cx="68931" cy="2088"/>
            </a:xfrm>
            <a:prstGeom prst="line">
              <a:avLst/>
            </a:prstGeom>
            <a:noFill/>
            <a:ln w="6350">
              <a:solidFill>
                <a:schemeClr val="bg1"/>
              </a:solidFill>
              <a:round/>
              <a:headEnd/>
              <a:tailEnd/>
            </a:ln>
          </p:spPr>
          <p:txBody>
            <a:bodyPr/>
            <a:lstStyle/>
            <a:p>
              <a:endParaRPr lang="en-US"/>
            </a:p>
          </p:txBody>
        </p:sp>
        <p:sp>
          <p:nvSpPr>
            <p:cNvPr id="4250" name="Line 80"/>
            <p:cNvSpPr>
              <a:spLocks noChangeShapeType="1"/>
            </p:cNvSpPr>
            <p:nvPr/>
          </p:nvSpPr>
          <p:spPr bwMode="auto">
            <a:xfrm>
              <a:off x="4570580" y="3726499"/>
              <a:ext cx="66842" cy="2088"/>
            </a:xfrm>
            <a:prstGeom prst="line">
              <a:avLst/>
            </a:prstGeom>
            <a:noFill/>
            <a:ln w="6350">
              <a:solidFill>
                <a:schemeClr val="bg1"/>
              </a:solidFill>
              <a:round/>
              <a:headEnd/>
              <a:tailEnd/>
            </a:ln>
          </p:spPr>
          <p:txBody>
            <a:bodyPr/>
            <a:lstStyle/>
            <a:p>
              <a:endParaRPr lang="en-US"/>
            </a:p>
          </p:txBody>
        </p:sp>
        <p:sp>
          <p:nvSpPr>
            <p:cNvPr id="4251" name="Line 81"/>
            <p:cNvSpPr>
              <a:spLocks noChangeShapeType="1"/>
            </p:cNvSpPr>
            <p:nvPr/>
          </p:nvSpPr>
          <p:spPr bwMode="auto">
            <a:xfrm>
              <a:off x="4670843" y="3726499"/>
              <a:ext cx="68931" cy="2088"/>
            </a:xfrm>
            <a:prstGeom prst="line">
              <a:avLst/>
            </a:prstGeom>
            <a:noFill/>
            <a:ln w="6350">
              <a:solidFill>
                <a:schemeClr val="bg1"/>
              </a:solidFill>
              <a:round/>
              <a:headEnd/>
              <a:tailEnd/>
            </a:ln>
          </p:spPr>
          <p:txBody>
            <a:bodyPr/>
            <a:lstStyle/>
            <a:p>
              <a:endParaRPr lang="en-US"/>
            </a:p>
          </p:txBody>
        </p:sp>
        <p:sp>
          <p:nvSpPr>
            <p:cNvPr id="4252" name="Freeform 82"/>
            <p:cNvSpPr>
              <a:spLocks/>
            </p:cNvSpPr>
            <p:nvPr/>
          </p:nvSpPr>
          <p:spPr bwMode="auto">
            <a:xfrm>
              <a:off x="4773195" y="3726499"/>
              <a:ext cx="66842" cy="2088"/>
            </a:xfrm>
            <a:custGeom>
              <a:avLst/>
              <a:gdLst>
                <a:gd name="T0" fmla="*/ 0 w 95"/>
                <a:gd name="T1" fmla="*/ 0 h 1"/>
                <a:gd name="T2" fmla="*/ 0 w 95"/>
                <a:gd name="T3" fmla="*/ 0 h 1"/>
                <a:gd name="T4" fmla="*/ 0 w 95"/>
                <a:gd name="T5" fmla="*/ 0 h 1"/>
                <a:gd name="T6" fmla="*/ 0 60000 65536"/>
                <a:gd name="T7" fmla="*/ 0 60000 65536"/>
                <a:gd name="T8" fmla="*/ 0 60000 65536"/>
                <a:gd name="T9" fmla="*/ 0 w 95"/>
                <a:gd name="T10" fmla="*/ 0 h 1"/>
                <a:gd name="T11" fmla="*/ 95 w 95"/>
                <a:gd name="T12" fmla="*/ 1 h 1"/>
              </a:gdLst>
              <a:ahLst/>
              <a:cxnLst>
                <a:cxn ang="T6">
                  <a:pos x="T0" y="T1"/>
                </a:cxn>
                <a:cxn ang="T7">
                  <a:pos x="T2" y="T3"/>
                </a:cxn>
                <a:cxn ang="T8">
                  <a:pos x="T4" y="T5"/>
                </a:cxn>
              </a:cxnLst>
              <a:rect l="T9" t="T10" r="T11" b="T12"/>
              <a:pathLst>
                <a:path w="95" h="1">
                  <a:moveTo>
                    <a:pt x="0" y="0"/>
                  </a:moveTo>
                  <a:lnTo>
                    <a:pt x="94" y="0"/>
                  </a:lnTo>
                  <a:lnTo>
                    <a:pt x="95" y="0"/>
                  </a:lnTo>
                </a:path>
              </a:pathLst>
            </a:custGeom>
            <a:noFill/>
            <a:ln w="6350">
              <a:solidFill>
                <a:schemeClr val="bg1"/>
              </a:solidFill>
              <a:round/>
              <a:headEnd/>
              <a:tailEnd/>
            </a:ln>
          </p:spPr>
          <p:txBody>
            <a:bodyPr/>
            <a:lstStyle/>
            <a:p>
              <a:endParaRPr lang="en-US"/>
            </a:p>
          </p:txBody>
        </p:sp>
        <p:sp>
          <p:nvSpPr>
            <p:cNvPr id="4253" name="Line 83"/>
            <p:cNvSpPr>
              <a:spLocks noChangeShapeType="1"/>
            </p:cNvSpPr>
            <p:nvPr/>
          </p:nvSpPr>
          <p:spPr bwMode="auto">
            <a:xfrm>
              <a:off x="4873459" y="3726499"/>
              <a:ext cx="66842" cy="2088"/>
            </a:xfrm>
            <a:prstGeom prst="line">
              <a:avLst/>
            </a:prstGeom>
            <a:noFill/>
            <a:ln w="6350">
              <a:solidFill>
                <a:schemeClr val="bg1"/>
              </a:solidFill>
              <a:round/>
              <a:headEnd/>
              <a:tailEnd/>
            </a:ln>
          </p:spPr>
          <p:txBody>
            <a:bodyPr/>
            <a:lstStyle/>
            <a:p>
              <a:endParaRPr lang="en-US"/>
            </a:p>
          </p:txBody>
        </p:sp>
        <p:sp>
          <p:nvSpPr>
            <p:cNvPr id="4254" name="Line 84"/>
            <p:cNvSpPr>
              <a:spLocks noChangeShapeType="1"/>
            </p:cNvSpPr>
            <p:nvPr/>
          </p:nvSpPr>
          <p:spPr bwMode="auto">
            <a:xfrm>
              <a:off x="4973722" y="3726499"/>
              <a:ext cx="68931" cy="2088"/>
            </a:xfrm>
            <a:prstGeom prst="line">
              <a:avLst/>
            </a:prstGeom>
            <a:noFill/>
            <a:ln w="6350">
              <a:solidFill>
                <a:schemeClr val="bg1"/>
              </a:solidFill>
              <a:round/>
              <a:headEnd/>
              <a:tailEnd/>
            </a:ln>
          </p:spPr>
          <p:txBody>
            <a:bodyPr/>
            <a:lstStyle/>
            <a:p>
              <a:endParaRPr lang="en-US"/>
            </a:p>
          </p:txBody>
        </p:sp>
        <p:sp>
          <p:nvSpPr>
            <p:cNvPr id="4255" name="Line 85"/>
            <p:cNvSpPr>
              <a:spLocks noChangeShapeType="1"/>
            </p:cNvSpPr>
            <p:nvPr/>
          </p:nvSpPr>
          <p:spPr bwMode="auto">
            <a:xfrm>
              <a:off x="5076074" y="3726499"/>
              <a:ext cx="66842" cy="2088"/>
            </a:xfrm>
            <a:prstGeom prst="line">
              <a:avLst/>
            </a:prstGeom>
            <a:noFill/>
            <a:ln w="6350">
              <a:solidFill>
                <a:schemeClr val="bg1"/>
              </a:solidFill>
              <a:round/>
              <a:headEnd/>
              <a:tailEnd/>
            </a:ln>
          </p:spPr>
          <p:txBody>
            <a:bodyPr/>
            <a:lstStyle/>
            <a:p>
              <a:endParaRPr lang="en-US"/>
            </a:p>
          </p:txBody>
        </p:sp>
        <p:sp>
          <p:nvSpPr>
            <p:cNvPr id="4256" name="Line 86"/>
            <p:cNvSpPr>
              <a:spLocks noChangeShapeType="1"/>
            </p:cNvSpPr>
            <p:nvPr/>
          </p:nvSpPr>
          <p:spPr bwMode="auto">
            <a:xfrm>
              <a:off x="5176337" y="3726499"/>
              <a:ext cx="66842" cy="2088"/>
            </a:xfrm>
            <a:prstGeom prst="line">
              <a:avLst/>
            </a:prstGeom>
            <a:noFill/>
            <a:ln w="6350">
              <a:solidFill>
                <a:schemeClr val="bg1"/>
              </a:solidFill>
              <a:round/>
              <a:headEnd/>
              <a:tailEnd/>
            </a:ln>
          </p:spPr>
          <p:txBody>
            <a:bodyPr/>
            <a:lstStyle/>
            <a:p>
              <a:endParaRPr lang="en-US"/>
            </a:p>
          </p:txBody>
        </p:sp>
        <p:sp>
          <p:nvSpPr>
            <p:cNvPr id="4375" name="Line 205"/>
            <p:cNvSpPr>
              <a:spLocks noChangeShapeType="1"/>
            </p:cNvSpPr>
            <p:nvPr/>
          </p:nvSpPr>
          <p:spPr bwMode="auto">
            <a:xfrm>
              <a:off x="3356978" y="3726499"/>
              <a:ext cx="66842" cy="2088"/>
            </a:xfrm>
            <a:prstGeom prst="line">
              <a:avLst/>
            </a:prstGeom>
            <a:noFill/>
            <a:ln w="6350">
              <a:solidFill>
                <a:schemeClr val="bg1"/>
              </a:solidFill>
              <a:round/>
              <a:headEnd/>
              <a:tailEnd/>
            </a:ln>
          </p:spPr>
          <p:txBody>
            <a:bodyPr/>
            <a:lstStyle/>
            <a:p>
              <a:endParaRPr lang="en-US"/>
            </a:p>
          </p:txBody>
        </p:sp>
        <p:sp>
          <p:nvSpPr>
            <p:cNvPr id="4376" name="Line 206"/>
            <p:cNvSpPr>
              <a:spLocks noChangeShapeType="1"/>
            </p:cNvSpPr>
            <p:nvPr/>
          </p:nvSpPr>
          <p:spPr bwMode="auto">
            <a:xfrm>
              <a:off x="3457241" y="3726499"/>
              <a:ext cx="66842" cy="2088"/>
            </a:xfrm>
            <a:prstGeom prst="line">
              <a:avLst/>
            </a:prstGeom>
            <a:noFill/>
            <a:ln w="6350">
              <a:solidFill>
                <a:schemeClr val="bg1"/>
              </a:solidFill>
              <a:round/>
              <a:headEnd/>
              <a:tailEnd/>
            </a:ln>
          </p:spPr>
          <p:txBody>
            <a:bodyPr/>
            <a:lstStyle/>
            <a:p>
              <a:endParaRPr lang="en-US"/>
            </a:p>
          </p:txBody>
        </p:sp>
        <p:sp>
          <p:nvSpPr>
            <p:cNvPr id="4103" name="Line 208"/>
            <p:cNvSpPr>
              <a:spLocks noChangeShapeType="1"/>
            </p:cNvSpPr>
            <p:nvPr/>
          </p:nvSpPr>
          <p:spPr bwMode="auto">
            <a:xfrm>
              <a:off x="3559593" y="3726499"/>
              <a:ext cx="66842" cy="2088"/>
            </a:xfrm>
            <a:prstGeom prst="line">
              <a:avLst/>
            </a:prstGeom>
            <a:noFill/>
            <a:ln w="6350">
              <a:solidFill>
                <a:schemeClr val="bg1"/>
              </a:solidFill>
              <a:round/>
              <a:headEnd/>
              <a:tailEnd/>
            </a:ln>
          </p:spPr>
          <p:txBody>
            <a:bodyPr/>
            <a:lstStyle/>
            <a:p>
              <a:endParaRPr lang="en-US"/>
            </a:p>
          </p:txBody>
        </p:sp>
        <p:sp>
          <p:nvSpPr>
            <p:cNvPr id="4104" name="Line 209"/>
            <p:cNvSpPr>
              <a:spLocks noChangeShapeType="1"/>
            </p:cNvSpPr>
            <p:nvPr/>
          </p:nvSpPr>
          <p:spPr bwMode="auto">
            <a:xfrm>
              <a:off x="3659856" y="3726499"/>
              <a:ext cx="66842" cy="2088"/>
            </a:xfrm>
            <a:prstGeom prst="line">
              <a:avLst/>
            </a:prstGeom>
            <a:noFill/>
            <a:ln w="6350">
              <a:solidFill>
                <a:schemeClr val="bg1"/>
              </a:solidFill>
              <a:round/>
              <a:headEnd/>
              <a:tailEnd/>
            </a:ln>
          </p:spPr>
          <p:txBody>
            <a:bodyPr/>
            <a:lstStyle/>
            <a:p>
              <a:endParaRPr lang="en-US"/>
            </a:p>
          </p:txBody>
        </p:sp>
        <p:sp>
          <p:nvSpPr>
            <p:cNvPr id="4105" name="Line 210"/>
            <p:cNvSpPr>
              <a:spLocks noChangeShapeType="1"/>
            </p:cNvSpPr>
            <p:nvPr/>
          </p:nvSpPr>
          <p:spPr bwMode="auto">
            <a:xfrm>
              <a:off x="3760119" y="3726499"/>
              <a:ext cx="68931" cy="2088"/>
            </a:xfrm>
            <a:prstGeom prst="line">
              <a:avLst/>
            </a:prstGeom>
            <a:noFill/>
            <a:ln w="6350">
              <a:solidFill>
                <a:schemeClr val="bg1"/>
              </a:solidFill>
              <a:round/>
              <a:headEnd/>
              <a:tailEnd/>
            </a:ln>
          </p:spPr>
          <p:txBody>
            <a:bodyPr/>
            <a:lstStyle/>
            <a:p>
              <a:endParaRPr lang="en-US"/>
            </a:p>
          </p:txBody>
        </p:sp>
        <p:sp>
          <p:nvSpPr>
            <p:cNvPr id="4106" name="Line 211"/>
            <p:cNvSpPr>
              <a:spLocks noChangeShapeType="1"/>
            </p:cNvSpPr>
            <p:nvPr/>
          </p:nvSpPr>
          <p:spPr bwMode="auto">
            <a:xfrm>
              <a:off x="3862471" y="3726499"/>
              <a:ext cx="66842" cy="2088"/>
            </a:xfrm>
            <a:prstGeom prst="line">
              <a:avLst/>
            </a:prstGeom>
            <a:noFill/>
            <a:ln w="6350">
              <a:solidFill>
                <a:schemeClr val="bg1"/>
              </a:solidFill>
              <a:round/>
              <a:headEnd/>
              <a:tailEnd/>
            </a:ln>
          </p:spPr>
          <p:txBody>
            <a:bodyPr/>
            <a:lstStyle/>
            <a:p>
              <a:endParaRPr lang="en-US"/>
            </a:p>
          </p:txBody>
        </p:sp>
        <p:sp>
          <p:nvSpPr>
            <p:cNvPr id="4107" name="Freeform 212"/>
            <p:cNvSpPr>
              <a:spLocks/>
            </p:cNvSpPr>
            <p:nvPr/>
          </p:nvSpPr>
          <p:spPr bwMode="auto">
            <a:xfrm>
              <a:off x="3964823" y="3726499"/>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108" name="Line 213"/>
            <p:cNvSpPr>
              <a:spLocks noChangeShapeType="1"/>
            </p:cNvSpPr>
            <p:nvPr/>
          </p:nvSpPr>
          <p:spPr bwMode="auto">
            <a:xfrm>
              <a:off x="4065086" y="3726499"/>
              <a:ext cx="66842" cy="2088"/>
            </a:xfrm>
            <a:prstGeom prst="line">
              <a:avLst/>
            </a:prstGeom>
            <a:noFill/>
            <a:ln w="6350">
              <a:solidFill>
                <a:schemeClr val="bg1"/>
              </a:solidFill>
              <a:round/>
              <a:headEnd/>
              <a:tailEnd/>
            </a:ln>
          </p:spPr>
          <p:txBody>
            <a:bodyPr/>
            <a:lstStyle/>
            <a:p>
              <a:endParaRPr lang="en-US"/>
            </a:p>
          </p:txBody>
        </p:sp>
        <p:sp>
          <p:nvSpPr>
            <p:cNvPr id="4109" name="Line 214"/>
            <p:cNvSpPr>
              <a:spLocks noChangeShapeType="1"/>
            </p:cNvSpPr>
            <p:nvPr/>
          </p:nvSpPr>
          <p:spPr bwMode="auto">
            <a:xfrm>
              <a:off x="4165349" y="3726499"/>
              <a:ext cx="66842" cy="2088"/>
            </a:xfrm>
            <a:prstGeom prst="line">
              <a:avLst/>
            </a:prstGeom>
            <a:noFill/>
            <a:ln w="6350">
              <a:solidFill>
                <a:schemeClr val="bg1"/>
              </a:solidFill>
              <a:round/>
              <a:headEnd/>
              <a:tailEnd/>
            </a:ln>
          </p:spPr>
          <p:txBody>
            <a:bodyPr/>
            <a:lstStyle/>
            <a:p>
              <a:endParaRPr lang="en-US"/>
            </a:p>
          </p:txBody>
        </p:sp>
        <p:sp>
          <p:nvSpPr>
            <p:cNvPr id="4110" name="Line 215"/>
            <p:cNvSpPr>
              <a:spLocks noChangeShapeType="1"/>
            </p:cNvSpPr>
            <p:nvPr/>
          </p:nvSpPr>
          <p:spPr bwMode="auto">
            <a:xfrm>
              <a:off x="4267701" y="3726499"/>
              <a:ext cx="64753" cy="2088"/>
            </a:xfrm>
            <a:prstGeom prst="line">
              <a:avLst/>
            </a:prstGeom>
            <a:noFill/>
            <a:ln w="6350">
              <a:solidFill>
                <a:schemeClr val="bg1"/>
              </a:solidFill>
              <a:round/>
              <a:headEnd/>
              <a:tailEnd/>
            </a:ln>
          </p:spPr>
          <p:txBody>
            <a:bodyPr/>
            <a:lstStyle/>
            <a:p>
              <a:endParaRPr lang="en-US"/>
            </a:p>
          </p:txBody>
        </p:sp>
        <p:sp>
          <p:nvSpPr>
            <p:cNvPr id="4111" name="Line 216"/>
            <p:cNvSpPr>
              <a:spLocks noChangeShapeType="1"/>
            </p:cNvSpPr>
            <p:nvPr/>
          </p:nvSpPr>
          <p:spPr bwMode="auto">
            <a:xfrm>
              <a:off x="4367964" y="3726499"/>
              <a:ext cx="66842" cy="2088"/>
            </a:xfrm>
            <a:prstGeom prst="line">
              <a:avLst/>
            </a:prstGeom>
            <a:noFill/>
            <a:ln w="6350">
              <a:solidFill>
                <a:schemeClr val="bg1"/>
              </a:solidFill>
              <a:round/>
              <a:headEnd/>
              <a:tailEnd/>
            </a:ln>
          </p:spPr>
          <p:txBody>
            <a:bodyPr/>
            <a:lstStyle/>
            <a:p>
              <a:endParaRPr lang="en-US"/>
            </a:p>
          </p:txBody>
        </p:sp>
        <p:sp>
          <p:nvSpPr>
            <p:cNvPr id="4112" name="Line 217"/>
            <p:cNvSpPr>
              <a:spLocks noChangeShapeType="1"/>
            </p:cNvSpPr>
            <p:nvPr/>
          </p:nvSpPr>
          <p:spPr bwMode="auto">
            <a:xfrm>
              <a:off x="4468228" y="3726499"/>
              <a:ext cx="68931" cy="2088"/>
            </a:xfrm>
            <a:prstGeom prst="line">
              <a:avLst/>
            </a:prstGeom>
            <a:noFill/>
            <a:ln w="6350">
              <a:solidFill>
                <a:schemeClr val="bg1"/>
              </a:solidFill>
              <a:round/>
              <a:headEnd/>
              <a:tailEnd/>
            </a:ln>
          </p:spPr>
          <p:txBody>
            <a:bodyPr/>
            <a:lstStyle/>
            <a:p>
              <a:endParaRPr lang="en-US"/>
            </a:p>
          </p:txBody>
        </p:sp>
        <p:sp>
          <p:nvSpPr>
            <p:cNvPr id="4113" name="Line 218"/>
            <p:cNvSpPr>
              <a:spLocks noChangeShapeType="1"/>
            </p:cNvSpPr>
            <p:nvPr/>
          </p:nvSpPr>
          <p:spPr bwMode="auto">
            <a:xfrm>
              <a:off x="4570580" y="3726499"/>
              <a:ext cx="66842" cy="2088"/>
            </a:xfrm>
            <a:prstGeom prst="line">
              <a:avLst/>
            </a:prstGeom>
            <a:noFill/>
            <a:ln w="6350">
              <a:solidFill>
                <a:schemeClr val="bg1"/>
              </a:solidFill>
              <a:round/>
              <a:headEnd/>
              <a:tailEnd/>
            </a:ln>
          </p:spPr>
          <p:txBody>
            <a:bodyPr/>
            <a:lstStyle/>
            <a:p>
              <a:endParaRPr lang="en-US"/>
            </a:p>
          </p:txBody>
        </p:sp>
        <p:sp>
          <p:nvSpPr>
            <p:cNvPr id="4114" name="Line 219"/>
            <p:cNvSpPr>
              <a:spLocks noChangeShapeType="1"/>
            </p:cNvSpPr>
            <p:nvPr/>
          </p:nvSpPr>
          <p:spPr bwMode="auto">
            <a:xfrm>
              <a:off x="4670843" y="3726499"/>
              <a:ext cx="68931" cy="2088"/>
            </a:xfrm>
            <a:prstGeom prst="line">
              <a:avLst/>
            </a:prstGeom>
            <a:noFill/>
            <a:ln w="6350">
              <a:solidFill>
                <a:schemeClr val="bg1"/>
              </a:solidFill>
              <a:round/>
              <a:headEnd/>
              <a:tailEnd/>
            </a:ln>
          </p:spPr>
          <p:txBody>
            <a:bodyPr/>
            <a:lstStyle/>
            <a:p>
              <a:endParaRPr lang="en-US"/>
            </a:p>
          </p:txBody>
        </p:sp>
        <p:sp>
          <p:nvSpPr>
            <p:cNvPr id="4115" name="Freeform 220"/>
            <p:cNvSpPr>
              <a:spLocks/>
            </p:cNvSpPr>
            <p:nvPr/>
          </p:nvSpPr>
          <p:spPr bwMode="auto">
            <a:xfrm>
              <a:off x="4773195" y="3726499"/>
              <a:ext cx="66842" cy="2088"/>
            </a:xfrm>
            <a:custGeom>
              <a:avLst/>
              <a:gdLst>
                <a:gd name="T0" fmla="*/ 0 w 95"/>
                <a:gd name="T1" fmla="*/ 0 h 1"/>
                <a:gd name="T2" fmla="*/ 0 w 95"/>
                <a:gd name="T3" fmla="*/ 0 h 1"/>
                <a:gd name="T4" fmla="*/ 0 w 95"/>
                <a:gd name="T5" fmla="*/ 0 h 1"/>
                <a:gd name="T6" fmla="*/ 0 60000 65536"/>
                <a:gd name="T7" fmla="*/ 0 60000 65536"/>
                <a:gd name="T8" fmla="*/ 0 60000 65536"/>
                <a:gd name="T9" fmla="*/ 0 w 95"/>
                <a:gd name="T10" fmla="*/ 0 h 1"/>
                <a:gd name="T11" fmla="*/ 95 w 95"/>
                <a:gd name="T12" fmla="*/ 1 h 1"/>
              </a:gdLst>
              <a:ahLst/>
              <a:cxnLst>
                <a:cxn ang="T6">
                  <a:pos x="T0" y="T1"/>
                </a:cxn>
                <a:cxn ang="T7">
                  <a:pos x="T2" y="T3"/>
                </a:cxn>
                <a:cxn ang="T8">
                  <a:pos x="T4" y="T5"/>
                </a:cxn>
              </a:cxnLst>
              <a:rect l="T9" t="T10" r="T11" b="T12"/>
              <a:pathLst>
                <a:path w="95" h="1">
                  <a:moveTo>
                    <a:pt x="0" y="0"/>
                  </a:moveTo>
                  <a:lnTo>
                    <a:pt x="94" y="0"/>
                  </a:lnTo>
                  <a:lnTo>
                    <a:pt x="95" y="0"/>
                  </a:lnTo>
                </a:path>
              </a:pathLst>
            </a:custGeom>
            <a:noFill/>
            <a:ln w="6350">
              <a:solidFill>
                <a:schemeClr val="bg1"/>
              </a:solidFill>
              <a:round/>
              <a:headEnd/>
              <a:tailEnd/>
            </a:ln>
          </p:spPr>
          <p:txBody>
            <a:bodyPr/>
            <a:lstStyle/>
            <a:p>
              <a:endParaRPr lang="en-US"/>
            </a:p>
          </p:txBody>
        </p:sp>
        <p:sp>
          <p:nvSpPr>
            <p:cNvPr id="4116" name="Line 221"/>
            <p:cNvSpPr>
              <a:spLocks noChangeShapeType="1"/>
            </p:cNvSpPr>
            <p:nvPr/>
          </p:nvSpPr>
          <p:spPr bwMode="auto">
            <a:xfrm>
              <a:off x="4873458" y="3726499"/>
              <a:ext cx="66842" cy="2088"/>
            </a:xfrm>
            <a:prstGeom prst="line">
              <a:avLst/>
            </a:prstGeom>
            <a:noFill/>
            <a:ln w="6350">
              <a:solidFill>
                <a:schemeClr val="bg1"/>
              </a:solidFill>
              <a:round/>
              <a:headEnd/>
              <a:tailEnd/>
            </a:ln>
          </p:spPr>
          <p:txBody>
            <a:bodyPr/>
            <a:lstStyle/>
            <a:p>
              <a:endParaRPr lang="en-US"/>
            </a:p>
          </p:txBody>
        </p:sp>
        <p:sp>
          <p:nvSpPr>
            <p:cNvPr id="4117" name="Line 222"/>
            <p:cNvSpPr>
              <a:spLocks noChangeShapeType="1"/>
            </p:cNvSpPr>
            <p:nvPr/>
          </p:nvSpPr>
          <p:spPr bwMode="auto">
            <a:xfrm>
              <a:off x="4973721" y="3726499"/>
              <a:ext cx="68931" cy="2088"/>
            </a:xfrm>
            <a:prstGeom prst="line">
              <a:avLst/>
            </a:prstGeom>
            <a:noFill/>
            <a:ln w="6350">
              <a:solidFill>
                <a:schemeClr val="bg1"/>
              </a:solidFill>
              <a:round/>
              <a:headEnd/>
              <a:tailEnd/>
            </a:ln>
          </p:spPr>
          <p:txBody>
            <a:bodyPr/>
            <a:lstStyle/>
            <a:p>
              <a:endParaRPr lang="en-US"/>
            </a:p>
          </p:txBody>
        </p:sp>
        <p:sp>
          <p:nvSpPr>
            <p:cNvPr id="4118" name="Line 223"/>
            <p:cNvSpPr>
              <a:spLocks noChangeShapeType="1"/>
            </p:cNvSpPr>
            <p:nvPr/>
          </p:nvSpPr>
          <p:spPr bwMode="auto">
            <a:xfrm>
              <a:off x="5076073" y="3726499"/>
              <a:ext cx="66842" cy="2088"/>
            </a:xfrm>
            <a:prstGeom prst="line">
              <a:avLst/>
            </a:prstGeom>
            <a:noFill/>
            <a:ln w="6350">
              <a:solidFill>
                <a:schemeClr val="bg1"/>
              </a:solidFill>
              <a:round/>
              <a:headEnd/>
              <a:tailEnd/>
            </a:ln>
          </p:spPr>
          <p:txBody>
            <a:bodyPr/>
            <a:lstStyle/>
            <a:p>
              <a:endParaRPr lang="en-US"/>
            </a:p>
          </p:txBody>
        </p:sp>
        <p:sp>
          <p:nvSpPr>
            <p:cNvPr id="4119" name="Line 224"/>
            <p:cNvSpPr>
              <a:spLocks noChangeShapeType="1"/>
            </p:cNvSpPr>
            <p:nvPr/>
          </p:nvSpPr>
          <p:spPr bwMode="auto">
            <a:xfrm>
              <a:off x="5176336" y="3726499"/>
              <a:ext cx="66842" cy="2088"/>
            </a:xfrm>
            <a:prstGeom prst="line">
              <a:avLst/>
            </a:prstGeom>
            <a:noFill/>
            <a:ln w="6350">
              <a:solidFill>
                <a:schemeClr val="bg1"/>
              </a:solidFill>
              <a:round/>
              <a:headEnd/>
              <a:tailEnd/>
            </a:ln>
          </p:spPr>
          <p:txBody>
            <a:bodyPr/>
            <a:lstStyle/>
            <a:p>
              <a:endParaRPr lang="en-US"/>
            </a:p>
          </p:txBody>
        </p:sp>
        <p:sp>
          <p:nvSpPr>
            <p:cNvPr id="4120" name="Line 225"/>
            <p:cNvSpPr>
              <a:spLocks noChangeShapeType="1"/>
            </p:cNvSpPr>
            <p:nvPr/>
          </p:nvSpPr>
          <p:spPr bwMode="auto">
            <a:xfrm>
              <a:off x="3356978" y="3726499"/>
              <a:ext cx="66842" cy="2088"/>
            </a:xfrm>
            <a:prstGeom prst="line">
              <a:avLst/>
            </a:prstGeom>
            <a:noFill/>
            <a:ln w="6350">
              <a:solidFill>
                <a:schemeClr val="bg1"/>
              </a:solidFill>
              <a:round/>
              <a:headEnd/>
              <a:tailEnd/>
            </a:ln>
          </p:spPr>
          <p:txBody>
            <a:bodyPr/>
            <a:lstStyle/>
            <a:p>
              <a:endParaRPr lang="en-US"/>
            </a:p>
          </p:txBody>
        </p:sp>
        <p:sp>
          <p:nvSpPr>
            <p:cNvPr id="4121" name="Line 226"/>
            <p:cNvSpPr>
              <a:spLocks noChangeShapeType="1"/>
            </p:cNvSpPr>
            <p:nvPr/>
          </p:nvSpPr>
          <p:spPr bwMode="auto">
            <a:xfrm>
              <a:off x="3457241" y="3726499"/>
              <a:ext cx="66842" cy="2088"/>
            </a:xfrm>
            <a:prstGeom prst="line">
              <a:avLst/>
            </a:prstGeom>
            <a:noFill/>
            <a:ln w="6350">
              <a:solidFill>
                <a:schemeClr val="bg1"/>
              </a:solidFill>
              <a:round/>
              <a:headEnd/>
              <a:tailEnd/>
            </a:ln>
          </p:spPr>
          <p:txBody>
            <a:bodyPr/>
            <a:lstStyle/>
            <a:p>
              <a:endParaRPr lang="en-US"/>
            </a:p>
          </p:txBody>
        </p:sp>
        <p:sp>
          <p:nvSpPr>
            <p:cNvPr id="4122" name="Line 227"/>
            <p:cNvSpPr>
              <a:spLocks noChangeShapeType="1"/>
            </p:cNvSpPr>
            <p:nvPr/>
          </p:nvSpPr>
          <p:spPr bwMode="auto">
            <a:xfrm>
              <a:off x="3559593" y="3726499"/>
              <a:ext cx="66842" cy="2088"/>
            </a:xfrm>
            <a:prstGeom prst="line">
              <a:avLst/>
            </a:prstGeom>
            <a:noFill/>
            <a:ln w="6350">
              <a:solidFill>
                <a:schemeClr val="bg1"/>
              </a:solidFill>
              <a:round/>
              <a:headEnd/>
              <a:tailEnd/>
            </a:ln>
          </p:spPr>
          <p:txBody>
            <a:bodyPr/>
            <a:lstStyle/>
            <a:p>
              <a:endParaRPr lang="en-US"/>
            </a:p>
          </p:txBody>
        </p:sp>
        <p:sp>
          <p:nvSpPr>
            <p:cNvPr id="4123" name="Line 228"/>
            <p:cNvSpPr>
              <a:spLocks noChangeShapeType="1"/>
            </p:cNvSpPr>
            <p:nvPr/>
          </p:nvSpPr>
          <p:spPr bwMode="auto">
            <a:xfrm>
              <a:off x="3659856" y="3726499"/>
              <a:ext cx="66842" cy="2088"/>
            </a:xfrm>
            <a:prstGeom prst="line">
              <a:avLst/>
            </a:prstGeom>
            <a:noFill/>
            <a:ln w="6350">
              <a:solidFill>
                <a:schemeClr val="bg1"/>
              </a:solidFill>
              <a:round/>
              <a:headEnd/>
              <a:tailEnd/>
            </a:ln>
          </p:spPr>
          <p:txBody>
            <a:bodyPr/>
            <a:lstStyle/>
            <a:p>
              <a:endParaRPr lang="en-US"/>
            </a:p>
          </p:txBody>
        </p:sp>
        <p:sp>
          <p:nvSpPr>
            <p:cNvPr id="4124" name="Line 229"/>
            <p:cNvSpPr>
              <a:spLocks noChangeShapeType="1"/>
            </p:cNvSpPr>
            <p:nvPr/>
          </p:nvSpPr>
          <p:spPr bwMode="auto">
            <a:xfrm>
              <a:off x="3760119" y="3726499"/>
              <a:ext cx="68931" cy="2088"/>
            </a:xfrm>
            <a:prstGeom prst="line">
              <a:avLst/>
            </a:prstGeom>
            <a:noFill/>
            <a:ln w="6350">
              <a:solidFill>
                <a:schemeClr val="bg1"/>
              </a:solidFill>
              <a:round/>
              <a:headEnd/>
              <a:tailEnd/>
            </a:ln>
          </p:spPr>
          <p:txBody>
            <a:bodyPr/>
            <a:lstStyle/>
            <a:p>
              <a:endParaRPr lang="en-US"/>
            </a:p>
          </p:txBody>
        </p:sp>
        <p:sp>
          <p:nvSpPr>
            <p:cNvPr id="4125" name="Line 230"/>
            <p:cNvSpPr>
              <a:spLocks noChangeShapeType="1"/>
            </p:cNvSpPr>
            <p:nvPr/>
          </p:nvSpPr>
          <p:spPr bwMode="auto">
            <a:xfrm>
              <a:off x="3862471" y="3726499"/>
              <a:ext cx="66842" cy="2088"/>
            </a:xfrm>
            <a:prstGeom prst="line">
              <a:avLst/>
            </a:prstGeom>
            <a:noFill/>
            <a:ln w="6350">
              <a:solidFill>
                <a:schemeClr val="bg1"/>
              </a:solidFill>
              <a:round/>
              <a:headEnd/>
              <a:tailEnd/>
            </a:ln>
          </p:spPr>
          <p:txBody>
            <a:bodyPr/>
            <a:lstStyle/>
            <a:p>
              <a:endParaRPr lang="en-US"/>
            </a:p>
          </p:txBody>
        </p:sp>
        <p:sp>
          <p:nvSpPr>
            <p:cNvPr id="4126" name="Freeform 231"/>
            <p:cNvSpPr>
              <a:spLocks/>
            </p:cNvSpPr>
            <p:nvPr/>
          </p:nvSpPr>
          <p:spPr bwMode="auto">
            <a:xfrm>
              <a:off x="3964823" y="3726499"/>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127" name="Line 232"/>
            <p:cNvSpPr>
              <a:spLocks noChangeShapeType="1"/>
            </p:cNvSpPr>
            <p:nvPr/>
          </p:nvSpPr>
          <p:spPr bwMode="auto">
            <a:xfrm>
              <a:off x="4065086" y="3726499"/>
              <a:ext cx="66842" cy="2088"/>
            </a:xfrm>
            <a:prstGeom prst="line">
              <a:avLst/>
            </a:prstGeom>
            <a:noFill/>
            <a:ln w="6350">
              <a:solidFill>
                <a:schemeClr val="bg1"/>
              </a:solidFill>
              <a:round/>
              <a:headEnd/>
              <a:tailEnd/>
            </a:ln>
          </p:spPr>
          <p:txBody>
            <a:bodyPr/>
            <a:lstStyle/>
            <a:p>
              <a:endParaRPr lang="en-US"/>
            </a:p>
          </p:txBody>
        </p:sp>
        <p:sp>
          <p:nvSpPr>
            <p:cNvPr id="4128" name="Line 233"/>
            <p:cNvSpPr>
              <a:spLocks noChangeShapeType="1"/>
            </p:cNvSpPr>
            <p:nvPr/>
          </p:nvSpPr>
          <p:spPr bwMode="auto">
            <a:xfrm>
              <a:off x="4165349" y="3726499"/>
              <a:ext cx="66842" cy="2088"/>
            </a:xfrm>
            <a:prstGeom prst="line">
              <a:avLst/>
            </a:prstGeom>
            <a:noFill/>
            <a:ln w="6350">
              <a:solidFill>
                <a:schemeClr val="bg1"/>
              </a:solidFill>
              <a:round/>
              <a:headEnd/>
              <a:tailEnd/>
            </a:ln>
          </p:spPr>
          <p:txBody>
            <a:bodyPr/>
            <a:lstStyle/>
            <a:p>
              <a:endParaRPr lang="en-US"/>
            </a:p>
          </p:txBody>
        </p:sp>
        <p:sp>
          <p:nvSpPr>
            <p:cNvPr id="4129" name="Line 234"/>
            <p:cNvSpPr>
              <a:spLocks noChangeShapeType="1"/>
            </p:cNvSpPr>
            <p:nvPr/>
          </p:nvSpPr>
          <p:spPr bwMode="auto">
            <a:xfrm>
              <a:off x="4267701" y="3726499"/>
              <a:ext cx="64753" cy="2088"/>
            </a:xfrm>
            <a:prstGeom prst="line">
              <a:avLst/>
            </a:prstGeom>
            <a:noFill/>
            <a:ln w="6350">
              <a:solidFill>
                <a:schemeClr val="bg1"/>
              </a:solidFill>
              <a:round/>
              <a:headEnd/>
              <a:tailEnd/>
            </a:ln>
          </p:spPr>
          <p:txBody>
            <a:bodyPr/>
            <a:lstStyle/>
            <a:p>
              <a:endParaRPr lang="en-US"/>
            </a:p>
          </p:txBody>
        </p:sp>
        <p:sp>
          <p:nvSpPr>
            <p:cNvPr id="4130" name="Line 235"/>
            <p:cNvSpPr>
              <a:spLocks noChangeShapeType="1"/>
            </p:cNvSpPr>
            <p:nvPr/>
          </p:nvSpPr>
          <p:spPr bwMode="auto">
            <a:xfrm>
              <a:off x="4367964" y="3726499"/>
              <a:ext cx="66842" cy="2088"/>
            </a:xfrm>
            <a:prstGeom prst="line">
              <a:avLst/>
            </a:prstGeom>
            <a:noFill/>
            <a:ln w="6350">
              <a:solidFill>
                <a:schemeClr val="bg1"/>
              </a:solidFill>
              <a:round/>
              <a:headEnd/>
              <a:tailEnd/>
            </a:ln>
          </p:spPr>
          <p:txBody>
            <a:bodyPr/>
            <a:lstStyle/>
            <a:p>
              <a:endParaRPr lang="en-US"/>
            </a:p>
          </p:txBody>
        </p:sp>
        <p:sp>
          <p:nvSpPr>
            <p:cNvPr id="4131" name="Line 236"/>
            <p:cNvSpPr>
              <a:spLocks noChangeShapeType="1"/>
            </p:cNvSpPr>
            <p:nvPr/>
          </p:nvSpPr>
          <p:spPr bwMode="auto">
            <a:xfrm>
              <a:off x="4468228" y="3726499"/>
              <a:ext cx="68931" cy="2088"/>
            </a:xfrm>
            <a:prstGeom prst="line">
              <a:avLst/>
            </a:prstGeom>
            <a:noFill/>
            <a:ln w="6350">
              <a:solidFill>
                <a:schemeClr val="bg1"/>
              </a:solidFill>
              <a:round/>
              <a:headEnd/>
              <a:tailEnd/>
            </a:ln>
          </p:spPr>
          <p:txBody>
            <a:bodyPr/>
            <a:lstStyle/>
            <a:p>
              <a:endParaRPr lang="en-US"/>
            </a:p>
          </p:txBody>
        </p:sp>
        <p:sp>
          <p:nvSpPr>
            <p:cNvPr id="4132" name="Line 237"/>
            <p:cNvSpPr>
              <a:spLocks noChangeShapeType="1"/>
            </p:cNvSpPr>
            <p:nvPr/>
          </p:nvSpPr>
          <p:spPr bwMode="auto">
            <a:xfrm>
              <a:off x="4570580" y="3726499"/>
              <a:ext cx="66842" cy="2088"/>
            </a:xfrm>
            <a:prstGeom prst="line">
              <a:avLst/>
            </a:prstGeom>
            <a:noFill/>
            <a:ln w="6350">
              <a:solidFill>
                <a:schemeClr val="bg1"/>
              </a:solidFill>
              <a:round/>
              <a:headEnd/>
              <a:tailEnd/>
            </a:ln>
          </p:spPr>
          <p:txBody>
            <a:bodyPr/>
            <a:lstStyle/>
            <a:p>
              <a:endParaRPr lang="en-US"/>
            </a:p>
          </p:txBody>
        </p:sp>
        <p:sp>
          <p:nvSpPr>
            <p:cNvPr id="4133" name="Line 238"/>
            <p:cNvSpPr>
              <a:spLocks noChangeShapeType="1"/>
            </p:cNvSpPr>
            <p:nvPr/>
          </p:nvSpPr>
          <p:spPr bwMode="auto">
            <a:xfrm>
              <a:off x="4670843" y="3726499"/>
              <a:ext cx="68931" cy="2088"/>
            </a:xfrm>
            <a:prstGeom prst="line">
              <a:avLst/>
            </a:prstGeom>
            <a:noFill/>
            <a:ln w="6350">
              <a:solidFill>
                <a:schemeClr val="bg1"/>
              </a:solidFill>
              <a:round/>
              <a:headEnd/>
              <a:tailEnd/>
            </a:ln>
          </p:spPr>
          <p:txBody>
            <a:bodyPr/>
            <a:lstStyle/>
            <a:p>
              <a:endParaRPr lang="en-US"/>
            </a:p>
          </p:txBody>
        </p:sp>
        <p:sp>
          <p:nvSpPr>
            <p:cNvPr id="4134" name="Freeform 239"/>
            <p:cNvSpPr>
              <a:spLocks/>
            </p:cNvSpPr>
            <p:nvPr/>
          </p:nvSpPr>
          <p:spPr bwMode="auto">
            <a:xfrm>
              <a:off x="4773195" y="3726499"/>
              <a:ext cx="66842" cy="2088"/>
            </a:xfrm>
            <a:custGeom>
              <a:avLst/>
              <a:gdLst>
                <a:gd name="T0" fmla="*/ 0 w 95"/>
                <a:gd name="T1" fmla="*/ 0 h 1"/>
                <a:gd name="T2" fmla="*/ 0 w 95"/>
                <a:gd name="T3" fmla="*/ 0 h 1"/>
                <a:gd name="T4" fmla="*/ 0 w 95"/>
                <a:gd name="T5" fmla="*/ 0 h 1"/>
                <a:gd name="T6" fmla="*/ 0 60000 65536"/>
                <a:gd name="T7" fmla="*/ 0 60000 65536"/>
                <a:gd name="T8" fmla="*/ 0 60000 65536"/>
                <a:gd name="T9" fmla="*/ 0 w 95"/>
                <a:gd name="T10" fmla="*/ 0 h 1"/>
                <a:gd name="T11" fmla="*/ 95 w 95"/>
                <a:gd name="T12" fmla="*/ 1 h 1"/>
              </a:gdLst>
              <a:ahLst/>
              <a:cxnLst>
                <a:cxn ang="T6">
                  <a:pos x="T0" y="T1"/>
                </a:cxn>
                <a:cxn ang="T7">
                  <a:pos x="T2" y="T3"/>
                </a:cxn>
                <a:cxn ang="T8">
                  <a:pos x="T4" y="T5"/>
                </a:cxn>
              </a:cxnLst>
              <a:rect l="T9" t="T10" r="T11" b="T12"/>
              <a:pathLst>
                <a:path w="95" h="1">
                  <a:moveTo>
                    <a:pt x="0" y="0"/>
                  </a:moveTo>
                  <a:lnTo>
                    <a:pt x="94" y="0"/>
                  </a:lnTo>
                  <a:lnTo>
                    <a:pt x="95" y="0"/>
                  </a:lnTo>
                </a:path>
              </a:pathLst>
            </a:custGeom>
            <a:noFill/>
            <a:ln w="6350">
              <a:solidFill>
                <a:schemeClr val="bg1"/>
              </a:solidFill>
              <a:round/>
              <a:headEnd/>
              <a:tailEnd/>
            </a:ln>
          </p:spPr>
          <p:txBody>
            <a:bodyPr/>
            <a:lstStyle/>
            <a:p>
              <a:endParaRPr lang="en-US"/>
            </a:p>
          </p:txBody>
        </p:sp>
        <p:sp>
          <p:nvSpPr>
            <p:cNvPr id="4135" name="Line 240"/>
            <p:cNvSpPr>
              <a:spLocks noChangeShapeType="1"/>
            </p:cNvSpPr>
            <p:nvPr/>
          </p:nvSpPr>
          <p:spPr bwMode="auto">
            <a:xfrm>
              <a:off x="4873458" y="3726499"/>
              <a:ext cx="66842" cy="2088"/>
            </a:xfrm>
            <a:prstGeom prst="line">
              <a:avLst/>
            </a:prstGeom>
            <a:noFill/>
            <a:ln w="6350">
              <a:solidFill>
                <a:schemeClr val="bg1"/>
              </a:solidFill>
              <a:round/>
              <a:headEnd/>
              <a:tailEnd/>
            </a:ln>
          </p:spPr>
          <p:txBody>
            <a:bodyPr/>
            <a:lstStyle/>
            <a:p>
              <a:endParaRPr lang="en-US"/>
            </a:p>
          </p:txBody>
        </p:sp>
        <p:sp>
          <p:nvSpPr>
            <p:cNvPr id="4136" name="Line 241"/>
            <p:cNvSpPr>
              <a:spLocks noChangeShapeType="1"/>
            </p:cNvSpPr>
            <p:nvPr/>
          </p:nvSpPr>
          <p:spPr bwMode="auto">
            <a:xfrm>
              <a:off x="4973721" y="3726499"/>
              <a:ext cx="68931" cy="2088"/>
            </a:xfrm>
            <a:prstGeom prst="line">
              <a:avLst/>
            </a:prstGeom>
            <a:noFill/>
            <a:ln w="6350">
              <a:solidFill>
                <a:schemeClr val="bg1"/>
              </a:solidFill>
              <a:round/>
              <a:headEnd/>
              <a:tailEnd/>
            </a:ln>
          </p:spPr>
          <p:txBody>
            <a:bodyPr/>
            <a:lstStyle/>
            <a:p>
              <a:endParaRPr lang="en-US"/>
            </a:p>
          </p:txBody>
        </p:sp>
        <p:sp>
          <p:nvSpPr>
            <p:cNvPr id="4137" name="Line 242"/>
            <p:cNvSpPr>
              <a:spLocks noChangeShapeType="1"/>
            </p:cNvSpPr>
            <p:nvPr/>
          </p:nvSpPr>
          <p:spPr bwMode="auto">
            <a:xfrm>
              <a:off x="5076073" y="3726499"/>
              <a:ext cx="66842" cy="2088"/>
            </a:xfrm>
            <a:prstGeom prst="line">
              <a:avLst/>
            </a:prstGeom>
            <a:noFill/>
            <a:ln w="6350">
              <a:solidFill>
                <a:schemeClr val="bg1"/>
              </a:solidFill>
              <a:round/>
              <a:headEnd/>
              <a:tailEnd/>
            </a:ln>
          </p:spPr>
          <p:txBody>
            <a:bodyPr/>
            <a:lstStyle/>
            <a:p>
              <a:endParaRPr lang="en-US"/>
            </a:p>
          </p:txBody>
        </p:sp>
        <p:sp>
          <p:nvSpPr>
            <p:cNvPr id="4138" name="Line 243"/>
            <p:cNvSpPr>
              <a:spLocks noChangeShapeType="1"/>
            </p:cNvSpPr>
            <p:nvPr/>
          </p:nvSpPr>
          <p:spPr bwMode="auto">
            <a:xfrm>
              <a:off x="5176336" y="3726499"/>
              <a:ext cx="66842" cy="2088"/>
            </a:xfrm>
            <a:prstGeom prst="line">
              <a:avLst/>
            </a:prstGeom>
            <a:noFill/>
            <a:ln w="6350">
              <a:solidFill>
                <a:schemeClr val="bg1"/>
              </a:solidFill>
              <a:round/>
              <a:headEnd/>
              <a:tailEnd/>
            </a:ln>
          </p:spPr>
          <p:txBody>
            <a:bodyPr/>
            <a:lstStyle/>
            <a:p>
              <a:endParaRPr lang="en-US"/>
            </a:p>
          </p:txBody>
        </p:sp>
      </p:grpSp>
      <p:grpSp>
        <p:nvGrpSpPr>
          <p:cNvPr id="281" name="Group 280"/>
          <p:cNvGrpSpPr/>
          <p:nvPr/>
        </p:nvGrpSpPr>
        <p:grpSpPr>
          <a:xfrm>
            <a:off x="3505200" y="2832347"/>
            <a:ext cx="1886201" cy="2088"/>
            <a:chOff x="3356978" y="2682290"/>
            <a:chExt cx="1886201" cy="2088"/>
          </a:xfrm>
        </p:grpSpPr>
        <p:sp>
          <p:nvSpPr>
            <p:cNvPr id="4257" name="Line 87"/>
            <p:cNvSpPr>
              <a:spLocks noChangeShapeType="1"/>
            </p:cNvSpPr>
            <p:nvPr/>
          </p:nvSpPr>
          <p:spPr bwMode="auto">
            <a:xfrm>
              <a:off x="3356978" y="2682290"/>
              <a:ext cx="66842" cy="2088"/>
            </a:xfrm>
            <a:prstGeom prst="line">
              <a:avLst/>
            </a:prstGeom>
            <a:noFill/>
            <a:ln w="6350">
              <a:solidFill>
                <a:schemeClr val="bg1"/>
              </a:solidFill>
              <a:round/>
              <a:headEnd/>
              <a:tailEnd/>
            </a:ln>
          </p:spPr>
          <p:txBody>
            <a:bodyPr/>
            <a:lstStyle/>
            <a:p>
              <a:endParaRPr lang="en-US"/>
            </a:p>
          </p:txBody>
        </p:sp>
        <p:sp>
          <p:nvSpPr>
            <p:cNvPr id="4258" name="Line 88"/>
            <p:cNvSpPr>
              <a:spLocks noChangeShapeType="1"/>
            </p:cNvSpPr>
            <p:nvPr/>
          </p:nvSpPr>
          <p:spPr bwMode="auto">
            <a:xfrm>
              <a:off x="3457241" y="2682290"/>
              <a:ext cx="66842" cy="2088"/>
            </a:xfrm>
            <a:prstGeom prst="line">
              <a:avLst/>
            </a:prstGeom>
            <a:noFill/>
            <a:ln w="6350">
              <a:solidFill>
                <a:schemeClr val="bg1"/>
              </a:solidFill>
              <a:round/>
              <a:headEnd/>
              <a:tailEnd/>
            </a:ln>
          </p:spPr>
          <p:txBody>
            <a:bodyPr/>
            <a:lstStyle/>
            <a:p>
              <a:endParaRPr lang="en-US"/>
            </a:p>
          </p:txBody>
        </p:sp>
        <p:sp>
          <p:nvSpPr>
            <p:cNvPr id="4259" name="Line 89"/>
            <p:cNvSpPr>
              <a:spLocks noChangeShapeType="1"/>
            </p:cNvSpPr>
            <p:nvPr/>
          </p:nvSpPr>
          <p:spPr bwMode="auto">
            <a:xfrm>
              <a:off x="3559593" y="2682290"/>
              <a:ext cx="66842" cy="2088"/>
            </a:xfrm>
            <a:prstGeom prst="line">
              <a:avLst/>
            </a:prstGeom>
            <a:noFill/>
            <a:ln w="6350">
              <a:solidFill>
                <a:schemeClr val="bg1"/>
              </a:solidFill>
              <a:round/>
              <a:headEnd/>
              <a:tailEnd/>
            </a:ln>
          </p:spPr>
          <p:txBody>
            <a:bodyPr/>
            <a:lstStyle/>
            <a:p>
              <a:endParaRPr lang="en-US"/>
            </a:p>
          </p:txBody>
        </p:sp>
        <p:sp>
          <p:nvSpPr>
            <p:cNvPr id="4260" name="Line 90"/>
            <p:cNvSpPr>
              <a:spLocks noChangeShapeType="1"/>
            </p:cNvSpPr>
            <p:nvPr/>
          </p:nvSpPr>
          <p:spPr bwMode="auto">
            <a:xfrm>
              <a:off x="3659856" y="2682290"/>
              <a:ext cx="66842" cy="2088"/>
            </a:xfrm>
            <a:prstGeom prst="line">
              <a:avLst/>
            </a:prstGeom>
            <a:noFill/>
            <a:ln w="6350">
              <a:solidFill>
                <a:schemeClr val="bg1"/>
              </a:solidFill>
              <a:round/>
              <a:headEnd/>
              <a:tailEnd/>
            </a:ln>
          </p:spPr>
          <p:txBody>
            <a:bodyPr/>
            <a:lstStyle/>
            <a:p>
              <a:endParaRPr lang="en-US"/>
            </a:p>
          </p:txBody>
        </p:sp>
        <p:sp>
          <p:nvSpPr>
            <p:cNvPr id="4261" name="Line 91"/>
            <p:cNvSpPr>
              <a:spLocks noChangeShapeType="1"/>
            </p:cNvSpPr>
            <p:nvPr/>
          </p:nvSpPr>
          <p:spPr bwMode="auto">
            <a:xfrm>
              <a:off x="3760120" y="2682290"/>
              <a:ext cx="68931" cy="2088"/>
            </a:xfrm>
            <a:prstGeom prst="line">
              <a:avLst/>
            </a:prstGeom>
            <a:noFill/>
            <a:ln w="6350">
              <a:solidFill>
                <a:schemeClr val="bg1"/>
              </a:solidFill>
              <a:round/>
              <a:headEnd/>
              <a:tailEnd/>
            </a:ln>
          </p:spPr>
          <p:txBody>
            <a:bodyPr/>
            <a:lstStyle/>
            <a:p>
              <a:endParaRPr lang="en-US"/>
            </a:p>
          </p:txBody>
        </p:sp>
        <p:sp>
          <p:nvSpPr>
            <p:cNvPr id="4262" name="Line 92"/>
            <p:cNvSpPr>
              <a:spLocks noChangeShapeType="1"/>
            </p:cNvSpPr>
            <p:nvPr/>
          </p:nvSpPr>
          <p:spPr bwMode="auto">
            <a:xfrm>
              <a:off x="3862472" y="2682290"/>
              <a:ext cx="66842" cy="2088"/>
            </a:xfrm>
            <a:prstGeom prst="line">
              <a:avLst/>
            </a:prstGeom>
            <a:noFill/>
            <a:ln w="6350">
              <a:solidFill>
                <a:schemeClr val="bg1"/>
              </a:solidFill>
              <a:round/>
              <a:headEnd/>
              <a:tailEnd/>
            </a:ln>
          </p:spPr>
          <p:txBody>
            <a:bodyPr/>
            <a:lstStyle/>
            <a:p>
              <a:endParaRPr lang="en-US"/>
            </a:p>
          </p:txBody>
        </p:sp>
        <p:sp>
          <p:nvSpPr>
            <p:cNvPr id="4263" name="Freeform 93"/>
            <p:cNvSpPr>
              <a:spLocks/>
            </p:cNvSpPr>
            <p:nvPr/>
          </p:nvSpPr>
          <p:spPr bwMode="auto">
            <a:xfrm>
              <a:off x="3964824" y="2682290"/>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264" name="Line 94"/>
            <p:cNvSpPr>
              <a:spLocks noChangeShapeType="1"/>
            </p:cNvSpPr>
            <p:nvPr/>
          </p:nvSpPr>
          <p:spPr bwMode="auto">
            <a:xfrm>
              <a:off x="4065087" y="2682290"/>
              <a:ext cx="66842" cy="2088"/>
            </a:xfrm>
            <a:prstGeom prst="line">
              <a:avLst/>
            </a:prstGeom>
            <a:noFill/>
            <a:ln w="6350">
              <a:solidFill>
                <a:schemeClr val="bg1"/>
              </a:solidFill>
              <a:round/>
              <a:headEnd/>
              <a:tailEnd/>
            </a:ln>
          </p:spPr>
          <p:txBody>
            <a:bodyPr/>
            <a:lstStyle/>
            <a:p>
              <a:endParaRPr lang="en-US"/>
            </a:p>
          </p:txBody>
        </p:sp>
        <p:sp>
          <p:nvSpPr>
            <p:cNvPr id="4265" name="Line 95"/>
            <p:cNvSpPr>
              <a:spLocks noChangeShapeType="1"/>
            </p:cNvSpPr>
            <p:nvPr/>
          </p:nvSpPr>
          <p:spPr bwMode="auto">
            <a:xfrm>
              <a:off x="4165350" y="2682290"/>
              <a:ext cx="66842" cy="2088"/>
            </a:xfrm>
            <a:prstGeom prst="line">
              <a:avLst/>
            </a:prstGeom>
            <a:noFill/>
            <a:ln w="6350">
              <a:solidFill>
                <a:schemeClr val="bg1"/>
              </a:solidFill>
              <a:round/>
              <a:headEnd/>
              <a:tailEnd/>
            </a:ln>
          </p:spPr>
          <p:txBody>
            <a:bodyPr/>
            <a:lstStyle/>
            <a:p>
              <a:endParaRPr lang="en-US"/>
            </a:p>
          </p:txBody>
        </p:sp>
        <p:sp>
          <p:nvSpPr>
            <p:cNvPr id="4266" name="Line 96"/>
            <p:cNvSpPr>
              <a:spLocks noChangeShapeType="1"/>
            </p:cNvSpPr>
            <p:nvPr/>
          </p:nvSpPr>
          <p:spPr bwMode="auto">
            <a:xfrm>
              <a:off x="4267702" y="2682290"/>
              <a:ext cx="64753" cy="2088"/>
            </a:xfrm>
            <a:prstGeom prst="line">
              <a:avLst/>
            </a:prstGeom>
            <a:noFill/>
            <a:ln w="6350">
              <a:solidFill>
                <a:schemeClr val="bg1"/>
              </a:solidFill>
              <a:round/>
              <a:headEnd/>
              <a:tailEnd/>
            </a:ln>
          </p:spPr>
          <p:txBody>
            <a:bodyPr/>
            <a:lstStyle/>
            <a:p>
              <a:endParaRPr lang="en-US"/>
            </a:p>
          </p:txBody>
        </p:sp>
        <p:sp>
          <p:nvSpPr>
            <p:cNvPr id="4267" name="Line 97"/>
            <p:cNvSpPr>
              <a:spLocks noChangeShapeType="1"/>
            </p:cNvSpPr>
            <p:nvPr/>
          </p:nvSpPr>
          <p:spPr bwMode="auto">
            <a:xfrm>
              <a:off x="4367965" y="2682290"/>
              <a:ext cx="66842" cy="2088"/>
            </a:xfrm>
            <a:prstGeom prst="line">
              <a:avLst/>
            </a:prstGeom>
            <a:noFill/>
            <a:ln w="6350">
              <a:solidFill>
                <a:schemeClr val="bg1"/>
              </a:solidFill>
              <a:round/>
              <a:headEnd/>
              <a:tailEnd/>
            </a:ln>
          </p:spPr>
          <p:txBody>
            <a:bodyPr/>
            <a:lstStyle/>
            <a:p>
              <a:endParaRPr lang="en-US"/>
            </a:p>
          </p:txBody>
        </p:sp>
        <p:sp>
          <p:nvSpPr>
            <p:cNvPr id="4268" name="Line 98"/>
            <p:cNvSpPr>
              <a:spLocks noChangeShapeType="1"/>
            </p:cNvSpPr>
            <p:nvPr/>
          </p:nvSpPr>
          <p:spPr bwMode="auto">
            <a:xfrm>
              <a:off x="4468228" y="2682290"/>
              <a:ext cx="68931" cy="2088"/>
            </a:xfrm>
            <a:prstGeom prst="line">
              <a:avLst/>
            </a:prstGeom>
            <a:noFill/>
            <a:ln w="6350">
              <a:solidFill>
                <a:schemeClr val="bg1"/>
              </a:solidFill>
              <a:round/>
              <a:headEnd/>
              <a:tailEnd/>
            </a:ln>
          </p:spPr>
          <p:txBody>
            <a:bodyPr/>
            <a:lstStyle/>
            <a:p>
              <a:endParaRPr lang="en-US"/>
            </a:p>
          </p:txBody>
        </p:sp>
        <p:sp>
          <p:nvSpPr>
            <p:cNvPr id="4269" name="Line 99"/>
            <p:cNvSpPr>
              <a:spLocks noChangeShapeType="1"/>
            </p:cNvSpPr>
            <p:nvPr/>
          </p:nvSpPr>
          <p:spPr bwMode="auto">
            <a:xfrm>
              <a:off x="4570580" y="2682290"/>
              <a:ext cx="66842" cy="2088"/>
            </a:xfrm>
            <a:prstGeom prst="line">
              <a:avLst/>
            </a:prstGeom>
            <a:noFill/>
            <a:ln w="6350">
              <a:solidFill>
                <a:schemeClr val="bg1"/>
              </a:solidFill>
              <a:round/>
              <a:headEnd/>
              <a:tailEnd/>
            </a:ln>
          </p:spPr>
          <p:txBody>
            <a:bodyPr/>
            <a:lstStyle/>
            <a:p>
              <a:endParaRPr lang="en-US"/>
            </a:p>
          </p:txBody>
        </p:sp>
        <p:sp>
          <p:nvSpPr>
            <p:cNvPr id="4270" name="Line 100"/>
            <p:cNvSpPr>
              <a:spLocks noChangeShapeType="1"/>
            </p:cNvSpPr>
            <p:nvPr/>
          </p:nvSpPr>
          <p:spPr bwMode="auto">
            <a:xfrm>
              <a:off x="4670843" y="2682290"/>
              <a:ext cx="68931" cy="2088"/>
            </a:xfrm>
            <a:prstGeom prst="line">
              <a:avLst/>
            </a:prstGeom>
            <a:noFill/>
            <a:ln w="6350">
              <a:solidFill>
                <a:schemeClr val="bg1"/>
              </a:solidFill>
              <a:round/>
              <a:headEnd/>
              <a:tailEnd/>
            </a:ln>
          </p:spPr>
          <p:txBody>
            <a:bodyPr/>
            <a:lstStyle/>
            <a:p>
              <a:endParaRPr lang="en-US"/>
            </a:p>
          </p:txBody>
        </p:sp>
        <p:sp>
          <p:nvSpPr>
            <p:cNvPr id="4271" name="Freeform 101"/>
            <p:cNvSpPr>
              <a:spLocks/>
            </p:cNvSpPr>
            <p:nvPr/>
          </p:nvSpPr>
          <p:spPr bwMode="auto">
            <a:xfrm>
              <a:off x="4773195" y="2682290"/>
              <a:ext cx="66842" cy="2088"/>
            </a:xfrm>
            <a:custGeom>
              <a:avLst/>
              <a:gdLst>
                <a:gd name="T0" fmla="*/ 0 w 95"/>
                <a:gd name="T1" fmla="*/ 0 h 1"/>
                <a:gd name="T2" fmla="*/ 0 w 95"/>
                <a:gd name="T3" fmla="*/ 0 h 1"/>
                <a:gd name="T4" fmla="*/ 0 w 95"/>
                <a:gd name="T5" fmla="*/ 0 h 1"/>
                <a:gd name="T6" fmla="*/ 0 60000 65536"/>
                <a:gd name="T7" fmla="*/ 0 60000 65536"/>
                <a:gd name="T8" fmla="*/ 0 60000 65536"/>
                <a:gd name="T9" fmla="*/ 0 w 95"/>
                <a:gd name="T10" fmla="*/ 0 h 1"/>
                <a:gd name="T11" fmla="*/ 95 w 95"/>
                <a:gd name="T12" fmla="*/ 1 h 1"/>
              </a:gdLst>
              <a:ahLst/>
              <a:cxnLst>
                <a:cxn ang="T6">
                  <a:pos x="T0" y="T1"/>
                </a:cxn>
                <a:cxn ang="T7">
                  <a:pos x="T2" y="T3"/>
                </a:cxn>
                <a:cxn ang="T8">
                  <a:pos x="T4" y="T5"/>
                </a:cxn>
              </a:cxnLst>
              <a:rect l="T9" t="T10" r="T11" b="T12"/>
              <a:pathLst>
                <a:path w="95" h="1">
                  <a:moveTo>
                    <a:pt x="0" y="0"/>
                  </a:moveTo>
                  <a:lnTo>
                    <a:pt x="94" y="0"/>
                  </a:lnTo>
                  <a:lnTo>
                    <a:pt x="95" y="0"/>
                  </a:lnTo>
                </a:path>
              </a:pathLst>
            </a:custGeom>
            <a:noFill/>
            <a:ln w="6350">
              <a:solidFill>
                <a:schemeClr val="bg1"/>
              </a:solidFill>
              <a:round/>
              <a:headEnd/>
              <a:tailEnd/>
            </a:ln>
          </p:spPr>
          <p:txBody>
            <a:bodyPr/>
            <a:lstStyle/>
            <a:p>
              <a:endParaRPr lang="en-US"/>
            </a:p>
          </p:txBody>
        </p:sp>
        <p:sp>
          <p:nvSpPr>
            <p:cNvPr id="4272" name="Line 102"/>
            <p:cNvSpPr>
              <a:spLocks noChangeShapeType="1"/>
            </p:cNvSpPr>
            <p:nvPr/>
          </p:nvSpPr>
          <p:spPr bwMode="auto">
            <a:xfrm>
              <a:off x="4873459" y="2682290"/>
              <a:ext cx="66842" cy="2088"/>
            </a:xfrm>
            <a:prstGeom prst="line">
              <a:avLst/>
            </a:prstGeom>
            <a:noFill/>
            <a:ln w="6350">
              <a:solidFill>
                <a:schemeClr val="bg1"/>
              </a:solidFill>
              <a:round/>
              <a:headEnd/>
              <a:tailEnd/>
            </a:ln>
          </p:spPr>
          <p:txBody>
            <a:bodyPr/>
            <a:lstStyle/>
            <a:p>
              <a:endParaRPr lang="en-US"/>
            </a:p>
          </p:txBody>
        </p:sp>
        <p:sp>
          <p:nvSpPr>
            <p:cNvPr id="4273" name="Line 103"/>
            <p:cNvSpPr>
              <a:spLocks noChangeShapeType="1"/>
            </p:cNvSpPr>
            <p:nvPr/>
          </p:nvSpPr>
          <p:spPr bwMode="auto">
            <a:xfrm>
              <a:off x="4973722" y="2682290"/>
              <a:ext cx="68931" cy="2088"/>
            </a:xfrm>
            <a:prstGeom prst="line">
              <a:avLst/>
            </a:prstGeom>
            <a:noFill/>
            <a:ln w="6350">
              <a:solidFill>
                <a:schemeClr val="bg1"/>
              </a:solidFill>
              <a:round/>
              <a:headEnd/>
              <a:tailEnd/>
            </a:ln>
          </p:spPr>
          <p:txBody>
            <a:bodyPr/>
            <a:lstStyle/>
            <a:p>
              <a:endParaRPr lang="en-US"/>
            </a:p>
          </p:txBody>
        </p:sp>
        <p:sp>
          <p:nvSpPr>
            <p:cNvPr id="4274" name="Line 104"/>
            <p:cNvSpPr>
              <a:spLocks noChangeShapeType="1"/>
            </p:cNvSpPr>
            <p:nvPr/>
          </p:nvSpPr>
          <p:spPr bwMode="auto">
            <a:xfrm>
              <a:off x="5076074" y="2682290"/>
              <a:ext cx="66842" cy="2088"/>
            </a:xfrm>
            <a:prstGeom prst="line">
              <a:avLst/>
            </a:prstGeom>
            <a:noFill/>
            <a:ln w="6350">
              <a:solidFill>
                <a:schemeClr val="bg1"/>
              </a:solidFill>
              <a:round/>
              <a:headEnd/>
              <a:tailEnd/>
            </a:ln>
          </p:spPr>
          <p:txBody>
            <a:bodyPr/>
            <a:lstStyle/>
            <a:p>
              <a:endParaRPr lang="en-US"/>
            </a:p>
          </p:txBody>
        </p:sp>
        <p:sp>
          <p:nvSpPr>
            <p:cNvPr id="4275" name="Line 105"/>
            <p:cNvSpPr>
              <a:spLocks noChangeShapeType="1"/>
            </p:cNvSpPr>
            <p:nvPr/>
          </p:nvSpPr>
          <p:spPr bwMode="auto">
            <a:xfrm>
              <a:off x="5176337" y="2682290"/>
              <a:ext cx="66842" cy="2088"/>
            </a:xfrm>
            <a:prstGeom prst="line">
              <a:avLst/>
            </a:prstGeom>
            <a:noFill/>
            <a:ln w="6350">
              <a:solidFill>
                <a:schemeClr val="bg1"/>
              </a:solidFill>
              <a:round/>
              <a:headEnd/>
              <a:tailEnd/>
            </a:ln>
          </p:spPr>
          <p:txBody>
            <a:bodyPr/>
            <a:lstStyle/>
            <a:p>
              <a:endParaRPr lang="en-US"/>
            </a:p>
          </p:txBody>
        </p:sp>
        <p:sp>
          <p:nvSpPr>
            <p:cNvPr id="4139" name="Line 244"/>
            <p:cNvSpPr>
              <a:spLocks noChangeShapeType="1"/>
            </p:cNvSpPr>
            <p:nvPr/>
          </p:nvSpPr>
          <p:spPr bwMode="auto">
            <a:xfrm>
              <a:off x="3356978" y="2682290"/>
              <a:ext cx="66842" cy="2088"/>
            </a:xfrm>
            <a:prstGeom prst="line">
              <a:avLst/>
            </a:prstGeom>
            <a:noFill/>
            <a:ln w="6350">
              <a:solidFill>
                <a:schemeClr val="bg1"/>
              </a:solidFill>
              <a:round/>
              <a:headEnd/>
              <a:tailEnd/>
            </a:ln>
          </p:spPr>
          <p:txBody>
            <a:bodyPr/>
            <a:lstStyle/>
            <a:p>
              <a:endParaRPr lang="en-US"/>
            </a:p>
          </p:txBody>
        </p:sp>
        <p:sp>
          <p:nvSpPr>
            <p:cNvPr id="4140" name="Line 245"/>
            <p:cNvSpPr>
              <a:spLocks noChangeShapeType="1"/>
            </p:cNvSpPr>
            <p:nvPr/>
          </p:nvSpPr>
          <p:spPr bwMode="auto">
            <a:xfrm>
              <a:off x="3457241" y="2682290"/>
              <a:ext cx="66842" cy="2088"/>
            </a:xfrm>
            <a:prstGeom prst="line">
              <a:avLst/>
            </a:prstGeom>
            <a:noFill/>
            <a:ln w="6350">
              <a:solidFill>
                <a:schemeClr val="bg1"/>
              </a:solidFill>
              <a:round/>
              <a:headEnd/>
              <a:tailEnd/>
            </a:ln>
          </p:spPr>
          <p:txBody>
            <a:bodyPr/>
            <a:lstStyle/>
            <a:p>
              <a:endParaRPr lang="en-US"/>
            </a:p>
          </p:txBody>
        </p:sp>
        <p:sp>
          <p:nvSpPr>
            <p:cNvPr id="4141" name="Line 246"/>
            <p:cNvSpPr>
              <a:spLocks noChangeShapeType="1"/>
            </p:cNvSpPr>
            <p:nvPr/>
          </p:nvSpPr>
          <p:spPr bwMode="auto">
            <a:xfrm>
              <a:off x="3559593" y="2682290"/>
              <a:ext cx="66842" cy="2088"/>
            </a:xfrm>
            <a:prstGeom prst="line">
              <a:avLst/>
            </a:prstGeom>
            <a:noFill/>
            <a:ln w="6350">
              <a:solidFill>
                <a:schemeClr val="bg1"/>
              </a:solidFill>
              <a:round/>
              <a:headEnd/>
              <a:tailEnd/>
            </a:ln>
          </p:spPr>
          <p:txBody>
            <a:bodyPr/>
            <a:lstStyle/>
            <a:p>
              <a:endParaRPr lang="en-US"/>
            </a:p>
          </p:txBody>
        </p:sp>
        <p:sp>
          <p:nvSpPr>
            <p:cNvPr id="4142" name="Line 247"/>
            <p:cNvSpPr>
              <a:spLocks noChangeShapeType="1"/>
            </p:cNvSpPr>
            <p:nvPr/>
          </p:nvSpPr>
          <p:spPr bwMode="auto">
            <a:xfrm>
              <a:off x="3659856" y="2682290"/>
              <a:ext cx="66842" cy="2088"/>
            </a:xfrm>
            <a:prstGeom prst="line">
              <a:avLst/>
            </a:prstGeom>
            <a:noFill/>
            <a:ln w="6350">
              <a:solidFill>
                <a:schemeClr val="bg1"/>
              </a:solidFill>
              <a:round/>
              <a:headEnd/>
              <a:tailEnd/>
            </a:ln>
          </p:spPr>
          <p:txBody>
            <a:bodyPr/>
            <a:lstStyle/>
            <a:p>
              <a:endParaRPr lang="en-US"/>
            </a:p>
          </p:txBody>
        </p:sp>
        <p:sp>
          <p:nvSpPr>
            <p:cNvPr id="4143" name="Line 248"/>
            <p:cNvSpPr>
              <a:spLocks noChangeShapeType="1"/>
            </p:cNvSpPr>
            <p:nvPr/>
          </p:nvSpPr>
          <p:spPr bwMode="auto">
            <a:xfrm>
              <a:off x="3760119" y="2682290"/>
              <a:ext cx="68931" cy="2088"/>
            </a:xfrm>
            <a:prstGeom prst="line">
              <a:avLst/>
            </a:prstGeom>
            <a:noFill/>
            <a:ln w="6350">
              <a:solidFill>
                <a:schemeClr val="bg1"/>
              </a:solidFill>
              <a:round/>
              <a:headEnd/>
              <a:tailEnd/>
            </a:ln>
          </p:spPr>
          <p:txBody>
            <a:bodyPr/>
            <a:lstStyle/>
            <a:p>
              <a:endParaRPr lang="en-US"/>
            </a:p>
          </p:txBody>
        </p:sp>
        <p:sp>
          <p:nvSpPr>
            <p:cNvPr id="4144" name="Line 249"/>
            <p:cNvSpPr>
              <a:spLocks noChangeShapeType="1"/>
            </p:cNvSpPr>
            <p:nvPr/>
          </p:nvSpPr>
          <p:spPr bwMode="auto">
            <a:xfrm>
              <a:off x="3862471" y="2682290"/>
              <a:ext cx="66842" cy="2088"/>
            </a:xfrm>
            <a:prstGeom prst="line">
              <a:avLst/>
            </a:prstGeom>
            <a:noFill/>
            <a:ln w="6350">
              <a:solidFill>
                <a:schemeClr val="bg1"/>
              </a:solidFill>
              <a:round/>
              <a:headEnd/>
              <a:tailEnd/>
            </a:ln>
          </p:spPr>
          <p:txBody>
            <a:bodyPr/>
            <a:lstStyle/>
            <a:p>
              <a:endParaRPr lang="en-US"/>
            </a:p>
          </p:txBody>
        </p:sp>
        <p:sp>
          <p:nvSpPr>
            <p:cNvPr id="4145" name="Freeform 250"/>
            <p:cNvSpPr>
              <a:spLocks/>
            </p:cNvSpPr>
            <p:nvPr/>
          </p:nvSpPr>
          <p:spPr bwMode="auto">
            <a:xfrm>
              <a:off x="3964823" y="2682290"/>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146" name="Line 251"/>
            <p:cNvSpPr>
              <a:spLocks noChangeShapeType="1"/>
            </p:cNvSpPr>
            <p:nvPr/>
          </p:nvSpPr>
          <p:spPr bwMode="auto">
            <a:xfrm>
              <a:off x="4065086" y="2682290"/>
              <a:ext cx="66842" cy="2088"/>
            </a:xfrm>
            <a:prstGeom prst="line">
              <a:avLst/>
            </a:prstGeom>
            <a:noFill/>
            <a:ln w="6350">
              <a:solidFill>
                <a:schemeClr val="bg1"/>
              </a:solidFill>
              <a:round/>
              <a:headEnd/>
              <a:tailEnd/>
            </a:ln>
          </p:spPr>
          <p:txBody>
            <a:bodyPr/>
            <a:lstStyle/>
            <a:p>
              <a:endParaRPr lang="en-US"/>
            </a:p>
          </p:txBody>
        </p:sp>
        <p:sp>
          <p:nvSpPr>
            <p:cNvPr id="4147" name="Line 252"/>
            <p:cNvSpPr>
              <a:spLocks noChangeShapeType="1"/>
            </p:cNvSpPr>
            <p:nvPr/>
          </p:nvSpPr>
          <p:spPr bwMode="auto">
            <a:xfrm>
              <a:off x="4165349" y="2682290"/>
              <a:ext cx="66842" cy="2088"/>
            </a:xfrm>
            <a:prstGeom prst="line">
              <a:avLst/>
            </a:prstGeom>
            <a:noFill/>
            <a:ln w="6350">
              <a:solidFill>
                <a:schemeClr val="bg1"/>
              </a:solidFill>
              <a:round/>
              <a:headEnd/>
              <a:tailEnd/>
            </a:ln>
          </p:spPr>
          <p:txBody>
            <a:bodyPr/>
            <a:lstStyle/>
            <a:p>
              <a:endParaRPr lang="en-US"/>
            </a:p>
          </p:txBody>
        </p:sp>
        <p:sp>
          <p:nvSpPr>
            <p:cNvPr id="4148" name="Line 253"/>
            <p:cNvSpPr>
              <a:spLocks noChangeShapeType="1"/>
            </p:cNvSpPr>
            <p:nvPr/>
          </p:nvSpPr>
          <p:spPr bwMode="auto">
            <a:xfrm>
              <a:off x="4267701" y="2682290"/>
              <a:ext cx="64753" cy="2088"/>
            </a:xfrm>
            <a:prstGeom prst="line">
              <a:avLst/>
            </a:prstGeom>
            <a:noFill/>
            <a:ln w="6350">
              <a:solidFill>
                <a:schemeClr val="bg1"/>
              </a:solidFill>
              <a:round/>
              <a:headEnd/>
              <a:tailEnd/>
            </a:ln>
          </p:spPr>
          <p:txBody>
            <a:bodyPr/>
            <a:lstStyle/>
            <a:p>
              <a:endParaRPr lang="en-US"/>
            </a:p>
          </p:txBody>
        </p:sp>
        <p:sp>
          <p:nvSpPr>
            <p:cNvPr id="4149" name="Line 254"/>
            <p:cNvSpPr>
              <a:spLocks noChangeShapeType="1"/>
            </p:cNvSpPr>
            <p:nvPr/>
          </p:nvSpPr>
          <p:spPr bwMode="auto">
            <a:xfrm>
              <a:off x="4367964" y="2682290"/>
              <a:ext cx="66842" cy="2088"/>
            </a:xfrm>
            <a:prstGeom prst="line">
              <a:avLst/>
            </a:prstGeom>
            <a:noFill/>
            <a:ln w="6350">
              <a:solidFill>
                <a:schemeClr val="bg1"/>
              </a:solidFill>
              <a:round/>
              <a:headEnd/>
              <a:tailEnd/>
            </a:ln>
          </p:spPr>
          <p:txBody>
            <a:bodyPr/>
            <a:lstStyle/>
            <a:p>
              <a:endParaRPr lang="en-US"/>
            </a:p>
          </p:txBody>
        </p:sp>
        <p:sp>
          <p:nvSpPr>
            <p:cNvPr id="4150" name="Line 255"/>
            <p:cNvSpPr>
              <a:spLocks noChangeShapeType="1"/>
            </p:cNvSpPr>
            <p:nvPr/>
          </p:nvSpPr>
          <p:spPr bwMode="auto">
            <a:xfrm>
              <a:off x="4468228" y="2682290"/>
              <a:ext cx="68931" cy="2088"/>
            </a:xfrm>
            <a:prstGeom prst="line">
              <a:avLst/>
            </a:prstGeom>
            <a:noFill/>
            <a:ln w="6350">
              <a:solidFill>
                <a:schemeClr val="bg1"/>
              </a:solidFill>
              <a:round/>
              <a:headEnd/>
              <a:tailEnd/>
            </a:ln>
          </p:spPr>
          <p:txBody>
            <a:bodyPr/>
            <a:lstStyle/>
            <a:p>
              <a:endParaRPr lang="en-US"/>
            </a:p>
          </p:txBody>
        </p:sp>
        <p:sp>
          <p:nvSpPr>
            <p:cNvPr id="4151" name="Line 256"/>
            <p:cNvSpPr>
              <a:spLocks noChangeShapeType="1"/>
            </p:cNvSpPr>
            <p:nvPr/>
          </p:nvSpPr>
          <p:spPr bwMode="auto">
            <a:xfrm>
              <a:off x="4570580" y="2682290"/>
              <a:ext cx="66842" cy="2088"/>
            </a:xfrm>
            <a:prstGeom prst="line">
              <a:avLst/>
            </a:prstGeom>
            <a:noFill/>
            <a:ln w="6350">
              <a:solidFill>
                <a:schemeClr val="bg1"/>
              </a:solidFill>
              <a:round/>
              <a:headEnd/>
              <a:tailEnd/>
            </a:ln>
          </p:spPr>
          <p:txBody>
            <a:bodyPr/>
            <a:lstStyle/>
            <a:p>
              <a:endParaRPr lang="en-US"/>
            </a:p>
          </p:txBody>
        </p:sp>
        <p:sp>
          <p:nvSpPr>
            <p:cNvPr id="4152" name="Line 257"/>
            <p:cNvSpPr>
              <a:spLocks noChangeShapeType="1"/>
            </p:cNvSpPr>
            <p:nvPr/>
          </p:nvSpPr>
          <p:spPr bwMode="auto">
            <a:xfrm>
              <a:off x="4670843" y="2682290"/>
              <a:ext cx="68931" cy="2088"/>
            </a:xfrm>
            <a:prstGeom prst="line">
              <a:avLst/>
            </a:prstGeom>
            <a:noFill/>
            <a:ln w="6350">
              <a:solidFill>
                <a:schemeClr val="bg1"/>
              </a:solidFill>
              <a:round/>
              <a:headEnd/>
              <a:tailEnd/>
            </a:ln>
          </p:spPr>
          <p:txBody>
            <a:bodyPr/>
            <a:lstStyle/>
            <a:p>
              <a:endParaRPr lang="en-US"/>
            </a:p>
          </p:txBody>
        </p:sp>
        <p:sp>
          <p:nvSpPr>
            <p:cNvPr id="4153" name="Freeform 258"/>
            <p:cNvSpPr>
              <a:spLocks/>
            </p:cNvSpPr>
            <p:nvPr/>
          </p:nvSpPr>
          <p:spPr bwMode="auto">
            <a:xfrm>
              <a:off x="4773195" y="2682290"/>
              <a:ext cx="66842" cy="2088"/>
            </a:xfrm>
            <a:custGeom>
              <a:avLst/>
              <a:gdLst>
                <a:gd name="T0" fmla="*/ 0 w 95"/>
                <a:gd name="T1" fmla="*/ 0 h 1"/>
                <a:gd name="T2" fmla="*/ 0 w 95"/>
                <a:gd name="T3" fmla="*/ 0 h 1"/>
                <a:gd name="T4" fmla="*/ 0 w 95"/>
                <a:gd name="T5" fmla="*/ 0 h 1"/>
                <a:gd name="T6" fmla="*/ 0 60000 65536"/>
                <a:gd name="T7" fmla="*/ 0 60000 65536"/>
                <a:gd name="T8" fmla="*/ 0 60000 65536"/>
                <a:gd name="T9" fmla="*/ 0 w 95"/>
                <a:gd name="T10" fmla="*/ 0 h 1"/>
                <a:gd name="T11" fmla="*/ 95 w 95"/>
                <a:gd name="T12" fmla="*/ 1 h 1"/>
              </a:gdLst>
              <a:ahLst/>
              <a:cxnLst>
                <a:cxn ang="T6">
                  <a:pos x="T0" y="T1"/>
                </a:cxn>
                <a:cxn ang="T7">
                  <a:pos x="T2" y="T3"/>
                </a:cxn>
                <a:cxn ang="T8">
                  <a:pos x="T4" y="T5"/>
                </a:cxn>
              </a:cxnLst>
              <a:rect l="T9" t="T10" r="T11" b="T12"/>
              <a:pathLst>
                <a:path w="95" h="1">
                  <a:moveTo>
                    <a:pt x="0" y="0"/>
                  </a:moveTo>
                  <a:lnTo>
                    <a:pt x="94" y="0"/>
                  </a:lnTo>
                  <a:lnTo>
                    <a:pt x="95" y="0"/>
                  </a:lnTo>
                </a:path>
              </a:pathLst>
            </a:custGeom>
            <a:noFill/>
            <a:ln w="6350">
              <a:solidFill>
                <a:schemeClr val="bg1"/>
              </a:solidFill>
              <a:round/>
              <a:headEnd/>
              <a:tailEnd/>
            </a:ln>
          </p:spPr>
          <p:txBody>
            <a:bodyPr/>
            <a:lstStyle/>
            <a:p>
              <a:endParaRPr lang="en-US"/>
            </a:p>
          </p:txBody>
        </p:sp>
        <p:sp>
          <p:nvSpPr>
            <p:cNvPr id="4154" name="Line 259"/>
            <p:cNvSpPr>
              <a:spLocks noChangeShapeType="1"/>
            </p:cNvSpPr>
            <p:nvPr/>
          </p:nvSpPr>
          <p:spPr bwMode="auto">
            <a:xfrm>
              <a:off x="4873458" y="2682290"/>
              <a:ext cx="66842" cy="2088"/>
            </a:xfrm>
            <a:prstGeom prst="line">
              <a:avLst/>
            </a:prstGeom>
            <a:noFill/>
            <a:ln w="6350">
              <a:solidFill>
                <a:schemeClr val="bg1"/>
              </a:solidFill>
              <a:round/>
              <a:headEnd/>
              <a:tailEnd/>
            </a:ln>
          </p:spPr>
          <p:txBody>
            <a:bodyPr/>
            <a:lstStyle/>
            <a:p>
              <a:endParaRPr lang="en-US"/>
            </a:p>
          </p:txBody>
        </p:sp>
        <p:sp>
          <p:nvSpPr>
            <p:cNvPr id="4155" name="Line 260"/>
            <p:cNvSpPr>
              <a:spLocks noChangeShapeType="1"/>
            </p:cNvSpPr>
            <p:nvPr/>
          </p:nvSpPr>
          <p:spPr bwMode="auto">
            <a:xfrm>
              <a:off x="4973721" y="2682290"/>
              <a:ext cx="68931" cy="2088"/>
            </a:xfrm>
            <a:prstGeom prst="line">
              <a:avLst/>
            </a:prstGeom>
            <a:noFill/>
            <a:ln w="6350">
              <a:solidFill>
                <a:schemeClr val="bg1"/>
              </a:solidFill>
              <a:round/>
              <a:headEnd/>
              <a:tailEnd/>
            </a:ln>
          </p:spPr>
          <p:txBody>
            <a:bodyPr/>
            <a:lstStyle/>
            <a:p>
              <a:endParaRPr lang="en-US"/>
            </a:p>
          </p:txBody>
        </p:sp>
        <p:sp>
          <p:nvSpPr>
            <p:cNvPr id="4156" name="Line 261"/>
            <p:cNvSpPr>
              <a:spLocks noChangeShapeType="1"/>
            </p:cNvSpPr>
            <p:nvPr/>
          </p:nvSpPr>
          <p:spPr bwMode="auto">
            <a:xfrm>
              <a:off x="5076073" y="2682290"/>
              <a:ext cx="66842" cy="2088"/>
            </a:xfrm>
            <a:prstGeom prst="line">
              <a:avLst/>
            </a:prstGeom>
            <a:noFill/>
            <a:ln w="6350">
              <a:solidFill>
                <a:schemeClr val="bg1"/>
              </a:solidFill>
              <a:round/>
              <a:headEnd/>
              <a:tailEnd/>
            </a:ln>
          </p:spPr>
          <p:txBody>
            <a:bodyPr/>
            <a:lstStyle/>
            <a:p>
              <a:endParaRPr lang="en-US"/>
            </a:p>
          </p:txBody>
        </p:sp>
        <p:sp>
          <p:nvSpPr>
            <p:cNvPr id="4157" name="Line 262"/>
            <p:cNvSpPr>
              <a:spLocks noChangeShapeType="1"/>
            </p:cNvSpPr>
            <p:nvPr/>
          </p:nvSpPr>
          <p:spPr bwMode="auto">
            <a:xfrm>
              <a:off x="5176336" y="2682290"/>
              <a:ext cx="66842" cy="2088"/>
            </a:xfrm>
            <a:prstGeom prst="line">
              <a:avLst/>
            </a:prstGeom>
            <a:noFill/>
            <a:ln w="6350">
              <a:solidFill>
                <a:schemeClr val="bg1"/>
              </a:solidFill>
              <a:round/>
              <a:headEnd/>
              <a:tailEnd/>
            </a:ln>
          </p:spPr>
          <p:txBody>
            <a:bodyPr/>
            <a:lstStyle/>
            <a:p>
              <a:endParaRPr lang="en-US"/>
            </a:p>
          </p:txBody>
        </p:sp>
        <p:sp>
          <p:nvSpPr>
            <p:cNvPr id="4158" name="Line 263"/>
            <p:cNvSpPr>
              <a:spLocks noChangeShapeType="1"/>
            </p:cNvSpPr>
            <p:nvPr/>
          </p:nvSpPr>
          <p:spPr bwMode="auto">
            <a:xfrm>
              <a:off x="3356978" y="2682290"/>
              <a:ext cx="66842" cy="2088"/>
            </a:xfrm>
            <a:prstGeom prst="line">
              <a:avLst/>
            </a:prstGeom>
            <a:noFill/>
            <a:ln w="6350">
              <a:solidFill>
                <a:schemeClr val="bg1"/>
              </a:solidFill>
              <a:round/>
              <a:headEnd/>
              <a:tailEnd/>
            </a:ln>
          </p:spPr>
          <p:txBody>
            <a:bodyPr/>
            <a:lstStyle/>
            <a:p>
              <a:endParaRPr lang="en-US"/>
            </a:p>
          </p:txBody>
        </p:sp>
        <p:sp>
          <p:nvSpPr>
            <p:cNvPr id="4159" name="Line 264"/>
            <p:cNvSpPr>
              <a:spLocks noChangeShapeType="1"/>
            </p:cNvSpPr>
            <p:nvPr/>
          </p:nvSpPr>
          <p:spPr bwMode="auto">
            <a:xfrm>
              <a:off x="3457241" y="2682290"/>
              <a:ext cx="66842" cy="2088"/>
            </a:xfrm>
            <a:prstGeom prst="line">
              <a:avLst/>
            </a:prstGeom>
            <a:noFill/>
            <a:ln w="6350">
              <a:solidFill>
                <a:schemeClr val="bg1"/>
              </a:solidFill>
              <a:round/>
              <a:headEnd/>
              <a:tailEnd/>
            </a:ln>
          </p:spPr>
          <p:txBody>
            <a:bodyPr/>
            <a:lstStyle/>
            <a:p>
              <a:endParaRPr lang="en-US"/>
            </a:p>
          </p:txBody>
        </p:sp>
        <p:sp>
          <p:nvSpPr>
            <p:cNvPr id="4160" name="Line 265"/>
            <p:cNvSpPr>
              <a:spLocks noChangeShapeType="1"/>
            </p:cNvSpPr>
            <p:nvPr/>
          </p:nvSpPr>
          <p:spPr bwMode="auto">
            <a:xfrm>
              <a:off x="3559593" y="2682290"/>
              <a:ext cx="66842" cy="2088"/>
            </a:xfrm>
            <a:prstGeom prst="line">
              <a:avLst/>
            </a:prstGeom>
            <a:noFill/>
            <a:ln w="6350">
              <a:solidFill>
                <a:schemeClr val="bg1"/>
              </a:solidFill>
              <a:round/>
              <a:headEnd/>
              <a:tailEnd/>
            </a:ln>
          </p:spPr>
          <p:txBody>
            <a:bodyPr/>
            <a:lstStyle/>
            <a:p>
              <a:endParaRPr lang="en-US"/>
            </a:p>
          </p:txBody>
        </p:sp>
        <p:sp>
          <p:nvSpPr>
            <p:cNvPr id="4161" name="Line 266"/>
            <p:cNvSpPr>
              <a:spLocks noChangeShapeType="1"/>
            </p:cNvSpPr>
            <p:nvPr/>
          </p:nvSpPr>
          <p:spPr bwMode="auto">
            <a:xfrm>
              <a:off x="3659856" y="2682290"/>
              <a:ext cx="66842" cy="2088"/>
            </a:xfrm>
            <a:prstGeom prst="line">
              <a:avLst/>
            </a:prstGeom>
            <a:noFill/>
            <a:ln w="6350">
              <a:solidFill>
                <a:schemeClr val="bg1"/>
              </a:solidFill>
              <a:round/>
              <a:headEnd/>
              <a:tailEnd/>
            </a:ln>
          </p:spPr>
          <p:txBody>
            <a:bodyPr/>
            <a:lstStyle/>
            <a:p>
              <a:endParaRPr lang="en-US"/>
            </a:p>
          </p:txBody>
        </p:sp>
        <p:sp>
          <p:nvSpPr>
            <p:cNvPr id="4162" name="Line 267"/>
            <p:cNvSpPr>
              <a:spLocks noChangeShapeType="1"/>
            </p:cNvSpPr>
            <p:nvPr/>
          </p:nvSpPr>
          <p:spPr bwMode="auto">
            <a:xfrm>
              <a:off x="3760119" y="2682290"/>
              <a:ext cx="68931" cy="2088"/>
            </a:xfrm>
            <a:prstGeom prst="line">
              <a:avLst/>
            </a:prstGeom>
            <a:noFill/>
            <a:ln w="6350">
              <a:solidFill>
                <a:schemeClr val="bg1"/>
              </a:solidFill>
              <a:round/>
              <a:headEnd/>
              <a:tailEnd/>
            </a:ln>
          </p:spPr>
          <p:txBody>
            <a:bodyPr/>
            <a:lstStyle/>
            <a:p>
              <a:endParaRPr lang="en-US"/>
            </a:p>
          </p:txBody>
        </p:sp>
        <p:sp>
          <p:nvSpPr>
            <p:cNvPr id="4163" name="Line 268"/>
            <p:cNvSpPr>
              <a:spLocks noChangeShapeType="1"/>
            </p:cNvSpPr>
            <p:nvPr/>
          </p:nvSpPr>
          <p:spPr bwMode="auto">
            <a:xfrm>
              <a:off x="3862471" y="2682290"/>
              <a:ext cx="66842" cy="2088"/>
            </a:xfrm>
            <a:prstGeom prst="line">
              <a:avLst/>
            </a:prstGeom>
            <a:noFill/>
            <a:ln w="6350">
              <a:solidFill>
                <a:schemeClr val="bg1"/>
              </a:solidFill>
              <a:round/>
              <a:headEnd/>
              <a:tailEnd/>
            </a:ln>
          </p:spPr>
          <p:txBody>
            <a:bodyPr/>
            <a:lstStyle/>
            <a:p>
              <a:endParaRPr lang="en-US"/>
            </a:p>
          </p:txBody>
        </p:sp>
        <p:sp>
          <p:nvSpPr>
            <p:cNvPr id="4164" name="Freeform 269"/>
            <p:cNvSpPr>
              <a:spLocks/>
            </p:cNvSpPr>
            <p:nvPr/>
          </p:nvSpPr>
          <p:spPr bwMode="auto">
            <a:xfrm>
              <a:off x="3964823" y="2682290"/>
              <a:ext cx="66842" cy="2088"/>
            </a:xfrm>
            <a:custGeom>
              <a:avLst/>
              <a:gdLst>
                <a:gd name="T0" fmla="*/ 0 w 96"/>
                <a:gd name="T1" fmla="*/ 0 h 1"/>
                <a:gd name="T2" fmla="*/ 0 w 96"/>
                <a:gd name="T3" fmla="*/ 0 h 1"/>
                <a:gd name="T4" fmla="*/ 0 w 96"/>
                <a:gd name="T5" fmla="*/ 0 h 1"/>
                <a:gd name="T6" fmla="*/ 0 60000 65536"/>
                <a:gd name="T7" fmla="*/ 0 60000 65536"/>
                <a:gd name="T8" fmla="*/ 0 60000 65536"/>
                <a:gd name="T9" fmla="*/ 0 w 96"/>
                <a:gd name="T10" fmla="*/ 0 h 1"/>
                <a:gd name="T11" fmla="*/ 96 w 96"/>
                <a:gd name="T12" fmla="*/ 1 h 1"/>
              </a:gdLst>
              <a:ahLst/>
              <a:cxnLst>
                <a:cxn ang="T6">
                  <a:pos x="T0" y="T1"/>
                </a:cxn>
                <a:cxn ang="T7">
                  <a:pos x="T2" y="T3"/>
                </a:cxn>
                <a:cxn ang="T8">
                  <a:pos x="T4" y="T5"/>
                </a:cxn>
              </a:cxnLst>
              <a:rect l="T9" t="T10" r="T11" b="T12"/>
              <a:pathLst>
                <a:path w="96" h="1">
                  <a:moveTo>
                    <a:pt x="0" y="0"/>
                  </a:moveTo>
                  <a:lnTo>
                    <a:pt x="95" y="0"/>
                  </a:lnTo>
                  <a:lnTo>
                    <a:pt x="96" y="0"/>
                  </a:lnTo>
                </a:path>
              </a:pathLst>
            </a:custGeom>
            <a:noFill/>
            <a:ln w="6350">
              <a:solidFill>
                <a:schemeClr val="bg1"/>
              </a:solidFill>
              <a:round/>
              <a:headEnd/>
              <a:tailEnd/>
            </a:ln>
          </p:spPr>
          <p:txBody>
            <a:bodyPr/>
            <a:lstStyle/>
            <a:p>
              <a:endParaRPr lang="en-US"/>
            </a:p>
          </p:txBody>
        </p:sp>
        <p:sp>
          <p:nvSpPr>
            <p:cNvPr id="4165" name="Line 270"/>
            <p:cNvSpPr>
              <a:spLocks noChangeShapeType="1"/>
            </p:cNvSpPr>
            <p:nvPr/>
          </p:nvSpPr>
          <p:spPr bwMode="auto">
            <a:xfrm>
              <a:off x="4065086" y="2682290"/>
              <a:ext cx="66842" cy="2088"/>
            </a:xfrm>
            <a:prstGeom prst="line">
              <a:avLst/>
            </a:prstGeom>
            <a:noFill/>
            <a:ln w="6350">
              <a:solidFill>
                <a:schemeClr val="bg1"/>
              </a:solidFill>
              <a:round/>
              <a:headEnd/>
              <a:tailEnd/>
            </a:ln>
          </p:spPr>
          <p:txBody>
            <a:bodyPr/>
            <a:lstStyle/>
            <a:p>
              <a:endParaRPr lang="en-US"/>
            </a:p>
          </p:txBody>
        </p:sp>
        <p:sp>
          <p:nvSpPr>
            <p:cNvPr id="4166" name="Line 271"/>
            <p:cNvSpPr>
              <a:spLocks noChangeShapeType="1"/>
            </p:cNvSpPr>
            <p:nvPr/>
          </p:nvSpPr>
          <p:spPr bwMode="auto">
            <a:xfrm>
              <a:off x="4165349" y="2682290"/>
              <a:ext cx="66842" cy="2088"/>
            </a:xfrm>
            <a:prstGeom prst="line">
              <a:avLst/>
            </a:prstGeom>
            <a:noFill/>
            <a:ln w="6350">
              <a:solidFill>
                <a:schemeClr val="bg1"/>
              </a:solidFill>
              <a:round/>
              <a:headEnd/>
              <a:tailEnd/>
            </a:ln>
          </p:spPr>
          <p:txBody>
            <a:bodyPr/>
            <a:lstStyle/>
            <a:p>
              <a:endParaRPr lang="en-US"/>
            </a:p>
          </p:txBody>
        </p:sp>
        <p:sp>
          <p:nvSpPr>
            <p:cNvPr id="4167" name="Line 272"/>
            <p:cNvSpPr>
              <a:spLocks noChangeShapeType="1"/>
            </p:cNvSpPr>
            <p:nvPr/>
          </p:nvSpPr>
          <p:spPr bwMode="auto">
            <a:xfrm>
              <a:off x="4267701" y="2682290"/>
              <a:ext cx="64753" cy="2088"/>
            </a:xfrm>
            <a:prstGeom prst="line">
              <a:avLst/>
            </a:prstGeom>
            <a:noFill/>
            <a:ln w="6350">
              <a:solidFill>
                <a:schemeClr val="bg1"/>
              </a:solidFill>
              <a:round/>
              <a:headEnd/>
              <a:tailEnd/>
            </a:ln>
          </p:spPr>
          <p:txBody>
            <a:bodyPr/>
            <a:lstStyle/>
            <a:p>
              <a:endParaRPr lang="en-US"/>
            </a:p>
          </p:txBody>
        </p:sp>
        <p:sp>
          <p:nvSpPr>
            <p:cNvPr id="4168" name="Line 273"/>
            <p:cNvSpPr>
              <a:spLocks noChangeShapeType="1"/>
            </p:cNvSpPr>
            <p:nvPr/>
          </p:nvSpPr>
          <p:spPr bwMode="auto">
            <a:xfrm>
              <a:off x="4367964" y="2682290"/>
              <a:ext cx="66842" cy="2088"/>
            </a:xfrm>
            <a:prstGeom prst="line">
              <a:avLst/>
            </a:prstGeom>
            <a:noFill/>
            <a:ln w="6350">
              <a:solidFill>
                <a:schemeClr val="bg1"/>
              </a:solidFill>
              <a:round/>
              <a:headEnd/>
              <a:tailEnd/>
            </a:ln>
          </p:spPr>
          <p:txBody>
            <a:bodyPr/>
            <a:lstStyle/>
            <a:p>
              <a:endParaRPr lang="en-US"/>
            </a:p>
          </p:txBody>
        </p:sp>
        <p:sp>
          <p:nvSpPr>
            <p:cNvPr id="4169" name="Line 274"/>
            <p:cNvSpPr>
              <a:spLocks noChangeShapeType="1"/>
            </p:cNvSpPr>
            <p:nvPr/>
          </p:nvSpPr>
          <p:spPr bwMode="auto">
            <a:xfrm>
              <a:off x="4468228" y="2682290"/>
              <a:ext cx="68931" cy="2088"/>
            </a:xfrm>
            <a:prstGeom prst="line">
              <a:avLst/>
            </a:prstGeom>
            <a:noFill/>
            <a:ln w="6350">
              <a:solidFill>
                <a:schemeClr val="bg1"/>
              </a:solidFill>
              <a:round/>
              <a:headEnd/>
              <a:tailEnd/>
            </a:ln>
          </p:spPr>
          <p:txBody>
            <a:bodyPr/>
            <a:lstStyle/>
            <a:p>
              <a:endParaRPr lang="en-US"/>
            </a:p>
          </p:txBody>
        </p:sp>
        <p:sp>
          <p:nvSpPr>
            <p:cNvPr id="4170" name="Line 275"/>
            <p:cNvSpPr>
              <a:spLocks noChangeShapeType="1"/>
            </p:cNvSpPr>
            <p:nvPr/>
          </p:nvSpPr>
          <p:spPr bwMode="auto">
            <a:xfrm>
              <a:off x="4570580" y="2682290"/>
              <a:ext cx="66842" cy="2088"/>
            </a:xfrm>
            <a:prstGeom prst="line">
              <a:avLst/>
            </a:prstGeom>
            <a:noFill/>
            <a:ln w="6350">
              <a:solidFill>
                <a:schemeClr val="bg1"/>
              </a:solidFill>
              <a:round/>
              <a:headEnd/>
              <a:tailEnd/>
            </a:ln>
          </p:spPr>
          <p:txBody>
            <a:bodyPr/>
            <a:lstStyle/>
            <a:p>
              <a:endParaRPr lang="en-US"/>
            </a:p>
          </p:txBody>
        </p:sp>
        <p:sp>
          <p:nvSpPr>
            <p:cNvPr id="4171" name="Line 276"/>
            <p:cNvSpPr>
              <a:spLocks noChangeShapeType="1"/>
            </p:cNvSpPr>
            <p:nvPr/>
          </p:nvSpPr>
          <p:spPr bwMode="auto">
            <a:xfrm>
              <a:off x="4670843" y="2682290"/>
              <a:ext cx="68931" cy="2088"/>
            </a:xfrm>
            <a:prstGeom prst="line">
              <a:avLst/>
            </a:prstGeom>
            <a:noFill/>
            <a:ln w="6350">
              <a:solidFill>
                <a:schemeClr val="bg1"/>
              </a:solidFill>
              <a:round/>
              <a:headEnd/>
              <a:tailEnd/>
            </a:ln>
          </p:spPr>
          <p:txBody>
            <a:bodyPr/>
            <a:lstStyle/>
            <a:p>
              <a:endParaRPr lang="en-US"/>
            </a:p>
          </p:txBody>
        </p:sp>
        <p:sp>
          <p:nvSpPr>
            <p:cNvPr id="4172" name="Freeform 277"/>
            <p:cNvSpPr>
              <a:spLocks/>
            </p:cNvSpPr>
            <p:nvPr/>
          </p:nvSpPr>
          <p:spPr bwMode="auto">
            <a:xfrm>
              <a:off x="4773195" y="2682290"/>
              <a:ext cx="66842" cy="2088"/>
            </a:xfrm>
            <a:custGeom>
              <a:avLst/>
              <a:gdLst>
                <a:gd name="T0" fmla="*/ 0 w 95"/>
                <a:gd name="T1" fmla="*/ 0 h 1"/>
                <a:gd name="T2" fmla="*/ 0 w 95"/>
                <a:gd name="T3" fmla="*/ 0 h 1"/>
                <a:gd name="T4" fmla="*/ 0 w 95"/>
                <a:gd name="T5" fmla="*/ 0 h 1"/>
                <a:gd name="T6" fmla="*/ 0 60000 65536"/>
                <a:gd name="T7" fmla="*/ 0 60000 65536"/>
                <a:gd name="T8" fmla="*/ 0 60000 65536"/>
                <a:gd name="T9" fmla="*/ 0 w 95"/>
                <a:gd name="T10" fmla="*/ 0 h 1"/>
                <a:gd name="T11" fmla="*/ 95 w 95"/>
                <a:gd name="T12" fmla="*/ 1 h 1"/>
              </a:gdLst>
              <a:ahLst/>
              <a:cxnLst>
                <a:cxn ang="T6">
                  <a:pos x="T0" y="T1"/>
                </a:cxn>
                <a:cxn ang="T7">
                  <a:pos x="T2" y="T3"/>
                </a:cxn>
                <a:cxn ang="T8">
                  <a:pos x="T4" y="T5"/>
                </a:cxn>
              </a:cxnLst>
              <a:rect l="T9" t="T10" r="T11" b="T12"/>
              <a:pathLst>
                <a:path w="95" h="1">
                  <a:moveTo>
                    <a:pt x="0" y="0"/>
                  </a:moveTo>
                  <a:lnTo>
                    <a:pt x="94" y="0"/>
                  </a:lnTo>
                  <a:lnTo>
                    <a:pt x="95" y="0"/>
                  </a:lnTo>
                </a:path>
              </a:pathLst>
            </a:custGeom>
            <a:noFill/>
            <a:ln w="6350">
              <a:solidFill>
                <a:schemeClr val="bg1"/>
              </a:solidFill>
              <a:round/>
              <a:headEnd/>
              <a:tailEnd/>
            </a:ln>
          </p:spPr>
          <p:txBody>
            <a:bodyPr/>
            <a:lstStyle/>
            <a:p>
              <a:endParaRPr lang="en-US"/>
            </a:p>
          </p:txBody>
        </p:sp>
        <p:sp>
          <p:nvSpPr>
            <p:cNvPr id="4173" name="Line 278"/>
            <p:cNvSpPr>
              <a:spLocks noChangeShapeType="1"/>
            </p:cNvSpPr>
            <p:nvPr/>
          </p:nvSpPr>
          <p:spPr bwMode="auto">
            <a:xfrm>
              <a:off x="4873458" y="2682290"/>
              <a:ext cx="66842" cy="2088"/>
            </a:xfrm>
            <a:prstGeom prst="line">
              <a:avLst/>
            </a:prstGeom>
            <a:noFill/>
            <a:ln w="6350">
              <a:solidFill>
                <a:schemeClr val="bg1"/>
              </a:solidFill>
              <a:round/>
              <a:headEnd/>
              <a:tailEnd/>
            </a:ln>
          </p:spPr>
          <p:txBody>
            <a:bodyPr/>
            <a:lstStyle/>
            <a:p>
              <a:endParaRPr lang="en-US"/>
            </a:p>
          </p:txBody>
        </p:sp>
        <p:sp>
          <p:nvSpPr>
            <p:cNvPr id="4174" name="Line 279"/>
            <p:cNvSpPr>
              <a:spLocks noChangeShapeType="1"/>
            </p:cNvSpPr>
            <p:nvPr/>
          </p:nvSpPr>
          <p:spPr bwMode="auto">
            <a:xfrm>
              <a:off x="4973721" y="2682290"/>
              <a:ext cx="68931" cy="2088"/>
            </a:xfrm>
            <a:prstGeom prst="line">
              <a:avLst/>
            </a:prstGeom>
            <a:noFill/>
            <a:ln w="6350">
              <a:solidFill>
                <a:schemeClr val="bg1"/>
              </a:solidFill>
              <a:round/>
              <a:headEnd/>
              <a:tailEnd/>
            </a:ln>
          </p:spPr>
          <p:txBody>
            <a:bodyPr/>
            <a:lstStyle/>
            <a:p>
              <a:endParaRPr lang="en-US"/>
            </a:p>
          </p:txBody>
        </p:sp>
        <p:sp>
          <p:nvSpPr>
            <p:cNvPr id="4175" name="Line 280"/>
            <p:cNvSpPr>
              <a:spLocks noChangeShapeType="1"/>
            </p:cNvSpPr>
            <p:nvPr/>
          </p:nvSpPr>
          <p:spPr bwMode="auto">
            <a:xfrm>
              <a:off x="5076073" y="2682290"/>
              <a:ext cx="66842" cy="2088"/>
            </a:xfrm>
            <a:prstGeom prst="line">
              <a:avLst/>
            </a:prstGeom>
            <a:noFill/>
            <a:ln w="6350">
              <a:solidFill>
                <a:schemeClr val="bg1"/>
              </a:solidFill>
              <a:round/>
              <a:headEnd/>
              <a:tailEnd/>
            </a:ln>
          </p:spPr>
          <p:txBody>
            <a:bodyPr/>
            <a:lstStyle/>
            <a:p>
              <a:endParaRPr lang="en-US"/>
            </a:p>
          </p:txBody>
        </p:sp>
        <p:sp>
          <p:nvSpPr>
            <p:cNvPr id="4176" name="Line 281"/>
            <p:cNvSpPr>
              <a:spLocks noChangeShapeType="1"/>
            </p:cNvSpPr>
            <p:nvPr/>
          </p:nvSpPr>
          <p:spPr bwMode="auto">
            <a:xfrm>
              <a:off x="5176336" y="2682290"/>
              <a:ext cx="66842" cy="2088"/>
            </a:xfrm>
            <a:prstGeom prst="line">
              <a:avLst/>
            </a:prstGeom>
            <a:noFill/>
            <a:ln w="6350">
              <a:solidFill>
                <a:schemeClr val="bg1"/>
              </a:solidFill>
              <a:round/>
              <a:headEnd/>
              <a:tailEnd/>
            </a:ln>
          </p:spPr>
          <p:txBody>
            <a:bodyPr/>
            <a:lstStyle/>
            <a:p>
              <a:endParaRPr 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t>Giản</a:t>
            </a:r>
            <a:r>
              <a:rPr lang="en-US" altLang="en-US" dirty="0" smtClean="0"/>
              <a:t> </a:t>
            </a:r>
            <a:r>
              <a:rPr lang="en-US" altLang="en-US" dirty="0" err="1" smtClean="0"/>
              <a:t>đồ</a:t>
            </a:r>
            <a:r>
              <a:rPr lang="en-US" altLang="en-US" dirty="0" smtClean="0"/>
              <a:t> </a:t>
            </a:r>
            <a:r>
              <a:rPr lang="en-US" altLang="en-US" dirty="0" err="1" smtClean="0"/>
              <a:t>lưu</a:t>
            </a:r>
            <a:r>
              <a:rPr lang="en-US" altLang="en-US" dirty="0" smtClean="0"/>
              <a:t> </a:t>
            </a:r>
            <a:r>
              <a:rPr lang="en-US" altLang="en-US" dirty="0" err="1" smtClean="0"/>
              <a:t>lượng</a:t>
            </a:r>
            <a:r>
              <a:rPr lang="en-US" altLang="en-US" dirty="0" smtClean="0"/>
              <a:t> – </a:t>
            </a:r>
            <a:r>
              <a:rPr lang="en-US" altLang="en-US" dirty="0" err="1" smtClean="0"/>
              <a:t>thể</a:t>
            </a:r>
            <a:r>
              <a:rPr lang="en-US" altLang="en-US" dirty="0" smtClean="0"/>
              <a:t> </a:t>
            </a:r>
            <a:r>
              <a:rPr lang="en-US" altLang="en-US" dirty="0" err="1" smtClean="0"/>
              <a:t>tích</a:t>
            </a:r>
            <a:endParaRPr lang="en-US" dirty="0"/>
          </a:p>
        </p:txBody>
      </p:sp>
      <p:sp>
        <p:nvSpPr>
          <p:cNvPr id="52" name="Rectangle 51"/>
          <p:cNvSpPr/>
          <p:nvPr/>
        </p:nvSpPr>
        <p:spPr>
          <a:xfrm rot="16200000">
            <a:off x="4019145" y="3180946"/>
            <a:ext cx="5601509" cy="1143000"/>
          </a:xfrm>
          <a:prstGeom prst="rect">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rot="16200000">
            <a:off x="2571345" y="2876146"/>
            <a:ext cx="5601509" cy="1752600"/>
          </a:xfrm>
          <a:prstGeom prst="rect">
            <a:avLst/>
          </a:prstGeom>
          <a:solidFill>
            <a:srgbClr val="8064A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4" name="Rectangle 53"/>
          <p:cNvSpPr/>
          <p:nvPr/>
        </p:nvSpPr>
        <p:spPr>
          <a:xfrm rot="16200000">
            <a:off x="18645" y="2913271"/>
            <a:ext cx="5601509" cy="1676400"/>
          </a:xfrm>
          <a:prstGeom prst="rect">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5" name="Rectangle 54"/>
          <p:cNvSpPr/>
          <p:nvPr/>
        </p:nvSpPr>
        <p:spPr>
          <a:xfrm rot="16200000">
            <a:off x="1275945" y="3333346"/>
            <a:ext cx="5601509" cy="838200"/>
          </a:xfrm>
          <a:prstGeom prst="rect">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6" name="Freeform 55"/>
          <p:cNvSpPr/>
          <p:nvPr/>
        </p:nvSpPr>
        <p:spPr>
          <a:xfrm>
            <a:off x="1981201" y="914400"/>
            <a:ext cx="4267201" cy="2743203"/>
          </a:xfrm>
          <a:custGeom>
            <a:avLst/>
            <a:gdLst>
              <a:gd name="connsiteX0" fmla="*/ 0 w 1669143"/>
              <a:gd name="connsiteY0" fmla="*/ 1366761 h 1366761"/>
              <a:gd name="connsiteX1" fmla="*/ 87086 w 1669143"/>
              <a:gd name="connsiteY1" fmla="*/ 176590 h 1366761"/>
              <a:gd name="connsiteX2" fmla="*/ 478972 w 1669143"/>
              <a:gd name="connsiteY2" fmla="*/ 307218 h 1366761"/>
              <a:gd name="connsiteX3" fmla="*/ 1669143 w 1669143"/>
              <a:gd name="connsiteY3" fmla="*/ 1366761 h 1366761"/>
            </a:gdLst>
            <a:ahLst/>
            <a:cxnLst>
              <a:cxn ang="0">
                <a:pos x="connsiteX0" y="connsiteY0"/>
              </a:cxn>
              <a:cxn ang="0">
                <a:pos x="connsiteX1" y="connsiteY1"/>
              </a:cxn>
              <a:cxn ang="0">
                <a:pos x="connsiteX2" y="connsiteY2"/>
              </a:cxn>
              <a:cxn ang="0">
                <a:pos x="connsiteX3" y="connsiteY3"/>
              </a:cxn>
            </a:cxnLst>
            <a:rect l="l" t="t" r="r" b="b"/>
            <a:pathLst>
              <a:path w="1669143" h="1366761">
                <a:moveTo>
                  <a:pt x="0" y="1366761"/>
                </a:moveTo>
                <a:cubicBezTo>
                  <a:pt x="3628" y="859970"/>
                  <a:pt x="7257" y="353180"/>
                  <a:pt x="87086" y="176590"/>
                </a:cubicBezTo>
                <a:cubicBezTo>
                  <a:pt x="166915" y="0"/>
                  <a:pt x="215296" y="108856"/>
                  <a:pt x="478972" y="307218"/>
                </a:cubicBezTo>
                <a:cubicBezTo>
                  <a:pt x="742648" y="505580"/>
                  <a:pt x="1461105" y="1180494"/>
                  <a:pt x="1669143" y="1366761"/>
                </a:cubicBezTo>
              </a:path>
            </a:pathLst>
          </a:custGeom>
          <a:noFill/>
          <a:ln w="63500" cap="flat" cmpd="sng" algn="ctr">
            <a:solidFill>
              <a:srgbClr val="FFFF00"/>
            </a:solidFill>
            <a:prstDash val="soli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7" name="Freeform 56"/>
          <p:cNvSpPr/>
          <p:nvPr/>
        </p:nvSpPr>
        <p:spPr>
          <a:xfrm>
            <a:off x="1981199" y="3651215"/>
            <a:ext cx="4288117" cy="1987589"/>
          </a:xfrm>
          <a:custGeom>
            <a:avLst/>
            <a:gdLst>
              <a:gd name="connsiteX0" fmla="*/ 0 w 3367315"/>
              <a:gd name="connsiteY0" fmla="*/ 14514 h 2019904"/>
              <a:gd name="connsiteX1" fmla="*/ 493486 w 3367315"/>
              <a:gd name="connsiteY1" fmla="*/ 1480457 h 2019904"/>
              <a:gd name="connsiteX2" fmla="*/ 1611086 w 3367315"/>
              <a:gd name="connsiteY2" fmla="*/ 2002971 h 2019904"/>
              <a:gd name="connsiteX3" fmla="*/ 2859315 w 3367315"/>
              <a:gd name="connsiteY3" fmla="*/ 1582057 h 2019904"/>
              <a:gd name="connsiteX4" fmla="*/ 3367315 w 3367315"/>
              <a:gd name="connsiteY4" fmla="*/ 0 h 201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315" h="2019904">
                <a:moveTo>
                  <a:pt x="0" y="14514"/>
                </a:moveTo>
                <a:cubicBezTo>
                  <a:pt x="112486" y="581781"/>
                  <a:pt x="224972" y="1149048"/>
                  <a:pt x="493486" y="1480457"/>
                </a:cubicBezTo>
                <a:cubicBezTo>
                  <a:pt x="762000" y="1811866"/>
                  <a:pt x="1216781" y="1986038"/>
                  <a:pt x="1611086" y="2002971"/>
                </a:cubicBezTo>
                <a:cubicBezTo>
                  <a:pt x="2005391" y="2019904"/>
                  <a:pt x="2566610" y="1915885"/>
                  <a:pt x="2859315" y="1582057"/>
                </a:cubicBezTo>
                <a:cubicBezTo>
                  <a:pt x="3152020" y="1248229"/>
                  <a:pt x="3259667" y="624114"/>
                  <a:pt x="3367315" y="0"/>
                </a:cubicBezTo>
              </a:path>
            </a:pathLst>
          </a:custGeom>
          <a:noFill/>
          <a:ln w="63500" cap="flat" cmpd="sng" algn="ctr">
            <a:solidFill>
              <a:srgbClr val="FFFF00"/>
            </a:solidFill>
            <a:prstDash val="soli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58" name="Straight Arrow Connector 57"/>
          <p:cNvCxnSpPr>
            <a:stCxn id="56" idx="0"/>
          </p:cNvCxnSpPr>
          <p:nvPr/>
        </p:nvCxnSpPr>
        <p:spPr>
          <a:xfrm rot="16200000">
            <a:off x="4686300" y="952503"/>
            <a:ext cx="1" cy="5410199"/>
          </a:xfrm>
          <a:prstGeom prst="straightConnector1">
            <a:avLst/>
          </a:prstGeom>
          <a:noFill/>
          <a:ln w="38100" cap="flat" cmpd="sng" algn="ctr">
            <a:solidFill>
              <a:sysClr val="window" lastClr="FFFFFF"/>
            </a:solidFill>
            <a:prstDash val="sysDash"/>
            <a:headEnd type="none"/>
            <a:tailEnd type="none"/>
          </a:ln>
          <a:effectLst/>
        </p:spPr>
      </p:cxnSp>
      <p:sp>
        <p:nvSpPr>
          <p:cNvPr id="59" name="Freeform 58"/>
          <p:cNvSpPr/>
          <p:nvPr/>
        </p:nvSpPr>
        <p:spPr>
          <a:xfrm rot="16200000">
            <a:off x="3774924" y="3220965"/>
            <a:ext cx="631372" cy="858761"/>
          </a:xfrm>
          <a:custGeom>
            <a:avLst/>
            <a:gdLst>
              <a:gd name="connsiteX0" fmla="*/ 319315 w 631372"/>
              <a:gd name="connsiteY0" fmla="*/ 0 h 858761"/>
              <a:gd name="connsiteX1" fmla="*/ 508000 w 631372"/>
              <a:gd name="connsiteY1" fmla="*/ 87085 h 858761"/>
              <a:gd name="connsiteX2" fmla="*/ 624115 w 631372"/>
              <a:gd name="connsiteY2" fmla="*/ 348342 h 858761"/>
              <a:gd name="connsiteX3" fmla="*/ 551543 w 631372"/>
              <a:gd name="connsiteY3" fmla="*/ 696685 h 858761"/>
              <a:gd name="connsiteX4" fmla="*/ 333829 w 631372"/>
              <a:gd name="connsiteY4" fmla="*/ 856342 h 858761"/>
              <a:gd name="connsiteX5" fmla="*/ 101600 w 631372"/>
              <a:gd name="connsiteY5" fmla="*/ 711200 h 858761"/>
              <a:gd name="connsiteX6" fmla="*/ 0 w 631372"/>
              <a:gd name="connsiteY6" fmla="*/ 406400 h 858761"/>
              <a:gd name="connsiteX7" fmla="*/ 101600 w 631372"/>
              <a:gd name="connsiteY7" fmla="*/ 87085 h 858761"/>
              <a:gd name="connsiteX8" fmla="*/ 319315 w 631372"/>
              <a:gd name="connsiteY8" fmla="*/ 0 h 85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1372" h="858761">
                <a:moveTo>
                  <a:pt x="319315" y="0"/>
                </a:moveTo>
                <a:cubicBezTo>
                  <a:pt x="387048" y="0"/>
                  <a:pt x="457200" y="29028"/>
                  <a:pt x="508000" y="87085"/>
                </a:cubicBezTo>
                <a:cubicBezTo>
                  <a:pt x="558800" y="145142"/>
                  <a:pt x="616858" y="246742"/>
                  <a:pt x="624115" y="348342"/>
                </a:cubicBezTo>
                <a:cubicBezTo>
                  <a:pt x="631372" y="449942"/>
                  <a:pt x="599924" y="612018"/>
                  <a:pt x="551543" y="696685"/>
                </a:cubicBezTo>
                <a:cubicBezTo>
                  <a:pt x="503162" y="781352"/>
                  <a:pt x="408819" y="853923"/>
                  <a:pt x="333829" y="856342"/>
                </a:cubicBezTo>
                <a:cubicBezTo>
                  <a:pt x="258839" y="858761"/>
                  <a:pt x="157238" y="786190"/>
                  <a:pt x="101600" y="711200"/>
                </a:cubicBezTo>
                <a:cubicBezTo>
                  <a:pt x="45962" y="636210"/>
                  <a:pt x="0" y="510419"/>
                  <a:pt x="0" y="406400"/>
                </a:cubicBezTo>
                <a:cubicBezTo>
                  <a:pt x="0" y="302381"/>
                  <a:pt x="48381" y="154818"/>
                  <a:pt x="101600" y="87085"/>
                </a:cubicBezTo>
                <a:cubicBezTo>
                  <a:pt x="154819" y="19352"/>
                  <a:pt x="251582" y="0"/>
                  <a:pt x="319315" y="0"/>
                </a:cubicBezTo>
                <a:close/>
              </a:path>
            </a:pathLst>
          </a:custGeom>
          <a:noFill/>
          <a:ln w="63500" cap="flat" cmpd="sng" algn="ctr">
            <a:solidFill>
              <a:srgbClr val="FFFF00"/>
            </a:solidFill>
            <a:prstDash val="soli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0" name="Rectangle 67"/>
          <p:cNvSpPr>
            <a:spLocks noChangeArrowheads="1"/>
          </p:cNvSpPr>
          <p:nvPr/>
        </p:nvSpPr>
        <p:spPr bwMode="auto">
          <a:xfrm>
            <a:off x="2590800" y="3733800"/>
            <a:ext cx="609600" cy="369332"/>
          </a:xfrm>
          <a:prstGeom prst="rect">
            <a:avLst/>
          </a:prstGeom>
          <a:noFill/>
          <a:ln w="9525">
            <a:noFill/>
            <a:miter lim="800000"/>
            <a:headEnd/>
            <a:tailEnd/>
          </a:ln>
        </p:spPr>
        <p:txBody>
          <a:bodyPr wrap="square" lIns="0" tIns="0" rIns="0" bIns="0">
            <a:spAutoFit/>
          </a:bodyPr>
          <a:lstStyle/>
          <a:p>
            <a:pPr algn="ctr" eaLnBrk="1" fontAlgn="auto" hangingPunct="1">
              <a:spcBef>
                <a:spcPts val="0"/>
              </a:spcBef>
              <a:spcAft>
                <a:spcPts val="0"/>
              </a:spcAft>
            </a:pPr>
            <a:r>
              <a:rPr lang="en-US" altLang="en-US" sz="2400" b="1" dirty="0">
                <a:solidFill>
                  <a:srgbClr val="FFFF00"/>
                </a:solidFill>
                <a:latin typeface="Calibri"/>
              </a:rPr>
              <a:t>IC</a:t>
            </a:r>
            <a:endParaRPr lang="en-US" altLang="en-US" sz="2400" b="1" dirty="0">
              <a:solidFill>
                <a:prstClr val="white"/>
              </a:solidFill>
              <a:latin typeface="Calibri"/>
            </a:endParaRPr>
          </a:p>
        </p:txBody>
      </p:sp>
      <p:cxnSp>
        <p:nvCxnSpPr>
          <p:cNvPr id="61" name="Straight Arrow Connector 60"/>
          <p:cNvCxnSpPr/>
          <p:nvPr/>
        </p:nvCxnSpPr>
        <p:spPr>
          <a:xfrm>
            <a:off x="4495800" y="3657600"/>
            <a:ext cx="2819400" cy="0"/>
          </a:xfrm>
          <a:prstGeom prst="straightConnector1">
            <a:avLst/>
          </a:prstGeom>
          <a:noFill/>
          <a:ln w="63500" cap="flat" cmpd="sng" algn="ctr">
            <a:solidFill>
              <a:sysClr val="window" lastClr="FFFFFF"/>
            </a:solidFill>
            <a:prstDash val="solid"/>
            <a:headEnd type="arrow"/>
            <a:tailEnd type="arrow"/>
          </a:ln>
          <a:effectLst/>
        </p:spPr>
      </p:cxnSp>
      <p:grpSp>
        <p:nvGrpSpPr>
          <p:cNvPr id="62" name="Group 154"/>
          <p:cNvGrpSpPr/>
          <p:nvPr/>
        </p:nvGrpSpPr>
        <p:grpSpPr>
          <a:xfrm>
            <a:off x="3657601" y="1215127"/>
            <a:ext cx="838898" cy="4652273"/>
            <a:chOff x="3657601" y="1066800"/>
            <a:chExt cx="838898" cy="4652273"/>
          </a:xfrm>
        </p:grpSpPr>
        <p:sp>
          <p:nvSpPr>
            <p:cNvPr id="63" name="Freeform 6"/>
            <p:cNvSpPr>
              <a:spLocks/>
            </p:cNvSpPr>
            <p:nvPr/>
          </p:nvSpPr>
          <p:spPr bwMode="auto">
            <a:xfrm rot="5400000">
              <a:off x="4314702" y="1405589"/>
              <a:ext cx="225174" cy="138418"/>
            </a:xfrm>
            <a:custGeom>
              <a:avLst/>
              <a:gdLst>
                <a:gd name="T0" fmla="*/ 109 w 109"/>
                <a:gd name="T1" fmla="*/ 66 h 66"/>
                <a:gd name="T2" fmla="*/ 97 w 109"/>
                <a:gd name="T3" fmla="*/ 25 h 66"/>
                <a:gd name="T4" fmla="*/ 70 w 109"/>
                <a:gd name="T5" fmla="*/ 0 h 66"/>
                <a:gd name="T6" fmla="*/ 38 w 109"/>
                <a:gd name="T7" fmla="*/ 0 h 66"/>
                <a:gd name="T8" fmla="*/ 14 w 109"/>
                <a:gd name="T9" fmla="*/ 25 h 66"/>
                <a:gd name="T10" fmla="*/ 0 w 109"/>
                <a:gd name="T11" fmla="*/ 66 h 66"/>
                <a:gd name="T12" fmla="*/ 0 60000 65536"/>
                <a:gd name="T13" fmla="*/ 0 60000 65536"/>
                <a:gd name="T14" fmla="*/ 0 60000 65536"/>
                <a:gd name="T15" fmla="*/ 0 60000 65536"/>
                <a:gd name="T16" fmla="*/ 0 60000 65536"/>
                <a:gd name="T17" fmla="*/ 0 60000 65536"/>
                <a:gd name="T18" fmla="*/ 0 w 109"/>
                <a:gd name="T19" fmla="*/ 0 h 66"/>
                <a:gd name="T20" fmla="*/ 109 w 109"/>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9" h="66">
                  <a:moveTo>
                    <a:pt x="109" y="66"/>
                  </a:moveTo>
                  <a:lnTo>
                    <a:pt x="97" y="25"/>
                  </a:lnTo>
                  <a:lnTo>
                    <a:pt x="70" y="0"/>
                  </a:lnTo>
                  <a:lnTo>
                    <a:pt x="38" y="0"/>
                  </a:lnTo>
                  <a:lnTo>
                    <a:pt x="14" y="25"/>
                  </a:lnTo>
                  <a:lnTo>
                    <a:pt x="0" y="66"/>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64" name="Freeform 7"/>
            <p:cNvSpPr>
              <a:spLocks/>
            </p:cNvSpPr>
            <p:nvPr/>
          </p:nvSpPr>
          <p:spPr bwMode="auto">
            <a:xfrm rot="5400000">
              <a:off x="3613190" y="1697902"/>
              <a:ext cx="227239" cy="138418"/>
            </a:xfrm>
            <a:custGeom>
              <a:avLst/>
              <a:gdLst>
                <a:gd name="T0" fmla="*/ 0 w 110"/>
                <a:gd name="T1" fmla="*/ 0 h 66"/>
                <a:gd name="T2" fmla="*/ 12 w 110"/>
                <a:gd name="T3" fmla="*/ 41 h 66"/>
                <a:gd name="T4" fmla="*/ 40 w 110"/>
                <a:gd name="T5" fmla="*/ 66 h 66"/>
                <a:gd name="T6" fmla="*/ 69 w 110"/>
                <a:gd name="T7" fmla="*/ 66 h 66"/>
                <a:gd name="T8" fmla="*/ 96 w 110"/>
                <a:gd name="T9" fmla="*/ 41 h 66"/>
                <a:gd name="T10" fmla="*/ 110 w 110"/>
                <a:gd name="T11" fmla="*/ 0 h 66"/>
                <a:gd name="T12" fmla="*/ 0 60000 65536"/>
                <a:gd name="T13" fmla="*/ 0 60000 65536"/>
                <a:gd name="T14" fmla="*/ 0 60000 65536"/>
                <a:gd name="T15" fmla="*/ 0 60000 65536"/>
                <a:gd name="T16" fmla="*/ 0 60000 65536"/>
                <a:gd name="T17" fmla="*/ 0 60000 65536"/>
                <a:gd name="T18" fmla="*/ 0 w 110"/>
                <a:gd name="T19" fmla="*/ 0 h 66"/>
                <a:gd name="T20" fmla="*/ 110 w 11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0" h="66">
                  <a:moveTo>
                    <a:pt x="0" y="0"/>
                  </a:moveTo>
                  <a:lnTo>
                    <a:pt x="12" y="41"/>
                  </a:lnTo>
                  <a:lnTo>
                    <a:pt x="40" y="66"/>
                  </a:lnTo>
                  <a:lnTo>
                    <a:pt x="69" y="66"/>
                  </a:lnTo>
                  <a:lnTo>
                    <a:pt x="96" y="41"/>
                  </a:lnTo>
                  <a:lnTo>
                    <a:pt x="110" y="0"/>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65" name="Line 8"/>
            <p:cNvSpPr>
              <a:spLocks noChangeShapeType="1"/>
            </p:cNvSpPr>
            <p:nvPr/>
          </p:nvSpPr>
          <p:spPr bwMode="auto">
            <a:xfrm rot="5400000">
              <a:off x="4042963" y="1338374"/>
              <a:ext cx="68172"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66" name="Freeform 9"/>
            <p:cNvSpPr>
              <a:spLocks/>
            </p:cNvSpPr>
            <p:nvPr/>
          </p:nvSpPr>
          <p:spPr bwMode="auto">
            <a:xfrm rot="5400000">
              <a:off x="3612157" y="1112244"/>
              <a:ext cx="229305" cy="138418"/>
            </a:xfrm>
            <a:custGeom>
              <a:avLst/>
              <a:gdLst>
                <a:gd name="T0" fmla="*/ 0 w 111"/>
                <a:gd name="T1" fmla="*/ 0 h 66"/>
                <a:gd name="T2" fmla="*/ 13 w 111"/>
                <a:gd name="T3" fmla="*/ 41 h 66"/>
                <a:gd name="T4" fmla="*/ 39 w 111"/>
                <a:gd name="T5" fmla="*/ 66 h 66"/>
                <a:gd name="T6" fmla="*/ 71 w 111"/>
                <a:gd name="T7" fmla="*/ 66 h 66"/>
                <a:gd name="T8" fmla="*/ 97 w 111"/>
                <a:gd name="T9" fmla="*/ 41 h 66"/>
                <a:gd name="T10" fmla="*/ 111 w 111"/>
                <a:gd name="T11" fmla="*/ 0 h 66"/>
                <a:gd name="T12" fmla="*/ 0 60000 65536"/>
                <a:gd name="T13" fmla="*/ 0 60000 65536"/>
                <a:gd name="T14" fmla="*/ 0 60000 65536"/>
                <a:gd name="T15" fmla="*/ 0 60000 65536"/>
                <a:gd name="T16" fmla="*/ 0 60000 65536"/>
                <a:gd name="T17" fmla="*/ 0 60000 65536"/>
                <a:gd name="T18" fmla="*/ 0 w 111"/>
                <a:gd name="T19" fmla="*/ 0 h 66"/>
                <a:gd name="T20" fmla="*/ 111 w 111"/>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1" h="66">
                  <a:moveTo>
                    <a:pt x="0" y="0"/>
                  </a:moveTo>
                  <a:lnTo>
                    <a:pt x="13" y="41"/>
                  </a:lnTo>
                  <a:lnTo>
                    <a:pt x="39" y="66"/>
                  </a:lnTo>
                  <a:lnTo>
                    <a:pt x="71" y="66"/>
                  </a:lnTo>
                  <a:lnTo>
                    <a:pt x="97" y="41"/>
                  </a:lnTo>
                  <a:lnTo>
                    <a:pt x="111" y="0"/>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67" name="Line 10"/>
            <p:cNvSpPr>
              <a:spLocks noChangeShapeType="1"/>
            </p:cNvSpPr>
            <p:nvPr/>
          </p:nvSpPr>
          <p:spPr bwMode="auto">
            <a:xfrm rot="5400000" flipH="1">
              <a:off x="4045029" y="1047094"/>
              <a:ext cx="64040"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68" name="Line 11"/>
            <p:cNvSpPr>
              <a:spLocks noChangeShapeType="1"/>
            </p:cNvSpPr>
            <p:nvPr/>
          </p:nvSpPr>
          <p:spPr bwMode="auto">
            <a:xfrm rot="5400000" flipH="1">
              <a:off x="4048128" y="1628621"/>
              <a:ext cx="57843"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69" name="Freeform 12"/>
            <p:cNvSpPr>
              <a:spLocks/>
            </p:cNvSpPr>
            <p:nvPr/>
          </p:nvSpPr>
          <p:spPr bwMode="auto">
            <a:xfrm rot="5400000">
              <a:off x="4312637" y="1986083"/>
              <a:ext cx="229305" cy="138418"/>
            </a:xfrm>
            <a:custGeom>
              <a:avLst/>
              <a:gdLst>
                <a:gd name="T0" fmla="*/ 111 w 111"/>
                <a:gd name="T1" fmla="*/ 66 h 66"/>
                <a:gd name="T2" fmla="*/ 95 w 111"/>
                <a:gd name="T3" fmla="*/ 25 h 66"/>
                <a:gd name="T4" fmla="*/ 70 w 111"/>
                <a:gd name="T5" fmla="*/ 0 h 66"/>
                <a:gd name="T6" fmla="*/ 40 w 111"/>
                <a:gd name="T7" fmla="*/ 0 h 66"/>
                <a:gd name="T8" fmla="*/ 11 w 111"/>
                <a:gd name="T9" fmla="*/ 25 h 66"/>
                <a:gd name="T10" fmla="*/ 0 w 111"/>
                <a:gd name="T11" fmla="*/ 66 h 66"/>
                <a:gd name="T12" fmla="*/ 0 60000 65536"/>
                <a:gd name="T13" fmla="*/ 0 60000 65536"/>
                <a:gd name="T14" fmla="*/ 0 60000 65536"/>
                <a:gd name="T15" fmla="*/ 0 60000 65536"/>
                <a:gd name="T16" fmla="*/ 0 60000 65536"/>
                <a:gd name="T17" fmla="*/ 0 60000 65536"/>
                <a:gd name="T18" fmla="*/ 0 w 111"/>
                <a:gd name="T19" fmla="*/ 0 h 66"/>
                <a:gd name="T20" fmla="*/ 111 w 111"/>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1" h="66">
                  <a:moveTo>
                    <a:pt x="111" y="66"/>
                  </a:moveTo>
                  <a:lnTo>
                    <a:pt x="95" y="25"/>
                  </a:lnTo>
                  <a:lnTo>
                    <a:pt x="70" y="0"/>
                  </a:lnTo>
                  <a:lnTo>
                    <a:pt x="40" y="0"/>
                  </a:lnTo>
                  <a:lnTo>
                    <a:pt x="11" y="25"/>
                  </a:lnTo>
                  <a:lnTo>
                    <a:pt x="0" y="66"/>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0" name="Line 13"/>
            <p:cNvSpPr>
              <a:spLocks noChangeShapeType="1"/>
            </p:cNvSpPr>
            <p:nvPr/>
          </p:nvSpPr>
          <p:spPr bwMode="auto">
            <a:xfrm rot="5400000">
              <a:off x="4043996" y="1921966"/>
              <a:ext cx="66106"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1" name="Freeform 14"/>
            <p:cNvSpPr>
              <a:spLocks/>
            </p:cNvSpPr>
            <p:nvPr/>
          </p:nvSpPr>
          <p:spPr bwMode="auto">
            <a:xfrm rot="5400000">
              <a:off x="3613190" y="2280461"/>
              <a:ext cx="227239" cy="138418"/>
            </a:xfrm>
            <a:custGeom>
              <a:avLst/>
              <a:gdLst>
                <a:gd name="T0" fmla="*/ 0 w 110"/>
                <a:gd name="T1" fmla="*/ 0 h 66"/>
                <a:gd name="T2" fmla="*/ 14 w 110"/>
                <a:gd name="T3" fmla="*/ 41 h 66"/>
                <a:gd name="T4" fmla="*/ 39 w 110"/>
                <a:gd name="T5" fmla="*/ 66 h 66"/>
                <a:gd name="T6" fmla="*/ 70 w 110"/>
                <a:gd name="T7" fmla="*/ 66 h 66"/>
                <a:gd name="T8" fmla="*/ 94 w 110"/>
                <a:gd name="T9" fmla="*/ 41 h 66"/>
                <a:gd name="T10" fmla="*/ 110 w 110"/>
                <a:gd name="T11" fmla="*/ 0 h 66"/>
                <a:gd name="T12" fmla="*/ 0 60000 65536"/>
                <a:gd name="T13" fmla="*/ 0 60000 65536"/>
                <a:gd name="T14" fmla="*/ 0 60000 65536"/>
                <a:gd name="T15" fmla="*/ 0 60000 65536"/>
                <a:gd name="T16" fmla="*/ 0 60000 65536"/>
                <a:gd name="T17" fmla="*/ 0 60000 65536"/>
                <a:gd name="T18" fmla="*/ 0 w 110"/>
                <a:gd name="T19" fmla="*/ 0 h 66"/>
                <a:gd name="T20" fmla="*/ 110 w 11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0" h="66">
                  <a:moveTo>
                    <a:pt x="0" y="0"/>
                  </a:moveTo>
                  <a:lnTo>
                    <a:pt x="14" y="41"/>
                  </a:lnTo>
                  <a:lnTo>
                    <a:pt x="39" y="66"/>
                  </a:lnTo>
                  <a:lnTo>
                    <a:pt x="70" y="66"/>
                  </a:lnTo>
                  <a:lnTo>
                    <a:pt x="94" y="41"/>
                  </a:lnTo>
                  <a:lnTo>
                    <a:pt x="110" y="0"/>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2" name="Freeform 15"/>
            <p:cNvSpPr>
              <a:spLocks/>
            </p:cNvSpPr>
            <p:nvPr/>
          </p:nvSpPr>
          <p:spPr bwMode="auto">
            <a:xfrm rot="5400000">
              <a:off x="4311604" y="2567610"/>
              <a:ext cx="231371" cy="138418"/>
            </a:xfrm>
            <a:custGeom>
              <a:avLst/>
              <a:gdLst>
                <a:gd name="T0" fmla="*/ 112 w 112"/>
                <a:gd name="T1" fmla="*/ 66 h 66"/>
                <a:gd name="T2" fmla="*/ 98 w 112"/>
                <a:gd name="T3" fmla="*/ 25 h 66"/>
                <a:gd name="T4" fmla="*/ 71 w 112"/>
                <a:gd name="T5" fmla="*/ 0 h 66"/>
                <a:gd name="T6" fmla="*/ 39 w 112"/>
                <a:gd name="T7" fmla="*/ 0 h 66"/>
                <a:gd name="T8" fmla="*/ 13 w 112"/>
                <a:gd name="T9" fmla="*/ 25 h 66"/>
                <a:gd name="T10" fmla="*/ 0 w 112"/>
                <a:gd name="T11" fmla="*/ 66 h 66"/>
                <a:gd name="T12" fmla="*/ 1 w 112"/>
                <a:gd name="T13" fmla="*/ 66 h 66"/>
                <a:gd name="T14" fmla="*/ 0 60000 65536"/>
                <a:gd name="T15" fmla="*/ 0 60000 65536"/>
                <a:gd name="T16" fmla="*/ 0 60000 65536"/>
                <a:gd name="T17" fmla="*/ 0 60000 65536"/>
                <a:gd name="T18" fmla="*/ 0 60000 65536"/>
                <a:gd name="T19" fmla="*/ 0 60000 65536"/>
                <a:gd name="T20" fmla="*/ 0 60000 65536"/>
                <a:gd name="T21" fmla="*/ 0 w 112"/>
                <a:gd name="T22" fmla="*/ 0 h 66"/>
                <a:gd name="T23" fmla="*/ 112 w 112"/>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66">
                  <a:moveTo>
                    <a:pt x="112" y="66"/>
                  </a:moveTo>
                  <a:lnTo>
                    <a:pt x="98" y="25"/>
                  </a:lnTo>
                  <a:lnTo>
                    <a:pt x="71" y="0"/>
                  </a:lnTo>
                  <a:lnTo>
                    <a:pt x="39" y="0"/>
                  </a:lnTo>
                  <a:lnTo>
                    <a:pt x="13" y="25"/>
                  </a:lnTo>
                  <a:lnTo>
                    <a:pt x="0" y="66"/>
                  </a:lnTo>
                  <a:lnTo>
                    <a:pt x="1" y="66"/>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3" name="Line 16"/>
            <p:cNvSpPr>
              <a:spLocks noChangeShapeType="1"/>
            </p:cNvSpPr>
            <p:nvPr/>
          </p:nvSpPr>
          <p:spPr bwMode="auto">
            <a:xfrm rot="5400000" flipH="1">
              <a:off x="4048128" y="2211181"/>
              <a:ext cx="57843"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4" name="Freeform 17"/>
            <p:cNvSpPr>
              <a:spLocks/>
            </p:cNvSpPr>
            <p:nvPr/>
          </p:nvSpPr>
          <p:spPr bwMode="auto">
            <a:xfrm rot="5400000">
              <a:off x="4047095" y="2501428"/>
              <a:ext cx="59909" cy="562062"/>
            </a:xfrm>
            <a:custGeom>
              <a:avLst/>
              <a:gdLst>
                <a:gd name="T0" fmla="*/ 0 w 29"/>
                <a:gd name="T1" fmla="*/ 0 h 268"/>
                <a:gd name="T2" fmla="*/ 27 w 29"/>
                <a:gd name="T3" fmla="*/ 268 h 268"/>
                <a:gd name="T4" fmla="*/ 29 w 29"/>
                <a:gd name="T5" fmla="*/ 268 h 268"/>
                <a:gd name="T6" fmla="*/ 0 60000 65536"/>
                <a:gd name="T7" fmla="*/ 0 60000 65536"/>
                <a:gd name="T8" fmla="*/ 0 60000 65536"/>
                <a:gd name="T9" fmla="*/ 0 w 29"/>
                <a:gd name="T10" fmla="*/ 0 h 268"/>
                <a:gd name="T11" fmla="*/ 29 w 29"/>
                <a:gd name="T12" fmla="*/ 268 h 268"/>
              </a:gdLst>
              <a:ahLst/>
              <a:cxnLst>
                <a:cxn ang="T6">
                  <a:pos x="T0" y="T1"/>
                </a:cxn>
                <a:cxn ang="T7">
                  <a:pos x="T2" y="T3"/>
                </a:cxn>
                <a:cxn ang="T8">
                  <a:pos x="T4" y="T5"/>
                </a:cxn>
              </a:cxnLst>
              <a:rect l="T9" t="T10" r="T11" b="T12"/>
              <a:pathLst>
                <a:path w="29" h="268">
                  <a:moveTo>
                    <a:pt x="0" y="0"/>
                  </a:moveTo>
                  <a:lnTo>
                    <a:pt x="27" y="268"/>
                  </a:lnTo>
                  <a:lnTo>
                    <a:pt x="29" y="268"/>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5" name="Freeform 18"/>
            <p:cNvSpPr>
              <a:spLocks/>
            </p:cNvSpPr>
            <p:nvPr/>
          </p:nvSpPr>
          <p:spPr bwMode="auto">
            <a:xfrm rot="5400000">
              <a:off x="3611124" y="2856824"/>
              <a:ext cx="231371" cy="138418"/>
            </a:xfrm>
            <a:custGeom>
              <a:avLst/>
              <a:gdLst>
                <a:gd name="T0" fmla="*/ 0 w 112"/>
                <a:gd name="T1" fmla="*/ 0 h 66"/>
                <a:gd name="T2" fmla="*/ 13 w 112"/>
                <a:gd name="T3" fmla="*/ 41 h 66"/>
                <a:gd name="T4" fmla="*/ 40 w 112"/>
                <a:gd name="T5" fmla="*/ 66 h 66"/>
                <a:gd name="T6" fmla="*/ 72 w 112"/>
                <a:gd name="T7" fmla="*/ 66 h 66"/>
                <a:gd name="T8" fmla="*/ 98 w 112"/>
                <a:gd name="T9" fmla="*/ 41 h 66"/>
                <a:gd name="T10" fmla="*/ 112 w 112"/>
                <a:gd name="T11" fmla="*/ 0 h 66"/>
                <a:gd name="T12" fmla="*/ 0 60000 65536"/>
                <a:gd name="T13" fmla="*/ 0 60000 65536"/>
                <a:gd name="T14" fmla="*/ 0 60000 65536"/>
                <a:gd name="T15" fmla="*/ 0 60000 65536"/>
                <a:gd name="T16" fmla="*/ 0 60000 65536"/>
                <a:gd name="T17" fmla="*/ 0 60000 65536"/>
                <a:gd name="T18" fmla="*/ 0 w 112"/>
                <a:gd name="T19" fmla="*/ 0 h 66"/>
                <a:gd name="T20" fmla="*/ 112 w 11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2" h="66">
                  <a:moveTo>
                    <a:pt x="0" y="0"/>
                  </a:moveTo>
                  <a:lnTo>
                    <a:pt x="13" y="41"/>
                  </a:lnTo>
                  <a:lnTo>
                    <a:pt x="40" y="66"/>
                  </a:lnTo>
                  <a:lnTo>
                    <a:pt x="72" y="66"/>
                  </a:lnTo>
                  <a:lnTo>
                    <a:pt x="98" y="41"/>
                  </a:lnTo>
                  <a:lnTo>
                    <a:pt x="112" y="0"/>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6" name="Freeform 6"/>
            <p:cNvSpPr>
              <a:spLocks/>
            </p:cNvSpPr>
            <p:nvPr/>
          </p:nvSpPr>
          <p:spPr bwMode="auto">
            <a:xfrm rot="5400000">
              <a:off x="4314702" y="3152240"/>
              <a:ext cx="225174" cy="138418"/>
            </a:xfrm>
            <a:custGeom>
              <a:avLst/>
              <a:gdLst>
                <a:gd name="T0" fmla="*/ 109 w 109"/>
                <a:gd name="T1" fmla="*/ 66 h 66"/>
                <a:gd name="T2" fmla="*/ 97 w 109"/>
                <a:gd name="T3" fmla="*/ 25 h 66"/>
                <a:gd name="T4" fmla="*/ 70 w 109"/>
                <a:gd name="T5" fmla="*/ 0 h 66"/>
                <a:gd name="T6" fmla="*/ 38 w 109"/>
                <a:gd name="T7" fmla="*/ 0 h 66"/>
                <a:gd name="T8" fmla="*/ 14 w 109"/>
                <a:gd name="T9" fmla="*/ 25 h 66"/>
                <a:gd name="T10" fmla="*/ 0 w 109"/>
                <a:gd name="T11" fmla="*/ 66 h 66"/>
                <a:gd name="T12" fmla="*/ 0 60000 65536"/>
                <a:gd name="T13" fmla="*/ 0 60000 65536"/>
                <a:gd name="T14" fmla="*/ 0 60000 65536"/>
                <a:gd name="T15" fmla="*/ 0 60000 65536"/>
                <a:gd name="T16" fmla="*/ 0 60000 65536"/>
                <a:gd name="T17" fmla="*/ 0 60000 65536"/>
                <a:gd name="T18" fmla="*/ 0 w 109"/>
                <a:gd name="T19" fmla="*/ 0 h 66"/>
                <a:gd name="T20" fmla="*/ 109 w 109"/>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9" h="66">
                  <a:moveTo>
                    <a:pt x="109" y="66"/>
                  </a:moveTo>
                  <a:lnTo>
                    <a:pt x="97" y="25"/>
                  </a:lnTo>
                  <a:lnTo>
                    <a:pt x="70" y="0"/>
                  </a:lnTo>
                  <a:lnTo>
                    <a:pt x="38" y="0"/>
                  </a:lnTo>
                  <a:lnTo>
                    <a:pt x="14" y="25"/>
                  </a:lnTo>
                  <a:lnTo>
                    <a:pt x="0" y="66"/>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7" name="Freeform 7"/>
            <p:cNvSpPr>
              <a:spLocks/>
            </p:cNvSpPr>
            <p:nvPr/>
          </p:nvSpPr>
          <p:spPr bwMode="auto">
            <a:xfrm rot="5400000">
              <a:off x="3613190" y="3444553"/>
              <a:ext cx="227239" cy="138418"/>
            </a:xfrm>
            <a:custGeom>
              <a:avLst/>
              <a:gdLst>
                <a:gd name="T0" fmla="*/ 0 w 110"/>
                <a:gd name="T1" fmla="*/ 0 h 66"/>
                <a:gd name="T2" fmla="*/ 12 w 110"/>
                <a:gd name="T3" fmla="*/ 41 h 66"/>
                <a:gd name="T4" fmla="*/ 40 w 110"/>
                <a:gd name="T5" fmla="*/ 66 h 66"/>
                <a:gd name="T6" fmla="*/ 69 w 110"/>
                <a:gd name="T7" fmla="*/ 66 h 66"/>
                <a:gd name="T8" fmla="*/ 96 w 110"/>
                <a:gd name="T9" fmla="*/ 41 h 66"/>
                <a:gd name="T10" fmla="*/ 110 w 110"/>
                <a:gd name="T11" fmla="*/ 0 h 66"/>
                <a:gd name="T12" fmla="*/ 0 60000 65536"/>
                <a:gd name="T13" fmla="*/ 0 60000 65536"/>
                <a:gd name="T14" fmla="*/ 0 60000 65536"/>
                <a:gd name="T15" fmla="*/ 0 60000 65536"/>
                <a:gd name="T16" fmla="*/ 0 60000 65536"/>
                <a:gd name="T17" fmla="*/ 0 60000 65536"/>
                <a:gd name="T18" fmla="*/ 0 w 110"/>
                <a:gd name="T19" fmla="*/ 0 h 66"/>
                <a:gd name="T20" fmla="*/ 110 w 11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0" h="66">
                  <a:moveTo>
                    <a:pt x="0" y="0"/>
                  </a:moveTo>
                  <a:lnTo>
                    <a:pt x="12" y="41"/>
                  </a:lnTo>
                  <a:lnTo>
                    <a:pt x="40" y="66"/>
                  </a:lnTo>
                  <a:lnTo>
                    <a:pt x="69" y="66"/>
                  </a:lnTo>
                  <a:lnTo>
                    <a:pt x="96" y="41"/>
                  </a:lnTo>
                  <a:lnTo>
                    <a:pt x="110" y="0"/>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8" name="Line 8"/>
            <p:cNvSpPr>
              <a:spLocks noChangeShapeType="1"/>
            </p:cNvSpPr>
            <p:nvPr/>
          </p:nvSpPr>
          <p:spPr bwMode="auto">
            <a:xfrm rot="5400000">
              <a:off x="4042963" y="3085025"/>
              <a:ext cx="68172"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9" name="Line 10"/>
            <p:cNvSpPr>
              <a:spLocks noChangeShapeType="1"/>
            </p:cNvSpPr>
            <p:nvPr/>
          </p:nvSpPr>
          <p:spPr bwMode="auto">
            <a:xfrm rot="5400000" flipH="1">
              <a:off x="4045029" y="2793745"/>
              <a:ext cx="64040"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0" name="Line 11"/>
            <p:cNvSpPr>
              <a:spLocks noChangeShapeType="1"/>
            </p:cNvSpPr>
            <p:nvPr/>
          </p:nvSpPr>
          <p:spPr bwMode="auto">
            <a:xfrm rot="5400000" flipH="1">
              <a:off x="4048128" y="3375272"/>
              <a:ext cx="57843"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1" name="Freeform 12"/>
            <p:cNvSpPr>
              <a:spLocks/>
            </p:cNvSpPr>
            <p:nvPr/>
          </p:nvSpPr>
          <p:spPr bwMode="auto">
            <a:xfrm rot="5400000">
              <a:off x="4312637" y="3732734"/>
              <a:ext cx="229305" cy="138418"/>
            </a:xfrm>
            <a:custGeom>
              <a:avLst/>
              <a:gdLst>
                <a:gd name="T0" fmla="*/ 111 w 111"/>
                <a:gd name="T1" fmla="*/ 66 h 66"/>
                <a:gd name="T2" fmla="*/ 95 w 111"/>
                <a:gd name="T3" fmla="*/ 25 h 66"/>
                <a:gd name="T4" fmla="*/ 70 w 111"/>
                <a:gd name="T5" fmla="*/ 0 h 66"/>
                <a:gd name="T6" fmla="*/ 40 w 111"/>
                <a:gd name="T7" fmla="*/ 0 h 66"/>
                <a:gd name="T8" fmla="*/ 11 w 111"/>
                <a:gd name="T9" fmla="*/ 25 h 66"/>
                <a:gd name="T10" fmla="*/ 0 w 111"/>
                <a:gd name="T11" fmla="*/ 66 h 66"/>
                <a:gd name="T12" fmla="*/ 0 60000 65536"/>
                <a:gd name="T13" fmla="*/ 0 60000 65536"/>
                <a:gd name="T14" fmla="*/ 0 60000 65536"/>
                <a:gd name="T15" fmla="*/ 0 60000 65536"/>
                <a:gd name="T16" fmla="*/ 0 60000 65536"/>
                <a:gd name="T17" fmla="*/ 0 60000 65536"/>
                <a:gd name="T18" fmla="*/ 0 w 111"/>
                <a:gd name="T19" fmla="*/ 0 h 66"/>
                <a:gd name="T20" fmla="*/ 111 w 111"/>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1" h="66">
                  <a:moveTo>
                    <a:pt x="111" y="66"/>
                  </a:moveTo>
                  <a:lnTo>
                    <a:pt x="95" y="25"/>
                  </a:lnTo>
                  <a:lnTo>
                    <a:pt x="70" y="0"/>
                  </a:lnTo>
                  <a:lnTo>
                    <a:pt x="40" y="0"/>
                  </a:lnTo>
                  <a:lnTo>
                    <a:pt x="11" y="25"/>
                  </a:lnTo>
                  <a:lnTo>
                    <a:pt x="0" y="66"/>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2" name="Line 13"/>
            <p:cNvSpPr>
              <a:spLocks noChangeShapeType="1"/>
            </p:cNvSpPr>
            <p:nvPr/>
          </p:nvSpPr>
          <p:spPr bwMode="auto">
            <a:xfrm rot="5400000">
              <a:off x="4043996" y="3668617"/>
              <a:ext cx="66106"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3" name="Freeform 14"/>
            <p:cNvSpPr>
              <a:spLocks/>
            </p:cNvSpPr>
            <p:nvPr/>
          </p:nvSpPr>
          <p:spPr bwMode="auto">
            <a:xfrm rot="5400000">
              <a:off x="3613190" y="4027112"/>
              <a:ext cx="227239" cy="138418"/>
            </a:xfrm>
            <a:custGeom>
              <a:avLst/>
              <a:gdLst>
                <a:gd name="T0" fmla="*/ 0 w 110"/>
                <a:gd name="T1" fmla="*/ 0 h 66"/>
                <a:gd name="T2" fmla="*/ 14 w 110"/>
                <a:gd name="T3" fmla="*/ 41 h 66"/>
                <a:gd name="T4" fmla="*/ 39 w 110"/>
                <a:gd name="T5" fmla="*/ 66 h 66"/>
                <a:gd name="T6" fmla="*/ 70 w 110"/>
                <a:gd name="T7" fmla="*/ 66 h 66"/>
                <a:gd name="T8" fmla="*/ 94 w 110"/>
                <a:gd name="T9" fmla="*/ 41 h 66"/>
                <a:gd name="T10" fmla="*/ 110 w 110"/>
                <a:gd name="T11" fmla="*/ 0 h 66"/>
                <a:gd name="T12" fmla="*/ 0 60000 65536"/>
                <a:gd name="T13" fmla="*/ 0 60000 65536"/>
                <a:gd name="T14" fmla="*/ 0 60000 65536"/>
                <a:gd name="T15" fmla="*/ 0 60000 65536"/>
                <a:gd name="T16" fmla="*/ 0 60000 65536"/>
                <a:gd name="T17" fmla="*/ 0 60000 65536"/>
                <a:gd name="T18" fmla="*/ 0 w 110"/>
                <a:gd name="T19" fmla="*/ 0 h 66"/>
                <a:gd name="T20" fmla="*/ 110 w 11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0" h="66">
                  <a:moveTo>
                    <a:pt x="0" y="0"/>
                  </a:moveTo>
                  <a:lnTo>
                    <a:pt x="14" y="41"/>
                  </a:lnTo>
                  <a:lnTo>
                    <a:pt x="39" y="66"/>
                  </a:lnTo>
                  <a:lnTo>
                    <a:pt x="70" y="66"/>
                  </a:lnTo>
                  <a:lnTo>
                    <a:pt x="94" y="41"/>
                  </a:lnTo>
                  <a:lnTo>
                    <a:pt x="110" y="0"/>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4" name="Freeform 15"/>
            <p:cNvSpPr>
              <a:spLocks/>
            </p:cNvSpPr>
            <p:nvPr/>
          </p:nvSpPr>
          <p:spPr bwMode="auto">
            <a:xfrm rot="5400000">
              <a:off x="4311604" y="4314261"/>
              <a:ext cx="231371" cy="138418"/>
            </a:xfrm>
            <a:custGeom>
              <a:avLst/>
              <a:gdLst>
                <a:gd name="T0" fmla="*/ 112 w 112"/>
                <a:gd name="T1" fmla="*/ 66 h 66"/>
                <a:gd name="T2" fmla="*/ 98 w 112"/>
                <a:gd name="T3" fmla="*/ 25 h 66"/>
                <a:gd name="T4" fmla="*/ 71 w 112"/>
                <a:gd name="T5" fmla="*/ 0 h 66"/>
                <a:gd name="T6" fmla="*/ 39 w 112"/>
                <a:gd name="T7" fmla="*/ 0 h 66"/>
                <a:gd name="T8" fmla="*/ 13 w 112"/>
                <a:gd name="T9" fmla="*/ 25 h 66"/>
                <a:gd name="T10" fmla="*/ 0 w 112"/>
                <a:gd name="T11" fmla="*/ 66 h 66"/>
                <a:gd name="T12" fmla="*/ 1 w 112"/>
                <a:gd name="T13" fmla="*/ 66 h 66"/>
                <a:gd name="T14" fmla="*/ 0 60000 65536"/>
                <a:gd name="T15" fmla="*/ 0 60000 65536"/>
                <a:gd name="T16" fmla="*/ 0 60000 65536"/>
                <a:gd name="T17" fmla="*/ 0 60000 65536"/>
                <a:gd name="T18" fmla="*/ 0 60000 65536"/>
                <a:gd name="T19" fmla="*/ 0 60000 65536"/>
                <a:gd name="T20" fmla="*/ 0 60000 65536"/>
                <a:gd name="T21" fmla="*/ 0 w 112"/>
                <a:gd name="T22" fmla="*/ 0 h 66"/>
                <a:gd name="T23" fmla="*/ 112 w 112"/>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66">
                  <a:moveTo>
                    <a:pt x="112" y="66"/>
                  </a:moveTo>
                  <a:lnTo>
                    <a:pt x="98" y="25"/>
                  </a:lnTo>
                  <a:lnTo>
                    <a:pt x="71" y="0"/>
                  </a:lnTo>
                  <a:lnTo>
                    <a:pt x="39" y="0"/>
                  </a:lnTo>
                  <a:lnTo>
                    <a:pt x="13" y="25"/>
                  </a:lnTo>
                  <a:lnTo>
                    <a:pt x="0" y="66"/>
                  </a:lnTo>
                  <a:lnTo>
                    <a:pt x="1" y="66"/>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5" name="Line 16"/>
            <p:cNvSpPr>
              <a:spLocks noChangeShapeType="1"/>
            </p:cNvSpPr>
            <p:nvPr/>
          </p:nvSpPr>
          <p:spPr bwMode="auto">
            <a:xfrm rot="5400000" flipH="1">
              <a:off x="4048128" y="3957832"/>
              <a:ext cx="57843"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6" name="Freeform 17"/>
            <p:cNvSpPr>
              <a:spLocks/>
            </p:cNvSpPr>
            <p:nvPr/>
          </p:nvSpPr>
          <p:spPr bwMode="auto">
            <a:xfrm rot="5400000">
              <a:off x="4047095" y="4248079"/>
              <a:ext cx="59909" cy="562062"/>
            </a:xfrm>
            <a:custGeom>
              <a:avLst/>
              <a:gdLst>
                <a:gd name="T0" fmla="*/ 0 w 29"/>
                <a:gd name="T1" fmla="*/ 0 h 268"/>
                <a:gd name="T2" fmla="*/ 27 w 29"/>
                <a:gd name="T3" fmla="*/ 268 h 268"/>
                <a:gd name="T4" fmla="*/ 29 w 29"/>
                <a:gd name="T5" fmla="*/ 268 h 268"/>
                <a:gd name="T6" fmla="*/ 0 60000 65536"/>
                <a:gd name="T7" fmla="*/ 0 60000 65536"/>
                <a:gd name="T8" fmla="*/ 0 60000 65536"/>
                <a:gd name="T9" fmla="*/ 0 w 29"/>
                <a:gd name="T10" fmla="*/ 0 h 268"/>
                <a:gd name="T11" fmla="*/ 29 w 29"/>
                <a:gd name="T12" fmla="*/ 268 h 268"/>
              </a:gdLst>
              <a:ahLst/>
              <a:cxnLst>
                <a:cxn ang="T6">
                  <a:pos x="T0" y="T1"/>
                </a:cxn>
                <a:cxn ang="T7">
                  <a:pos x="T2" y="T3"/>
                </a:cxn>
                <a:cxn ang="T8">
                  <a:pos x="T4" y="T5"/>
                </a:cxn>
              </a:cxnLst>
              <a:rect l="T9" t="T10" r="T11" b="T12"/>
              <a:pathLst>
                <a:path w="29" h="268">
                  <a:moveTo>
                    <a:pt x="0" y="0"/>
                  </a:moveTo>
                  <a:lnTo>
                    <a:pt x="27" y="268"/>
                  </a:lnTo>
                  <a:lnTo>
                    <a:pt x="29" y="268"/>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7" name="Freeform 18"/>
            <p:cNvSpPr>
              <a:spLocks/>
            </p:cNvSpPr>
            <p:nvPr/>
          </p:nvSpPr>
          <p:spPr bwMode="auto">
            <a:xfrm rot="5400000">
              <a:off x="3611124" y="4603475"/>
              <a:ext cx="231371" cy="138418"/>
            </a:xfrm>
            <a:custGeom>
              <a:avLst/>
              <a:gdLst>
                <a:gd name="T0" fmla="*/ 0 w 112"/>
                <a:gd name="T1" fmla="*/ 0 h 66"/>
                <a:gd name="T2" fmla="*/ 13 w 112"/>
                <a:gd name="T3" fmla="*/ 41 h 66"/>
                <a:gd name="T4" fmla="*/ 40 w 112"/>
                <a:gd name="T5" fmla="*/ 66 h 66"/>
                <a:gd name="T6" fmla="*/ 72 w 112"/>
                <a:gd name="T7" fmla="*/ 66 h 66"/>
                <a:gd name="T8" fmla="*/ 98 w 112"/>
                <a:gd name="T9" fmla="*/ 41 h 66"/>
                <a:gd name="T10" fmla="*/ 112 w 112"/>
                <a:gd name="T11" fmla="*/ 0 h 66"/>
                <a:gd name="T12" fmla="*/ 0 60000 65536"/>
                <a:gd name="T13" fmla="*/ 0 60000 65536"/>
                <a:gd name="T14" fmla="*/ 0 60000 65536"/>
                <a:gd name="T15" fmla="*/ 0 60000 65536"/>
                <a:gd name="T16" fmla="*/ 0 60000 65536"/>
                <a:gd name="T17" fmla="*/ 0 60000 65536"/>
                <a:gd name="T18" fmla="*/ 0 w 112"/>
                <a:gd name="T19" fmla="*/ 0 h 66"/>
                <a:gd name="T20" fmla="*/ 112 w 11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2" h="66">
                  <a:moveTo>
                    <a:pt x="0" y="0"/>
                  </a:moveTo>
                  <a:lnTo>
                    <a:pt x="13" y="41"/>
                  </a:lnTo>
                  <a:lnTo>
                    <a:pt x="40" y="66"/>
                  </a:lnTo>
                  <a:lnTo>
                    <a:pt x="72" y="66"/>
                  </a:lnTo>
                  <a:lnTo>
                    <a:pt x="98" y="41"/>
                  </a:lnTo>
                  <a:lnTo>
                    <a:pt x="112" y="0"/>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8" name="Line 13"/>
            <p:cNvSpPr>
              <a:spLocks noChangeShapeType="1"/>
            </p:cNvSpPr>
            <p:nvPr/>
          </p:nvSpPr>
          <p:spPr bwMode="auto">
            <a:xfrm rot="5400000">
              <a:off x="4043996" y="4828626"/>
              <a:ext cx="66106"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9" name="Freeform 14"/>
            <p:cNvSpPr>
              <a:spLocks/>
            </p:cNvSpPr>
            <p:nvPr/>
          </p:nvSpPr>
          <p:spPr bwMode="auto">
            <a:xfrm rot="5400000">
              <a:off x="3613190" y="5187121"/>
              <a:ext cx="227239" cy="138418"/>
            </a:xfrm>
            <a:custGeom>
              <a:avLst/>
              <a:gdLst>
                <a:gd name="T0" fmla="*/ 0 w 110"/>
                <a:gd name="T1" fmla="*/ 0 h 66"/>
                <a:gd name="T2" fmla="*/ 14 w 110"/>
                <a:gd name="T3" fmla="*/ 41 h 66"/>
                <a:gd name="T4" fmla="*/ 39 w 110"/>
                <a:gd name="T5" fmla="*/ 66 h 66"/>
                <a:gd name="T6" fmla="*/ 70 w 110"/>
                <a:gd name="T7" fmla="*/ 66 h 66"/>
                <a:gd name="T8" fmla="*/ 94 w 110"/>
                <a:gd name="T9" fmla="*/ 41 h 66"/>
                <a:gd name="T10" fmla="*/ 110 w 110"/>
                <a:gd name="T11" fmla="*/ 0 h 66"/>
                <a:gd name="T12" fmla="*/ 0 60000 65536"/>
                <a:gd name="T13" fmla="*/ 0 60000 65536"/>
                <a:gd name="T14" fmla="*/ 0 60000 65536"/>
                <a:gd name="T15" fmla="*/ 0 60000 65536"/>
                <a:gd name="T16" fmla="*/ 0 60000 65536"/>
                <a:gd name="T17" fmla="*/ 0 60000 65536"/>
                <a:gd name="T18" fmla="*/ 0 w 110"/>
                <a:gd name="T19" fmla="*/ 0 h 66"/>
                <a:gd name="T20" fmla="*/ 110 w 11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0" h="66">
                  <a:moveTo>
                    <a:pt x="0" y="0"/>
                  </a:moveTo>
                  <a:lnTo>
                    <a:pt x="14" y="41"/>
                  </a:lnTo>
                  <a:lnTo>
                    <a:pt x="39" y="66"/>
                  </a:lnTo>
                  <a:lnTo>
                    <a:pt x="70" y="66"/>
                  </a:lnTo>
                  <a:lnTo>
                    <a:pt x="94" y="41"/>
                  </a:lnTo>
                  <a:lnTo>
                    <a:pt x="110" y="0"/>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0" name="Freeform 15"/>
            <p:cNvSpPr>
              <a:spLocks/>
            </p:cNvSpPr>
            <p:nvPr/>
          </p:nvSpPr>
          <p:spPr bwMode="auto">
            <a:xfrm rot="5400000">
              <a:off x="4311604" y="5474270"/>
              <a:ext cx="231371" cy="138418"/>
            </a:xfrm>
            <a:custGeom>
              <a:avLst/>
              <a:gdLst>
                <a:gd name="T0" fmla="*/ 112 w 112"/>
                <a:gd name="T1" fmla="*/ 66 h 66"/>
                <a:gd name="T2" fmla="*/ 98 w 112"/>
                <a:gd name="T3" fmla="*/ 25 h 66"/>
                <a:gd name="T4" fmla="*/ 71 w 112"/>
                <a:gd name="T5" fmla="*/ 0 h 66"/>
                <a:gd name="T6" fmla="*/ 39 w 112"/>
                <a:gd name="T7" fmla="*/ 0 h 66"/>
                <a:gd name="T8" fmla="*/ 13 w 112"/>
                <a:gd name="T9" fmla="*/ 25 h 66"/>
                <a:gd name="T10" fmla="*/ 0 w 112"/>
                <a:gd name="T11" fmla="*/ 66 h 66"/>
                <a:gd name="T12" fmla="*/ 1 w 112"/>
                <a:gd name="T13" fmla="*/ 66 h 66"/>
                <a:gd name="T14" fmla="*/ 0 60000 65536"/>
                <a:gd name="T15" fmla="*/ 0 60000 65536"/>
                <a:gd name="T16" fmla="*/ 0 60000 65536"/>
                <a:gd name="T17" fmla="*/ 0 60000 65536"/>
                <a:gd name="T18" fmla="*/ 0 60000 65536"/>
                <a:gd name="T19" fmla="*/ 0 60000 65536"/>
                <a:gd name="T20" fmla="*/ 0 60000 65536"/>
                <a:gd name="T21" fmla="*/ 0 w 112"/>
                <a:gd name="T22" fmla="*/ 0 h 66"/>
                <a:gd name="T23" fmla="*/ 112 w 112"/>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66">
                  <a:moveTo>
                    <a:pt x="112" y="66"/>
                  </a:moveTo>
                  <a:lnTo>
                    <a:pt x="98" y="25"/>
                  </a:lnTo>
                  <a:lnTo>
                    <a:pt x="71" y="0"/>
                  </a:lnTo>
                  <a:lnTo>
                    <a:pt x="39" y="0"/>
                  </a:lnTo>
                  <a:lnTo>
                    <a:pt x="13" y="25"/>
                  </a:lnTo>
                  <a:lnTo>
                    <a:pt x="0" y="66"/>
                  </a:lnTo>
                  <a:lnTo>
                    <a:pt x="1" y="66"/>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1" name="Line 16"/>
            <p:cNvSpPr>
              <a:spLocks noChangeShapeType="1"/>
            </p:cNvSpPr>
            <p:nvPr/>
          </p:nvSpPr>
          <p:spPr bwMode="auto">
            <a:xfrm rot="5400000" flipH="1">
              <a:off x="4048128" y="5117841"/>
              <a:ext cx="57843"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2" name="Freeform 17"/>
            <p:cNvSpPr>
              <a:spLocks/>
            </p:cNvSpPr>
            <p:nvPr/>
          </p:nvSpPr>
          <p:spPr bwMode="auto">
            <a:xfrm rot="5400000">
              <a:off x="4047095" y="5408088"/>
              <a:ext cx="59909" cy="562062"/>
            </a:xfrm>
            <a:custGeom>
              <a:avLst/>
              <a:gdLst>
                <a:gd name="T0" fmla="*/ 0 w 29"/>
                <a:gd name="T1" fmla="*/ 0 h 268"/>
                <a:gd name="T2" fmla="*/ 27 w 29"/>
                <a:gd name="T3" fmla="*/ 268 h 268"/>
                <a:gd name="T4" fmla="*/ 29 w 29"/>
                <a:gd name="T5" fmla="*/ 268 h 268"/>
                <a:gd name="T6" fmla="*/ 0 60000 65536"/>
                <a:gd name="T7" fmla="*/ 0 60000 65536"/>
                <a:gd name="T8" fmla="*/ 0 60000 65536"/>
                <a:gd name="T9" fmla="*/ 0 w 29"/>
                <a:gd name="T10" fmla="*/ 0 h 268"/>
                <a:gd name="T11" fmla="*/ 29 w 29"/>
                <a:gd name="T12" fmla="*/ 268 h 268"/>
              </a:gdLst>
              <a:ahLst/>
              <a:cxnLst>
                <a:cxn ang="T6">
                  <a:pos x="T0" y="T1"/>
                </a:cxn>
                <a:cxn ang="T7">
                  <a:pos x="T2" y="T3"/>
                </a:cxn>
                <a:cxn ang="T8">
                  <a:pos x="T4" y="T5"/>
                </a:cxn>
              </a:cxnLst>
              <a:rect l="T9" t="T10" r="T11" b="T12"/>
              <a:pathLst>
                <a:path w="29" h="268">
                  <a:moveTo>
                    <a:pt x="0" y="0"/>
                  </a:moveTo>
                  <a:lnTo>
                    <a:pt x="27" y="268"/>
                  </a:lnTo>
                  <a:lnTo>
                    <a:pt x="29" y="268"/>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3" name="Line 125"/>
            <p:cNvSpPr>
              <a:spLocks noChangeShapeType="1"/>
            </p:cNvSpPr>
            <p:nvPr/>
          </p:nvSpPr>
          <p:spPr bwMode="auto">
            <a:xfrm rot="5400000" flipH="1">
              <a:off x="4048128" y="4535281"/>
              <a:ext cx="57843" cy="562062"/>
            </a:xfrm>
            <a:prstGeom prst="line">
              <a:avLst/>
            </a:pr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4" name="Freeform 126"/>
            <p:cNvSpPr>
              <a:spLocks/>
            </p:cNvSpPr>
            <p:nvPr/>
          </p:nvSpPr>
          <p:spPr bwMode="auto">
            <a:xfrm rot="5400000">
              <a:off x="4312637" y="4892743"/>
              <a:ext cx="229305" cy="138418"/>
            </a:xfrm>
            <a:custGeom>
              <a:avLst/>
              <a:gdLst>
                <a:gd name="T0" fmla="*/ 111 w 111"/>
                <a:gd name="T1" fmla="*/ 66 h 66"/>
                <a:gd name="T2" fmla="*/ 95 w 111"/>
                <a:gd name="T3" fmla="*/ 25 h 66"/>
                <a:gd name="T4" fmla="*/ 70 w 111"/>
                <a:gd name="T5" fmla="*/ 0 h 66"/>
                <a:gd name="T6" fmla="*/ 40 w 111"/>
                <a:gd name="T7" fmla="*/ 0 h 66"/>
                <a:gd name="T8" fmla="*/ 11 w 111"/>
                <a:gd name="T9" fmla="*/ 25 h 66"/>
                <a:gd name="T10" fmla="*/ 0 w 111"/>
                <a:gd name="T11" fmla="*/ 66 h 66"/>
                <a:gd name="T12" fmla="*/ 0 60000 65536"/>
                <a:gd name="T13" fmla="*/ 0 60000 65536"/>
                <a:gd name="T14" fmla="*/ 0 60000 65536"/>
                <a:gd name="T15" fmla="*/ 0 60000 65536"/>
                <a:gd name="T16" fmla="*/ 0 60000 65536"/>
                <a:gd name="T17" fmla="*/ 0 60000 65536"/>
                <a:gd name="T18" fmla="*/ 0 w 111"/>
                <a:gd name="T19" fmla="*/ 0 h 66"/>
                <a:gd name="T20" fmla="*/ 111 w 111"/>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1" h="66">
                  <a:moveTo>
                    <a:pt x="111" y="66"/>
                  </a:moveTo>
                  <a:lnTo>
                    <a:pt x="95" y="25"/>
                  </a:lnTo>
                  <a:lnTo>
                    <a:pt x="70" y="0"/>
                  </a:lnTo>
                  <a:lnTo>
                    <a:pt x="40" y="0"/>
                  </a:lnTo>
                  <a:lnTo>
                    <a:pt x="11" y="25"/>
                  </a:lnTo>
                  <a:lnTo>
                    <a:pt x="0" y="66"/>
                  </a:lnTo>
                </a:path>
              </a:pathLst>
            </a:custGeom>
            <a:noFill/>
            <a:ln w="33338">
              <a:solidFill>
                <a:sysClr val="window" lastClr="FFFFFF">
                  <a:alpha val="8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sp>
        <p:nvSpPr>
          <p:cNvPr id="95" name="Rectangle 67"/>
          <p:cNvSpPr>
            <a:spLocks noChangeArrowheads="1"/>
          </p:cNvSpPr>
          <p:nvPr/>
        </p:nvSpPr>
        <p:spPr bwMode="auto">
          <a:xfrm>
            <a:off x="2514600" y="6096000"/>
            <a:ext cx="609600" cy="369332"/>
          </a:xfrm>
          <a:prstGeom prst="rect">
            <a:avLst/>
          </a:prstGeom>
          <a:noFill/>
          <a:ln w="9525">
            <a:noFill/>
            <a:miter lim="800000"/>
            <a:headEnd/>
            <a:tailEnd/>
          </a:ln>
        </p:spPr>
        <p:txBody>
          <a:bodyPr wrap="square" lIns="0" tIns="0" rIns="0" bIns="0">
            <a:spAutoFit/>
          </a:bodyPr>
          <a:lstStyle/>
          <a:p>
            <a:pPr algn="ctr" eaLnBrk="1" fontAlgn="auto" hangingPunct="1">
              <a:spcBef>
                <a:spcPts val="0"/>
              </a:spcBef>
              <a:spcAft>
                <a:spcPts val="0"/>
              </a:spcAft>
            </a:pPr>
            <a:r>
              <a:rPr lang="en-US" altLang="en-US" sz="2400" b="1" dirty="0">
                <a:solidFill>
                  <a:srgbClr val="FFFF00"/>
                </a:solidFill>
                <a:latin typeface="Calibri"/>
              </a:rPr>
              <a:t>IRV</a:t>
            </a:r>
            <a:endParaRPr lang="en-US" altLang="en-US" sz="2400" b="1" dirty="0">
              <a:solidFill>
                <a:prstClr val="white"/>
              </a:solidFill>
              <a:latin typeface="Calibri"/>
            </a:endParaRPr>
          </a:p>
        </p:txBody>
      </p:sp>
      <p:sp>
        <p:nvSpPr>
          <p:cNvPr id="96" name="Rectangle 67"/>
          <p:cNvSpPr>
            <a:spLocks noChangeArrowheads="1"/>
          </p:cNvSpPr>
          <p:nvPr/>
        </p:nvSpPr>
        <p:spPr bwMode="auto">
          <a:xfrm>
            <a:off x="3810000" y="6096000"/>
            <a:ext cx="609600" cy="369332"/>
          </a:xfrm>
          <a:prstGeom prst="rect">
            <a:avLst/>
          </a:prstGeom>
          <a:noFill/>
          <a:ln w="9525">
            <a:noFill/>
            <a:miter lim="800000"/>
            <a:headEnd/>
            <a:tailEnd/>
          </a:ln>
        </p:spPr>
        <p:txBody>
          <a:bodyPr wrap="square" lIns="0" tIns="0" rIns="0" bIns="0">
            <a:spAutoFit/>
          </a:bodyPr>
          <a:lstStyle/>
          <a:p>
            <a:pPr algn="ctr" eaLnBrk="1" fontAlgn="auto" hangingPunct="1">
              <a:spcBef>
                <a:spcPts val="0"/>
              </a:spcBef>
              <a:spcAft>
                <a:spcPts val="0"/>
              </a:spcAft>
            </a:pPr>
            <a:r>
              <a:rPr lang="en-US" altLang="en-US" sz="2400" b="1" dirty="0" smtClean="0">
                <a:solidFill>
                  <a:srgbClr val="FFFF00"/>
                </a:solidFill>
                <a:latin typeface="Calibri"/>
              </a:rPr>
              <a:t>TV</a:t>
            </a:r>
            <a:endParaRPr lang="en-US" altLang="en-US" sz="2400" b="1" baseline="-25000" dirty="0">
              <a:solidFill>
                <a:prstClr val="white"/>
              </a:solidFill>
              <a:latin typeface="Calibri"/>
            </a:endParaRPr>
          </a:p>
        </p:txBody>
      </p:sp>
      <p:sp>
        <p:nvSpPr>
          <p:cNvPr id="97" name="Rectangle 67"/>
          <p:cNvSpPr>
            <a:spLocks noChangeArrowheads="1"/>
          </p:cNvSpPr>
          <p:nvPr/>
        </p:nvSpPr>
        <p:spPr bwMode="auto">
          <a:xfrm>
            <a:off x="5029200" y="6096000"/>
            <a:ext cx="609600" cy="369332"/>
          </a:xfrm>
          <a:prstGeom prst="rect">
            <a:avLst/>
          </a:prstGeom>
          <a:noFill/>
          <a:ln w="9525">
            <a:noFill/>
            <a:miter lim="800000"/>
            <a:headEnd/>
            <a:tailEnd/>
          </a:ln>
        </p:spPr>
        <p:txBody>
          <a:bodyPr wrap="square" lIns="0" tIns="0" rIns="0" bIns="0">
            <a:spAutoFit/>
          </a:bodyPr>
          <a:lstStyle/>
          <a:p>
            <a:pPr algn="ctr" eaLnBrk="1" fontAlgn="auto" hangingPunct="1">
              <a:spcBef>
                <a:spcPts val="0"/>
              </a:spcBef>
              <a:spcAft>
                <a:spcPts val="0"/>
              </a:spcAft>
            </a:pPr>
            <a:r>
              <a:rPr lang="en-US" altLang="en-US" sz="2400" b="1" dirty="0">
                <a:solidFill>
                  <a:srgbClr val="FFFF00"/>
                </a:solidFill>
                <a:latin typeface="Calibri"/>
              </a:rPr>
              <a:t>ERV</a:t>
            </a:r>
            <a:endParaRPr lang="en-US" altLang="en-US" sz="2400" b="1" dirty="0">
              <a:solidFill>
                <a:prstClr val="white"/>
              </a:solidFill>
              <a:latin typeface="Calibri"/>
            </a:endParaRPr>
          </a:p>
        </p:txBody>
      </p:sp>
      <p:sp>
        <p:nvSpPr>
          <p:cNvPr id="98" name="Rectangle 67"/>
          <p:cNvSpPr>
            <a:spLocks noChangeArrowheads="1"/>
          </p:cNvSpPr>
          <p:nvPr/>
        </p:nvSpPr>
        <p:spPr bwMode="auto">
          <a:xfrm>
            <a:off x="6477000" y="6096000"/>
            <a:ext cx="609600" cy="369332"/>
          </a:xfrm>
          <a:prstGeom prst="rect">
            <a:avLst/>
          </a:prstGeom>
          <a:noFill/>
          <a:ln w="9525">
            <a:noFill/>
            <a:miter lim="800000"/>
            <a:headEnd/>
            <a:tailEnd/>
          </a:ln>
        </p:spPr>
        <p:txBody>
          <a:bodyPr wrap="square" lIns="0" tIns="0" rIns="0" bIns="0">
            <a:spAutoFit/>
          </a:bodyPr>
          <a:lstStyle/>
          <a:p>
            <a:pPr algn="ctr" eaLnBrk="1" fontAlgn="auto" hangingPunct="1">
              <a:spcBef>
                <a:spcPts val="0"/>
              </a:spcBef>
              <a:spcAft>
                <a:spcPts val="0"/>
              </a:spcAft>
            </a:pPr>
            <a:r>
              <a:rPr lang="en-US" altLang="en-US" sz="2400" b="1" dirty="0">
                <a:solidFill>
                  <a:srgbClr val="FFFF00"/>
                </a:solidFill>
                <a:latin typeface="Calibri"/>
              </a:rPr>
              <a:t>RV</a:t>
            </a:r>
            <a:endParaRPr lang="en-US" altLang="en-US" sz="2400" b="1" dirty="0">
              <a:solidFill>
                <a:prstClr val="white"/>
              </a:solidFill>
              <a:latin typeface="Calibri"/>
            </a:endParaRPr>
          </a:p>
        </p:txBody>
      </p:sp>
      <p:cxnSp>
        <p:nvCxnSpPr>
          <p:cNvPr id="99" name="Straight Arrow Connector 98"/>
          <p:cNvCxnSpPr/>
          <p:nvPr/>
        </p:nvCxnSpPr>
        <p:spPr>
          <a:xfrm>
            <a:off x="1905000" y="3657600"/>
            <a:ext cx="2743200" cy="0"/>
          </a:xfrm>
          <a:prstGeom prst="straightConnector1">
            <a:avLst/>
          </a:prstGeom>
          <a:noFill/>
          <a:ln w="63500" cap="flat" cmpd="sng" algn="ctr">
            <a:solidFill>
              <a:sysClr val="window" lastClr="FFFFFF"/>
            </a:solidFill>
            <a:prstDash val="solid"/>
            <a:headEnd type="arrow"/>
            <a:tailEnd type="arrow"/>
          </a:ln>
          <a:effectLst/>
        </p:spPr>
      </p:cxnSp>
      <p:sp>
        <p:nvSpPr>
          <p:cNvPr id="100" name="Rectangle 67"/>
          <p:cNvSpPr>
            <a:spLocks noChangeArrowheads="1"/>
          </p:cNvSpPr>
          <p:nvPr/>
        </p:nvSpPr>
        <p:spPr bwMode="auto">
          <a:xfrm>
            <a:off x="5105400" y="3733800"/>
            <a:ext cx="838200" cy="369332"/>
          </a:xfrm>
          <a:prstGeom prst="rect">
            <a:avLst/>
          </a:prstGeom>
          <a:noFill/>
          <a:ln w="9525">
            <a:noFill/>
            <a:miter lim="800000"/>
            <a:headEnd/>
            <a:tailEnd/>
          </a:ln>
        </p:spPr>
        <p:txBody>
          <a:bodyPr wrap="square" lIns="0" tIns="0" rIns="0" bIns="0">
            <a:spAutoFit/>
          </a:bodyPr>
          <a:lstStyle/>
          <a:p>
            <a:pPr eaLnBrk="1" fontAlgn="auto" hangingPunct="1">
              <a:spcBef>
                <a:spcPts val="0"/>
              </a:spcBef>
              <a:spcAft>
                <a:spcPts val="0"/>
              </a:spcAft>
            </a:pPr>
            <a:r>
              <a:rPr lang="en-US" altLang="en-US" sz="2400" b="1" dirty="0" smtClean="0">
                <a:solidFill>
                  <a:srgbClr val="FFFF00"/>
                </a:solidFill>
                <a:latin typeface="Calibri"/>
              </a:rPr>
              <a:t>FRC</a:t>
            </a:r>
            <a:endParaRPr lang="en-US" altLang="en-US" sz="2400" b="1" dirty="0">
              <a:solidFill>
                <a:prstClr val="white"/>
              </a:solidFill>
              <a:latin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225" y="2906713"/>
            <a:ext cx="6327775" cy="1362075"/>
          </a:xfrm>
        </p:spPr>
        <p:txBody>
          <a:bodyPr/>
          <a:lstStyle/>
          <a:p>
            <a:pPr>
              <a:defRPr/>
            </a:pPr>
            <a:r>
              <a:rPr lang="en-US" sz="2800" dirty="0"/>
              <a:t>2. </a:t>
            </a:r>
            <a:r>
              <a:rPr lang="en-US" sz="2800" dirty="0" err="1"/>
              <a:t>TẮc</a:t>
            </a:r>
            <a:r>
              <a:rPr lang="en-US" sz="2800" dirty="0"/>
              <a:t> </a:t>
            </a:r>
            <a:r>
              <a:rPr lang="en-US" sz="2800" dirty="0" err="1"/>
              <a:t>nghẼn</a:t>
            </a:r>
            <a:r>
              <a:rPr lang="en-US" sz="2800" dirty="0"/>
              <a:t> </a:t>
            </a:r>
            <a:r>
              <a:rPr lang="en-US" sz="2800" dirty="0" err="1"/>
              <a:t>không</a:t>
            </a:r>
            <a:r>
              <a:rPr lang="en-US" sz="2800" dirty="0"/>
              <a:t> </a:t>
            </a:r>
            <a:r>
              <a:rPr lang="en-US" sz="2800" dirty="0" err="1"/>
              <a:t>cỐ</a:t>
            </a:r>
            <a:r>
              <a:rPr lang="en-US" sz="2800" dirty="0"/>
              <a:t> </a:t>
            </a:r>
            <a:r>
              <a:rPr lang="en-US" sz="2800" dirty="0" err="1"/>
              <a:t>đỊnh</a:t>
            </a:r>
            <a:r>
              <a:rPr lang="en-US" sz="2800" dirty="0"/>
              <a:t>, </a:t>
            </a:r>
            <a:r>
              <a:rPr lang="en-US" sz="2800" dirty="0" err="1"/>
              <a:t>thì</a:t>
            </a:r>
            <a:r>
              <a:rPr lang="en-US" sz="2800" dirty="0"/>
              <a:t> </a:t>
            </a:r>
            <a:r>
              <a:rPr lang="en-US" sz="2800" dirty="0" err="1"/>
              <a:t>thỞ</a:t>
            </a:r>
            <a:r>
              <a:rPr lang="en-US" sz="2800" dirty="0"/>
              <a:t> </a:t>
            </a:r>
            <a:r>
              <a:rPr lang="en-US" sz="2800" dirty="0" err="1"/>
              <a:t>ra</a:t>
            </a:r>
            <a:r>
              <a:rPr lang="en-US" sz="2800" dirty="0"/>
              <a:t/>
            </a:r>
            <a:br>
              <a:rPr lang="en-US" sz="2800" dirty="0"/>
            </a:br>
            <a:r>
              <a:rPr lang="en-US" sz="2800" dirty="0" err="1"/>
              <a:t>TẮc</a:t>
            </a:r>
            <a:r>
              <a:rPr lang="en-US" sz="2800" dirty="0"/>
              <a:t> </a:t>
            </a:r>
            <a:r>
              <a:rPr lang="en-US" sz="2800" dirty="0" err="1"/>
              <a:t>nghẼn</a:t>
            </a:r>
            <a:r>
              <a:rPr lang="en-US" sz="2800" dirty="0"/>
              <a:t> </a:t>
            </a:r>
            <a:r>
              <a:rPr lang="en-US" sz="2800" dirty="0" err="1"/>
              <a:t>trong</a:t>
            </a:r>
            <a:r>
              <a:rPr lang="en-US" sz="2800" dirty="0"/>
              <a:t> </a:t>
            </a:r>
            <a:r>
              <a:rPr lang="en-US" sz="2800" dirty="0" err="1"/>
              <a:t>lỒng</a:t>
            </a:r>
            <a:r>
              <a:rPr lang="en-US" sz="2800" dirty="0"/>
              <a:t> </a:t>
            </a:r>
            <a:r>
              <a:rPr lang="en-US" sz="2800" dirty="0" err="1" smtClean="0"/>
              <a:t>ngỰc</a:t>
            </a:r>
            <a:endParaRPr lang="en-US" sz="2800" dirty="0"/>
          </a:p>
        </p:txBody>
      </p:sp>
      <p:sp>
        <p:nvSpPr>
          <p:cNvPr id="97283" name="Text Placeholder 4"/>
          <p:cNvSpPr>
            <a:spLocks noGrp="1"/>
          </p:cNvSpPr>
          <p:nvPr>
            <p:ph type="body" idx="1"/>
          </p:nvPr>
        </p:nvSpPr>
        <p:spPr>
          <a:xfrm>
            <a:off x="149225" y="4268788"/>
            <a:ext cx="8918575" cy="1500187"/>
          </a:xfrm>
        </p:spPr>
        <p:txBody>
          <a:bodyPr/>
          <a:lstStyle/>
          <a:p>
            <a:endParaRPr lang="en-US" altLang="en-US" smtClean="0"/>
          </a:p>
        </p:txBody>
      </p:sp>
      <p:pic>
        <p:nvPicPr>
          <p:cNvPr id="5" name="Picture 3" descr="Untitled-1a.jpg"/>
          <p:cNvPicPr>
            <a:picLocks noChangeAspect="1"/>
          </p:cNvPicPr>
          <p:nvPr/>
        </p:nvPicPr>
        <p:blipFill>
          <a:blip r:embed="rId2" cstate="print"/>
          <a:srcRect/>
          <a:stretch>
            <a:fillRect/>
          </a:stretch>
        </p:blipFill>
        <p:spPr bwMode="auto">
          <a:xfrm>
            <a:off x="6934200" y="762000"/>
            <a:ext cx="1739900" cy="547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2"/>
          <p:cNvSpPr>
            <a:spLocks noGrp="1"/>
          </p:cNvSpPr>
          <p:nvPr>
            <p:ph type="title"/>
          </p:nvPr>
        </p:nvSpPr>
        <p:spPr/>
        <p:txBody>
          <a:bodyPr/>
          <a:lstStyle/>
          <a:p>
            <a:r>
              <a:rPr lang="en-US" altLang="en-US" smtClean="0"/>
              <a:t>2.1 Lao khí quản</a:t>
            </a:r>
          </a:p>
        </p:txBody>
      </p:sp>
      <p:pic>
        <p:nvPicPr>
          <p:cNvPr id="98307" name="Content Placeholder 5"/>
          <p:cNvPicPr>
            <a:picLocks noGrp="1" noChangeAspect="1"/>
          </p:cNvPicPr>
          <p:nvPr>
            <p:ph idx="1"/>
          </p:nvPr>
        </p:nvPicPr>
        <p:blipFill>
          <a:blip r:embed="rId2" cstate="print"/>
          <a:srcRect l="7352" t="11111" r="2863" b="34921"/>
          <a:stretch>
            <a:fillRect/>
          </a:stretch>
        </p:blipFill>
        <p:spPr>
          <a:xfrm>
            <a:off x="1562100" y="1295400"/>
            <a:ext cx="6019800" cy="5116513"/>
          </a:xfrm>
        </p:spPr>
      </p:pic>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2"/>
          <p:cNvSpPr>
            <a:spLocks noGrp="1"/>
          </p:cNvSpPr>
          <p:nvPr>
            <p:ph type="title"/>
          </p:nvPr>
        </p:nvSpPr>
        <p:spPr/>
        <p:txBody>
          <a:bodyPr/>
          <a:lstStyle/>
          <a:p>
            <a:r>
              <a:rPr lang="en-US" altLang="en-US" smtClean="0"/>
              <a:t>2.1 Lao khí quản</a:t>
            </a:r>
          </a:p>
        </p:txBody>
      </p:sp>
      <p:pic>
        <p:nvPicPr>
          <p:cNvPr id="99331" name="Content Placeholder 3"/>
          <p:cNvPicPr>
            <a:picLocks noGrp="1" noChangeAspect="1"/>
          </p:cNvPicPr>
          <p:nvPr>
            <p:ph idx="1"/>
          </p:nvPr>
        </p:nvPicPr>
        <p:blipFill>
          <a:blip r:embed="rId2" cstate="print"/>
          <a:srcRect t="66667"/>
          <a:stretch>
            <a:fillRect/>
          </a:stretch>
        </p:blipFill>
        <p:spPr>
          <a:xfrm>
            <a:off x="574675" y="1752600"/>
            <a:ext cx="7994650" cy="3886200"/>
          </a:xfrm>
        </p:spPr>
      </p:pic>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pPr>
              <a:lnSpc>
                <a:spcPct val="80000"/>
              </a:lnSpc>
              <a:spcBef>
                <a:spcPct val="20000"/>
              </a:spcBef>
            </a:pPr>
            <a:r>
              <a:rPr lang="en-US" altLang="en-US" smtClean="0">
                <a:cs typeface="Arial" pitchFamily="34" charset="0"/>
              </a:rPr>
              <a:t>2.2 Hẹp khí quản do vòng mạch máu</a:t>
            </a:r>
          </a:p>
        </p:txBody>
      </p:sp>
      <p:sp>
        <p:nvSpPr>
          <p:cNvPr id="100355" name="Content Placeholder 2"/>
          <p:cNvSpPr>
            <a:spLocks noGrp="1"/>
          </p:cNvSpPr>
          <p:nvPr>
            <p:ph idx="1"/>
          </p:nvPr>
        </p:nvSpPr>
        <p:spPr/>
        <p:txBody>
          <a:bodyPr/>
          <a:lstStyle/>
          <a:p>
            <a:r>
              <a:rPr lang="en-US" altLang="en-US" sz="2800" smtClean="0">
                <a:cs typeface="Arial" pitchFamily="34" charset="0"/>
              </a:rPr>
              <a:t>TC: ho, khò khè, khó thở, rít thanh quản, VP nhiều lần</a:t>
            </a:r>
          </a:p>
          <a:p>
            <a:r>
              <a:rPr lang="en-US" altLang="en-US" sz="2800" smtClean="0">
                <a:cs typeface="Arial" pitchFamily="34" charset="0"/>
              </a:rPr>
              <a:t>NS PQ: giúp chẩn đoán phân biệt </a:t>
            </a:r>
          </a:p>
          <a:p>
            <a:r>
              <a:rPr lang="en-US" altLang="en-US" sz="2800" smtClean="0">
                <a:cs typeface="Arial" pitchFamily="34" charset="0"/>
              </a:rPr>
              <a:t>Siêu âm tim: tìm các dị tật tim mạch kèm theo</a:t>
            </a:r>
          </a:p>
          <a:p>
            <a:r>
              <a:rPr lang="en-US" altLang="en-US" sz="2800" smtClean="0">
                <a:cs typeface="Arial" pitchFamily="34" charset="0"/>
              </a:rPr>
              <a:t>CT/MRI: chẩn đoán xác định</a:t>
            </a:r>
          </a:p>
          <a:p>
            <a:r>
              <a:rPr lang="en-US" altLang="en-US" sz="2800" smtClean="0">
                <a:cs typeface="Arial" pitchFamily="34" charset="0"/>
              </a:rPr>
              <a:t>Cần tầm soát các dị dạng bẩm sinh khác</a:t>
            </a:r>
          </a:p>
          <a:p>
            <a:endParaRPr lang="en-US" altLang="en-US" sz="2800" smtClean="0"/>
          </a:p>
        </p:txBody>
      </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altLang="en-US" smtClean="0"/>
              <a:t>2.2 Hẹp khí quản do vòng mạch máu</a:t>
            </a:r>
          </a:p>
        </p:txBody>
      </p:sp>
      <p:pic>
        <p:nvPicPr>
          <p:cNvPr id="101379" name="Picture 4"/>
          <p:cNvPicPr>
            <a:picLocks noGrp="1" noChangeAspect="1" noChangeArrowheads="1"/>
          </p:cNvPicPr>
          <p:nvPr>
            <p:ph idx="1"/>
          </p:nvPr>
        </p:nvPicPr>
        <p:blipFill>
          <a:blip r:embed="rId2" cstate="print"/>
          <a:srcRect/>
          <a:stretch>
            <a:fillRect/>
          </a:stretch>
        </p:blipFill>
        <p:spPr>
          <a:xfrm>
            <a:off x="1360488" y="1295400"/>
            <a:ext cx="6423025" cy="4800600"/>
          </a:xfrm>
          <a:noFill/>
        </p:spPr>
      </p:pic>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2"/>
          <p:cNvSpPr>
            <a:spLocks noGrp="1"/>
          </p:cNvSpPr>
          <p:nvPr>
            <p:ph type="title"/>
          </p:nvPr>
        </p:nvSpPr>
        <p:spPr/>
        <p:txBody>
          <a:bodyPr/>
          <a:lstStyle/>
          <a:p>
            <a:r>
              <a:rPr lang="en-US" altLang="en-US" smtClean="0"/>
              <a:t>2.2 Hẹp khí quản do vòng mạch máu</a:t>
            </a:r>
          </a:p>
        </p:txBody>
      </p:sp>
      <p:pic>
        <p:nvPicPr>
          <p:cNvPr id="102403" name="Content Placeholder 3" descr="quocc0092.jpg"/>
          <p:cNvPicPr>
            <a:picLocks noGrp="1" noChangeAspect="1"/>
          </p:cNvPicPr>
          <p:nvPr>
            <p:ph idx="1"/>
          </p:nvPr>
        </p:nvPicPr>
        <p:blipFill>
          <a:blip r:embed="rId2" cstate="print"/>
          <a:srcRect/>
          <a:stretch>
            <a:fillRect/>
          </a:stretch>
        </p:blipFill>
        <p:spPr>
          <a:xfrm>
            <a:off x="2057400" y="1022350"/>
            <a:ext cx="5029200" cy="5346700"/>
          </a:xfrm>
        </p:spPr>
      </p:pic>
      <p:sp>
        <p:nvSpPr>
          <p:cNvPr id="2" name="Rectangle 1"/>
          <p:cNvSpPr/>
          <p:nvPr/>
        </p:nvSpPr>
        <p:spPr>
          <a:xfrm>
            <a:off x="5791200" y="1219200"/>
            <a:ext cx="1219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2"/>
          <p:cNvSpPr>
            <a:spLocks noGrp="1"/>
          </p:cNvSpPr>
          <p:nvPr>
            <p:ph type="title"/>
          </p:nvPr>
        </p:nvSpPr>
        <p:spPr/>
        <p:txBody>
          <a:bodyPr/>
          <a:lstStyle/>
          <a:p>
            <a:r>
              <a:rPr lang="en-US" altLang="en-US" smtClean="0"/>
              <a:t>2.2 Hẹp khí quản do vòng mạch máu</a:t>
            </a:r>
          </a:p>
        </p:txBody>
      </p:sp>
      <p:pic>
        <p:nvPicPr>
          <p:cNvPr id="103427" name="Picture 3"/>
          <p:cNvPicPr>
            <a:picLocks noGrp="1" noChangeAspect="1" noChangeArrowheads="1"/>
          </p:cNvPicPr>
          <p:nvPr>
            <p:ph idx="1"/>
          </p:nvPr>
        </p:nvPicPr>
        <p:blipFill>
          <a:blip r:embed="rId2" cstate="print"/>
          <a:srcRect/>
          <a:stretch>
            <a:fillRect/>
          </a:stretch>
        </p:blipFill>
        <p:spPr>
          <a:xfrm>
            <a:off x="2178050" y="1295400"/>
            <a:ext cx="4787900" cy="4800600"/>
          </a:xfr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ltLang="en-US" smtClean="0"/>
              <a:t>2.2 Hẹp khí quản do vòng mạch máu</a:t>
            </a:r>
            <a:endParaRPr lang="en-US" altLang="en-US" smtClean="0">
              <a:solidFill>
                <a:srgbClr val="000000"/>
              </a:solidFill>
            </a:endParaRPr>
          </a:p>
        </p:txBody>
      </p:sp>
      <p:pic>
        <p:nvPicPr>
          <p:cNvPr id="104451" name="Picture 2"/>
          <p:cNvPicPr>
            <a:picLocks noGrp="1" noChangeAspect="1" noChangeArrowheads="1"/>
          </p:cNvPicPr>
          <p:nvPr>
            <p:ph idx="1"/>
          </p:nvPr>
        </p:nvPicPr>
        <p:blipFill>
          <a:blip r:embed="rId2" cstate="print"/>
          <a:srcRect l="9895" t="44527" r="46875" b="10834"/>
          <a:stretch>
            <a:fillRect/>
          </a:stretch>
        </p:blipFill>
        <p:spPr>
          <a:xfrm>
            <a:off x="1606550" y="1782763"/>
            <a:ext cx="5930900" cy="3825875"/>
          </a:xfrm>
          <a:noFill/>
        </p:spPr>
      </p:pic>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smtClean="0"/>
              <a:t>2.3. U trung thất</a:t>
            </a:r>
          </a:p>
        </p:txBody>
      </p:sp>
      <p:pic>
        <p:nvPicPr>
          <p:cNvPr id="105475" name="Content Placeholder 3"/>
          <p:cNvPicPr>
            <a:picLocks noGrp="1" noChangeAspect="1"/>
          </p:cNvPicPr>
          <p:nvPr>
            <p:ph idx="1"/>
          </p:nvPr>
        </p:nvPicPr>
        <p:blipFill>
          <a:blip r:embed="rId2" cstate="print"/>
          <a:srcRect t="6943" b="35213"/>
          <a:stretch>
            <a:fillRect/>
          </a:stretch>
        </p:blipFill>
        <p:spPr>
          <a:xfrm>
            <a:off x="1600200" y="1225550"/>
            <a:ext cx="5943600" cy="4940300"/>
          </a:xfr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Content Placeholder 3"/>
          <p:cNvPicPr>
            <a:picLocks noGrp="1" noChangeAspect="1"/>
          </p:cNvPicPr>
          <p:nvPr>
            <p:ph idx="4294967295"/>
          </p:nvPr>
        </p:nvPicPr>
        <p:blipFill>
          <a:blip r:embed="rId2" cstate="print"/>
          <a:srcRect/>
          <a:stretch>
            <a:fillRect/>
          </a:stretch>
        </p:blipFill>
        <p:spPr>
          <a:xfrm>
            <a:off x="0" y="274638"/>
            <a:ext cx="4419600" cy="6251575"/>
          </a:xfrm>
        </p:spPr>
      </p:pic>
      <p:pic>
        <p:nvPicPr>
          <p:cNvPr id="106499" name="Content Placeholder 3"/>
          <p:cNvPicPr>
            <a:picLocks noChangeAspect="1"/>
          </p:cNvPicPr>
          <p:nvPr/>
        </p:nvPicPr>
        <p:blipFill>
          <a:blip r:embed="rId3" cstate="print"/>
          <a:srcRect/>
          <a:stretch>
            <a:fillRect/>
          </a:stretch>
        </p:blipFill>
        <p:spPr bwMode="auto">
          <a:xfrm>
            <a:off x="4724400" y="260350"/>
            <a:ext cx="4419600" cy="6251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6"/>
          <p:cNvSpPr>
            <a:spLocks noGrp="1"/>
          </p:cNvSpPr>
          <p:nvPr>
            <p:ph type="title"/>
          </p:nvPr>
        </p:nvSpPr>
        <p:spPr/>
        <p:txBody>
          <a:bodyPr/>
          <a:lstStyle/>
          <a:p>
            <a:r>
              <a:rPr lang="en-US" altLang="en-US" smtClean="0"/>
              <a:t>Forced expiratory spirogram of  - a healthy subject (top),</a:t>
            </a:r>
          </a:p>
        </p:txBody>
      </p:sp>
      <p:sp>
        <p:nvSpPr>
          <p:cNvPr id="12291" name="Text Placeholder 8"/>
          <p:cNvSpPr>
            <a:spLocks noGrp="1"/>
          </p:cNvSpPr>
          <p:nvPr>
            <p:ph type="body" sz="half" idx="2"/>
          </p:nvPr>
        </p:nvSpPr>
        <p:spPr/>
        <p:txBody>
          <a:bodyPr/>
          <a:lstStyle/>
          <a:p>
            <a:r>
              <a:rPr lang="en-US" altLang="en-US" sz="2000" smtClean="0">
                <a:solidFill>
                  <a:srgbClr val="FFCC00"/>
                </a:solidFill>
              </a:rPr>
              <a:t>- a patient with chronic  diffuse obstructive pulmonary disease (middle)</a:t>
            </a:r>
            <a:br>
              <a:rPr lang="en-US" altLang="en-US" sz="2000" smtClean="0">
                <a:solidFill>
                  <a:srgbClr val="FFCC00"/>
                </a:solidFill>
              </a:rPr>
            </a:br>
            <a:r>
              <a:rPr lang="en-US" altLang="en-US" sz="2000" smtClean="0">
                <a:solidFill>
                  <a:srgbClr val="FFCC00"/>
                </a:solidFill>
              </a:rPr>
              <a:t>- a patient with restrictive ventilatory impairment (bottom)</a:t>
            </a:r>
          </a:p>
          <a:p>
            <a:endParaRPr lang="en-US" altLang="en-US" sz="2000" smtClean="0"/>
          </a:p>
        </p:txBody>
      </p:sp>
      <p:pic>
        <p:nvPicPr>
          <p:cNvPr id="12292" name="Picture 8" descr="Picture1"/>
          <p:cNvPicPr>
            <a:picLocks noGrp="1" noChangeAspect="1" noChangeArrowheads="1"/>
          </p:cNvPicPr>
          <p:nvPr>
            <p:ph idx="1"/>
          </p:nvPr>
        </p:nvPicPr>
        <p:blipFill>
          <a:blip r:embed="rId2" cstate="print"/>
          <a:srcRect/>
          <a:stretch>
            <a:fillRect/>
          </a:stretch>
        </p:blipFill>
        <p:spPr>
          <a:xfrm>
            <a:off x="3789363" y="273050"/>
            <a:ext cx="4683125" cy="5853113"/>
          </a:xfrm>
          <a:noFill/>
        </p:spPr>
      </p:pic>
      <p:sp>
        <p:nvSpPr>
          <p:cNvPr id="12293" name="Text Box 5"/>
          <p:cNvSpPr txBox="1">
            <a:spLocks noChangeArrowheads="1"/>
          </p:cNvSpPr>
          <p:nvPr/>
        </p:nvSpPr>
        <p:spPr bwMode="auto">
          <a:xfrm>
            <a:off x="7237413" y="5480050"/>
            <a:ext cx="1558925" cy="646113"/>
          </a:xfrm>
          <a:prstGeom prst="rect">
            <a:avLst/>
          </a:prstGeom>
          <a:noFill/>
          <a:ln w="9525">
            <a:noFill/>
            <a:miter lim="800000"/>
            <a:headEnd/>
            <a:tailEnd/>
          </a:ln>
        </p:spPr>
        <p:txBody>
          <a:bodyPr>
            <a:spAutoFit/>
          </a:bodyPr>
          <a:lstStyle/>
          <a:p>
            <a:pPr eaLnBrk="1" hangingPunct="1"/>
            <a:r>
              <a:rPr lang="en-US" altLang="en-US"/>
              <a:t>Time, Seconds</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Content Placeholder 3"/>
          <p:cNvPicPr>
            <a:picLocks noGrp="1" noChangeAspect="1"/>
          </p:cNvPicPr>
          <p:nvPr>
            <p:ph idx="1"/>
          </p:nvPr>
        </p:nvPicPr>
        <p:blipFill>
          <a:blip r:embed="rId2" cstate="print"/>
          <a:srcRect/>
          <a:stretch>
            <a:fillRect/>
          </a:stretch>
        </p:blipFill>
        <p:spPr>
          <a:xfrm>
            <a:off x="2552700" y="381000"/>
            <a:ext cx="4038600" cy="5715000"/>
          </a:xfr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Content Placeholder 3"/>
          <p:cNvPicPr>
            <a:picLocks noGrp="1" noChangeAspect="1"/>
          </p:cNvPicPr>
          <p:nvPr>
            <p:ph idx="4294967295"/>
          </p:nvPr>
        </p:nvPicPr>
        <p:blipFill>
          <a:blip r:embed="rId2" cstate="print"/>
          <a:srcRect l="5173" t="4140" r="5173" b="11757"/>
          <a:stretch>
            <a:fillRect/>
          </a:stretch>
        </p:blipFill>
        <p:spPr>
          <a:xfrm>
            <a:off x="381000" y="533400"/>
            <a:ext cx="3962400" cy="5257800"/>
          </a:xfrm>
        </p:spPr>
      </p:pic>
      <p:pic>
        <p:nvPicPr>
          <p:cNvPr id="108547" name="Content Placeholder 3"/>
          <p:cNvPicPr>
            <a:picLocks noChangeAspect="1"/>
          </p:cNvPicPr>
          <p:nvPr/>
        </p:nvPicPr>
        <p:blipFill>
          <a:blip r:embed="rId3" cstate="print"/>
          <a:srcRect l="3700" t="4140" r="4921" b="12976"/>
          <a:stretch>
            <a:fillRect/>
          </a:stretch>
        </p:blipFill>
        <p:spPr bwMode="auto">
          <a:xfrm>
            <a:off x="4648200" y="533400"/>
            <a:ext cx="4114800" cy="528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Content Placeholder 3"/>
          <p:cNvPicPr>
            <a:picLocks noGrp="1" noChangeAspect="1"/>
          </p:cNvPicPr>
          <p:nvPr>
            <p:ph idx="1"/>
          </p:nvPr>
        </p:nvPicPr>
        <p:blipFill>
          <a:blip r:embed="rId2" cstate="print"/>
          <a:srcRect l="26469" t="22379" r="5884" b="7690"/>
          <a:stretch>
            <a:fillRect/>
          </a:stretch>
        </p:blipFill>
        <p:spPr>
          <a:xfrm>
            <a:off x="838200" y="762000"/>
            <a:ext cx="7467600" cy="5411788"/>
          </a:xfr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smtClean="0"/>
              <a:t>2.4 Bướu giáp thòng</a:t>
            </a:r>
          </a:p>
        </p:txBody>
      </p:sp>
      <p:pic>
        <p:nvPicPr>
          <p:cNvPr id="110595" name="Picture 2"/>
          <p:cNvPicPr>
            <a:picLocks noGrp="1" noChangeAspect="1" noChangeArrowheads="1"/>
          </p:cNvPicPr>
          <p:nvPr>
            <p:ph idx="1"/>
          </p:nvPr>
        </p:nvPicPr>
        <p:blipFill>
          <a:blip r:embed="rId2" cstate="print"/>
          <a:srcRect/>
          <a:stretch>
            <a:fillRect/>
          </a:stretch>
        </p:blipFill>
        <p:spPr>
          <a:xfrm>
            <a:off x="990600" y="1179513"/>
            <a:ext cx="7162800" cy="5032375"/>
          </a:xfr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endParaRPr lang="en-US" altLang="en-US" smtClean="0"/>
          </a:p>
        </p:txBody>
      </p:sp>
      <p:pic>
        <p:nvPicPr>
          <p:cNvPr id="111619" name="Picture 4"/>
          <p:cNvPicPr>
            <a:picLocks noGrp="1" noChangeAspect="1" noChangeArrowheads="1"/>
          </p:cNvPicPr>
          <p:nvPr>
            <p:ph sz="half" idx="1"/>
          </p:nvPr>
        </p:nvPicPr>
        <p:blipFill>
          <a:blip r:embed="rId2" cstate="print"/>
          <a:srcRect/>
          <a:stretch>
            <a:fillRect/>
          </a:stretch>
        </p:blipFill>
        <p:spPr>
          <a:xfrm>
            <a:off x="504825" y="1366838"/>
            <a:ext cx="3943350" cy="5038725"/>
          </a:xfrm>
          <a:noFill/>
        </p:spPr>
      </p:pic>
      <p:sp>
        <p:nvSpPr>
          <p:cNvPr id="111620" name="Content Placeholder 1"/>
          <p:cNvSpPr>
            <a:spLocks noGrp="1"/>
          </p:cNvSpPr>
          <p:nvPr>
            <p:ph sz="half" idx="2"/>
          </p:nvPr>
        </p:nvSpPr>
        <p:spPr/>
        <p:txBody>
          <a:bodyPr/>
          <a:lstStyle/>
          <a:p>
            <a:r>
              <a:rPr lang="en-US" altLang="en-US" smtClean="0"/>
              <a:t>Bướu giáp thòng</a:t>
            </a: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smtClean="0"/>
              <a:t>2.5. U phổi</a:t>
            </a:r>
          </a:p>
        </p:txBody>
      </p:sp>
      <p:pic>
        <p:nvPicPr>
          <p:cNvPr id="112643" name="Picture 4"/>
          <p:cNvPicPr>
            <a:picLocks noGrp="1" noChangeAspect="1" noChangeArrowheads="1"/>
          </p:cNvPicPr>
          <p:nvPr>
            <p:ph sz="half" idx="2"/>
          </p:nvPr>
        </p:nvPicPr>
        <p:blipFill>
          <a:blip r:embed="rId2" cstate="print"/>
          <a:srcRect/>
          <a:stretch>
            <a:fillRect/>
          </a:stretch>
        </p:blipFill>
        <p:spPr>
          <a:xfrm>
            <a:off x="4767263" y="1295400"/>
            <a:ext cx="3800475" cy="5181600"/>
          </a:xfrm>
          <a:noFill/>
        </p:spPr>
      </p:pic>
      <p:pic>
        <p:nvPicPr>
          <p:cNvPr id="112644" name="Picture 3"/>
          <p:cNvPicPr>
            <a:picLocks noGrp="1" noChangeAspect="1" noChangeArrowheads="1"/>
          </p:cNvPicPr>
          <p:nvPr>
            <p:ph sz="half" idx="1"/>
          </p:nvPr>
        </p:nvPicPr>
        <p:blipFill>
          <a:blip r:embed="rId3" cstate="print"/>
          <a:srcRect/>
          <a:stretch>
            <a:fillRect/>
          </a:stretch>
        </p:blipFill>
        <p:spPr>
          <a:xfrm>
            <a:off x="534988" y="1295400"/>
            <a:ext cx="3883025" cy="5181600"/>
          </a:xfrm>
          <a:noFill/>
        </p:spPr>
      </p:pic>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smtClean="0"/>
              <a:t>2.5. U phổi</a:t>
            </a:r>
          </a:p>
        </p:txBody>
      </p:sp>
      <p:pic>
        <p:nvPicPr>
          <p:cNvPr id="113667" name="Content Placeholder 3"/>
          <p:cNvPicPr>
            <a:picLocks noGrp="1" noChangeAspect="1"/>
          </p:cNvPicPr>
          <p:nvPr>
            <p:ph idx="1"/>
          </p:nvPr>
        </p:nvPicPr>
        <p:blipFill>
          <a:blip r:embed="rId2" cstate="print"/>
          <a:srcRect/>
          <a:stretch>
            <a:fillRect/>
          </a:stretch>
        </p:blipFill>
        <p:spPr>
          <a:xfrm>
            <a:off x="2771775" y="1295400"/>
            <a:ext cx="3600450" cy="4800600"/>
          </a:xfrm>
        </p:spPr>
      </p:pic>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smtClean="0"/>
              <a:t>2.6 U trung thất</a:t>
            </a:r>
          </a:p>
        </p:txBody>
      </p:sp>
      <p:pic>
        <p:nvPicPr>
          <p:cNvPr id="114691" name="Picture 3"/>
          <p:cNvPicPr>
            <a:picLocks noGrp="1" noChangeAspect="1" noChangeArrowheads="1"/>
          </p:cNvPicPr>
          <p:nvPr>
            <p:ph idx="1"/>
          </p:nvPr>
        </p:nvPicPr>
        <p:blipFill>
          <a:blip r:embed="rId2" cstate="print"/>
          <a:srcRect/>
          <a:stretch>
            <a:fillRect/>
          </a:stretch>
        </p:blipFill>
        <p:spPr>
          <a:xfrm>
            <a:off x="2286000" y="1335088"/>
            <a:ext cx="4572000" cy="4721225"/>
          </a:xfrm>
          <a:noFill/>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smtClean="0"/>
              <a:t>2.6 U trung thất</a:t>
            </a:r>
          </a:p>
        </p:txBody>
      </p:sp>
      <p:pic>
        <p:nvPicPr>
          <p:cNvPr id="115715" name="Picture 5"/>
          <p:cNvPicPr>
            <a:picLocks noGrp="1" noChangeAspect="1" noChangeArrowheads="1"/>
          </p:cNvPicPr>
          <p:nvPr>
            <p:ph idx="1"/>
          </p:nvPr>
        </p:nvPicPr>
        <p:blipFill>
          <a:blip r:embed="rId2" cstate="print"/>
          <a:srcRect/>
          <a:stretch>
            <a:fillRect/>
          </a:stretch>
        </p:blipFill>
        <p:spPr>
          <a:xfrm>
            <a:off x="1905000" y="1066800"/>
            <a:ext cx="5334000" cy="5475288"/>
          </a:xfr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5"/>
          <p:cNvPicPr>
            <a:picLocks noChangeAspect="1" noChangeArrowheads="1"/>
          </p:cNvPicPr>
          <p:nvPr/>
        </p:nvPicPr>
        <p:blipFill>
          <a:blip r:embed="rId2" cstate="print"/>
          <a:srcRect/>
          <a:stretch>
            <a:fillRect/>
          </a:stretch>
        </p:blipFill>
        <p:spPr bwMode="auto">
          <a:xfrm>
            <a:off x="1524000" y="5219700"/>
            <a:ext cx="5943600" cy="1485900"/>
          </a:xfrm>
          <a:prstGeom prst="rect">
            <a:avLst/>
          </a:prstGeom>
          <a:noFill/>
          <a:ln w="9525">
            <a:noFill/>
            <a:miter lim="800000"/>
            <a:headEnd/>
            <a:tailEnd/>
          </a:ln>
        </p:spPr>
      </p:pic>
      <p:sp>
        <p:nvSpPr>
          <p:cNvPr id="116739" name="Title 1"/>
          <p:cNvSpPr>
            <a:spLocks noGrp="1"/>
          </p:cNvSpPr>
          <p:nvPr>
            <p:ph type="title"/>
          </p:nvPr>
        </p:nvSpPr>
        <p:spPr/>
        <p:txBody>
          <a:bodyPr/>
          <a:lstStyle/>
          <a:p>
            <a:r>
              <a:rPr lang="en-US" altLang="en-US" smtClean="0"/>
              <a:t>2.6 U trung thất</a:t>
            </a:r>
          </a:p>
        </p:txBody>
      </p:sp>
      <p:pic>
        <p:nvPicPr>
          <p:cNvPr id="116740" name="Picture 6"/>
          <p:cNvPicPr>
            <a:picLocks noGrp="1" noChangeAspect="1" noChangeArrowheads="1"/>
          </p:cNvPicPr>
          <p:nvPr>
            <p:ph idx="4294967295"/>
          </p:nvPr>
        </p:nvPicPr>
        <p:blipFill>
          <a:blip r:embed="rId3" cstate="print"/>
          <a:srcRect/>
          <a:stretch>
            <a:fillRect/>
          </a:stretch>
        </p:blipFill>
        <p:spPr>
          <a:xfrm>
            <a:off x="1524000" y="1066800"/>
            <a:ext cx="5943600" cy="5334000"/>
          </a:xfr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Content Placeholder 3"/>
          <p:cNvPicPr>
            <a:picLocks noGrp="1" noChangeAspect="1" noChangeArrowheads="1"/>
          </p:cNvPicPr>
          <p:nvPr>
            <p:ph idx="4294967295"/>
          </p:nvPr>
        </p:nvPicPr>
        <p:blipFill>
          <a:blip r:embed="rId2" cstate="print"/>
          <a:srcRect l="7018" t="64572" r="37431"/>
          <a:stretch>
            <a:fillRect/>
          </a:stretch>
        </p:blipFill>
        <p:spPr>
          <a:xfrm>
            <a:off x="1092200" y="381000"/>
            <a:ext cx="6959600" cy="5745163"/>
          </a:xfr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smtClean="0"/>
              <a:t>2.6 U trung thất</a:t>
            </a:r>
          </a:p>
        </p:txBody>
      </p:sp>
      <p:pic>
        <p:nvPicPr>
          <p:cNvPr id="117763" name="Picture 2"/>
          <p:cNvPicPr>
            <a:picLocks noGrp="1" noChangeAspect="1" noChangeArrowheads="1"/>
          </p:cNvPicPr>
          <p:nvPr>
            <p:ph idx="1"/>
          </p:nvPr>
        </p:nvPicPr>
        <p:blipFill>
          <a:blip r:embed="rId2" cstate="print"/>
          <a:srcRect/>
          <a:stretch>
            <a:fillRect/>
          </a:stretch>
        </p:blipFill>
        <p:spPr>
          <a:xfrm>
            <a:off x="1730375" y="1295400"/>
            <a:ext cx="5683250" cy="4800600"/>
          </a:xfrm>
          <a:noFill/>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smtClean="0"/>
              <a:t>U tuyến ức</a:t>
            </a:r>
          </a:p>
        </p:txBody>
      </p:sp>
      <p:pic>
        <p:nvPicPr>
          <p:cNvPr id="118787" name="Picture 2"/>
          <p:cNvPicPr>
            <a:picLocks noGrp="1" noChangeAspect="1" noChangeArrowheads="1"/>
          </p:cNvPicPr>
          <p:nvPr>
            <p:ph idx="1"/>
          </p:nvPr>
        </p:nvPicPr>
        <p:blipFill>
          <a:blip r:embed="rId2" cstate="print"/>
          <a:srcRect/>
          <a:stretch>
            <a:fillRect/>
          </a:stretch>
        </p:blipFill>
        <p:spPr>
          <a:xfrm>
            <a:off x="938213" y="1671638"/>
            <a:ext cx="7267575" cy="4048125"/>
          </a:xfrm>
          <a:noFill/>
        </p:spPr>
      </p:pic>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smtClean="0"/>
              <a:t>U tuyến ức</a:t>
            </a:r>
          </a:p>
        </p:txBody>
      </p:sp>
      <p:pic>
        <p:nvPicPr>
          <p:cNvPr id="119811" name="Picture 2"/>
          <p:cNvPicPr>
            <a:picLocks noGrp="1" noChangeAspect="1" noChangeArrowheads="1"/>
          </p:cNvPicPr>
          <p:nvPr>
            <p:ph idx="1"/>
          </p:nvPr>
        </p:nvPicPr>
        <p:blipFill>
          <a:blip r:embed="rId2" cstate="print"/>
          <a:srcRect/>
          <a:stretch>
            <a:fillRect/>
          </a:stretch>
        </p:blipFill>
        <p:spPr>
          <a:xfrm>
            <a:off x="585788" y="1819275"/>
            <a:ext cx="7972425" cy="3752850"/>
          </a:xfrm>
          <a:noFill/>
        </p:spPr>
      </p:pic>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altLang="en-US" smtClean="0">
                <a:cs typeface="Arial" pitchFamily="34" charset="0"/>
              </a:rPr>
              <a:t>2.7 Mềm sụn khí quản</a:t>
            </a:r>
            <a:endParaRPr lang="en-US" altLang="en-US" smtClean="0">
              <a:solidFill>
                <a:srgbClr val="000000"/>
              </a:solidFill>
              <a:cs typeface="Arial" pitchFamily="34" charset="0"/>
            </a:endParaRPr>
          </a:p>
        </p:txBody>
      </p:sp>
      <p:sp>
        <p:nvSpPr>
          <p:cNvPr id="120835" name="Content Placeholder 2"/>
          <p:cNvSpPr>
            <a:spLocks noGrp="1"/>
          </p:cNvSpPr>
          <p:nvPr>
            <p:ph idx="1"/>
          </p:nvPr>
        </p:nvSpPr>
        <p:spPr/>
        <p:txBody>
          <a:bodyPr/>
          <a:lstStyle/>
          <a:p>
            <a:pPr marL="365125" indent="-282575">
              <a:buFont typeface="Wingdings 2" pitchFamily="18" charset="2"/>
              <a:buChar char=""/>
            </a:pPr>
            <a:r>
              <a:rPr lang="en-US" altLang="en-US" sz="2800" smtClean="0">
                <a:cs typeface="Arial" pitchFamily="34" charset="0"/>
              </a:rPr>
              <a:t>Nguyên nhân: bẩm sinh (viêm đa sụn, Idiopathic "Giant Trachea" ) hoặc mắc phải (sau chấn thương, viêm, chèn ép KQ…)</a:t>
            </a:r>
          </a:p>
          <a:p>
            <a:pPr marL="365125" indent="-282575">
              <a:buFont typeface="Wingdings 2" pitchFamily="18" charset="2"/>
              <a:buChar char=""/>
            </a:pPr>
            <a:r>
              <a:rPr lang="en-US" altLang="en-US" sz="2800" smtClean="0">
                <a:cs typeface="Arial" pitchFamily="34" charset="0"/>
              </a:rPr>
              <a:t>Triệu chứng tăng dần theo thời gian do hẹp đường thở tiến triển, nặng lên khi nhiễm trùng, gây mê, dùng thông khí cơ học</a:t>
            </a:r>
          </a:p>
          <a:p>
            <a:pPr marL="365125" indent="-282575">
              <a:buFont typeface="Wingdings 2" pitchFamily="18" charset="2"/>
              <a:buChar char=""/>
            </a:pPr>
            <a:r>
              <a:rPr lang="en-US" altLang="en-US" sz="2800" smtClean="0">
                <a:cs typeface="Arial" pitchFamily="34" charset="0"/>
              </a:rPr>
              <a:t>Khó thở, ho, ứ đọng đàm, khò khè, tiếng rít thanh quản</a:t>
            </a:r>
          </a:p>
          <a:p>
            <a:pPr marL="365125" indent="-282575">
              <a:buFont typeface="Wingdings 2" pitchFamily="18" charset="2"/>
              <a:buChar char=""/>
            </a:pPr>
            <a:endParaRPr lang="en-US" altLang="en-US" sz="2800" smtClean="0"/>
          </a:p>
        </p:txBody>
      </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altLang="en-US" smtClean="0">
                <a:cs typeface="Arial" pitchFamily="34" charset="0"/>
              </a:rPr>
              <a:t>2.7 Mềm sụn khí quản</a:t>
            </a:r>
            <a:endParaRPr lang="en-US" altLang="en-US" smtClean="0">
              <a:solidFill>
                <a:srgbClr val="000000"/>
              </a:solidFill>
              <a:cs typeface="Arial" pitchFamily="34" charset="0"/>
            </a:endParaRPr>
          </a:p>
        </p:txBody>
      </p:sp>
      <p:sp>
        <p:nvSpPr>
          <p:cNvPr id="121859" name="Content Placeholder 2"/>
          <p:cNvSpPr>
            <a:spLocks noGrp="1"/>
          </p:cNvSpPr>
          <p:nvPr>
            <p:ph idx="1"/>
          </p:nvPr>
        </p:nvSpPr>
        <p:spPr/>
        <p:txBody>
          <a:bodyPr/>
          <a:lstStyle/>
          <a:p>
            <a:r>
              <a:rPr lang="en-US" altLang="en-US" sz="2800" smtClean="0">
                <a:cs typeface="Arial" pitchFamily="34" charset="0"/>
              </a:rPr>
              <a:t>Chẩn đoán: nội soi phế quản, CT ngực: cho bệnh nhân thở ra gắng sức</a:t>
            </a:r>
          </a:p>
          <a:p>
            <a:pPr lvl="1"/>
            <a:r>
              <a:rPr lang="en-US" altLang="en-US" smtClean="0">
                <a:cs typeface="Arial" pitchFamily="34" charset="0"/>
              </a:rPr>
              <a:t>Nhẹ: hẹp 50%</a:t>
            </a:r>
          </a:p>
          <a:p>
            <a:pPr lvl="1"/>
            <a:r>
              <a:rPr lang="en-US" altLang="en-US" smtClean="0">
                <a:cs typeface="Arial" pitchFamily="34" charset="0"/>
              </a:rPr>
              <a:t>Trung bình: 75%</a:t>
            </a:r>
          </a:p>
          <a:p>
            <a:pPr lvl="1"/>
            <a:r>
              <a:rPr lang="en-US" altLang="en-US" smtClean="0">
                <a:cs typeface="Arial" pitchFamily="34" charset="0"/>
              </a:rPr>
              <a:t>Nặng: 2 thành KQ chạm nhau</a:t>
            </a:r>
          </a:p>
          <a:p>
            <a:r>
              <a:rPr lang="en-US" altLang="en-US" sz="2800" smtClean="0">
                <a:cs typeface="Arial" pitchFamily="34" charset="0"/>
              </a:rPr>
              <a:t>Hô hấp ký: bird peak</a:t>
            </a:r>
          </a:p>
        </p:txBody>
      </p: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altLang="en-US" smtClean="0">
                <a:cs typeface="Arial" pitchFamily="34" charset="0"/>
              </a:rPr>
              <a:t>2.7 Mềm sụn khí quản</a:t>
            </a:r>
          </a:p>
        </p:txBody>
      </p:sp>
      <p:pic>
        <p:nvPicPr>
          <p:cNvPr id="122883" name="Picture 4"/>
          <p:cNvPicPr>
            <a:picLocks noGrp="1" noChangeAspect="1" noChangeArrowheads="1"/>
          </p:cNvPicPr>
          <p:nvPr>
            <p:ph idx="1"/>
          </p:nvPr>
        </p:nvPicPr>
        <p:blipFill>
          <a:blip r:embed="rId2" cstate="print"/>
          <a:srcRect/>
          <a:stretch>
            <a:fillRect/>
          </a:stretch>
        </p:blipFill>
        <p:spPr>
          <a:xfrm>
            <a:off x="1562100" y="1295400"/>
            <a:ext cx="6019800" cy="4800600"/>
          </a:xfrm>
          <a:noFill/>
        </p:spPr>
      </p:pic>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US" altLang="en-US" smtClean="0">
                <a:cs typeface="Arial" pitchFamily="34" charset="0"/>
              </a:rPr>
              <a:t>2.7 Mềm sụn khí quản</a:t>
            </a:r>
          </a:p>
        </p:txBody>
      </p:sp>
      <p:pic>
        <p:nvPicPr>
          <p:cNvPr id="123907" name="Content Placeholder 3" descr="BUI THI BE SAU, MEM SUN KHI QUAN.jpg"/>
          <p:cNvPicPr>
            <a:picLocks noGrp="1" noChangeAspect="1"/>
          </p:cNvPicPr>
          <p:nvPr>
            <p:ph idx="4294967295"/>
          </p:nvPr>
        </p:nvPicPr>
        <p:blipFill>
          <a:blip r:embed="rId2" cstate="print"/>
          <a:srcRect/>
          <a:stretch>
            <a:fillRect/>
          </a:stretch>
        </p:blipFill>
        <p:spPr>
          <a:xfrm>
            <a:off x="457200" y="1227138"/>
            <a:ext cx="2541588" cy="3594100"/>
          </a:xfrm>
        </p:spPr>
      </p:pic>
      <p:pic>
        <p:nvPicPr>
          <p:cNvPr id="123908" name="Picture 5" descr="BUI THI BE SAU, MEM SUN KHI QUAN 1.jpg"/>
          <p:cNvPicPr>
            <a:picLocks noChangeAspect="1"/>
          </p:cNvPicPr>
          <p:nvPr/>
        </p:nvPicPr>
        <p:blipFill>
          <a:blip r:embed="rId3" cstate="print"/>
          <a:srcRect/>
          <a:stretch>
            <a:fillRect/>
          </a:stretch>
        </p:blipFill>
        <p:spPr bwMode="auto">
          <a:xfrm>
            <a:off x="3429000" y="1214438"/>
            <a:ext cx="5537200" cy="5357812"/>
          </a:xfrm>
          <a:prstGeom prst="rect">
            <a:avLst/>
          </a:prstGeom>
          <a:noFill/>
          <a:ln w="9525">
            <a:noFill/>
            <a:miter lim="800000"/>
            <a:headEnd/>
            <a:tailEnd/>
          </a:ln>
        </p:spPr>
      </p:pic>
      <p:sp>
        <p:nvSpPr>
          <p:cNvPr id="123909" name="TextBox 6"/>
          <p:cNvSpPr txBox="1">
            <a:spLocks noChangeArrowheads="1"/>
          </p:cNvSpPr>
          <p:nvPr/>
        </p:nvSpPr>
        <p:spPr bwMode="auto">
          <a:xfrm>
            <a:off x="571500" y="5214938"/>
            <a:ext cx="2571750" cy="369887"/>
          </a:xfrm>
          <a:prstGeom prst="rect">
            <a:avLst/>
          </a:prstGeom>
          <a:noFill/>
          <a:ln w="9525">
            <a:noFill/>
            <a:miter lim="800000"/>
            <a:headEnd/>
            <a:tailEnd/>
          </a:ln>
        </p:spPr>
        <p:txBody>
          <a:bodyPr>
            <a:spAutoFit/>
          </a:bodyPr>
          <a:lstStyle/>
          <a:p>
            <a:pPr eaLnBrk="1" hangingPunct="1"/>
            <a:r>
              <a:rPr lang="en-US" altLang="en-US">
                <a:solidFill>
                  <a:schemeClr val="bg1"/>
                </a:solidFill>
                <a:cs typeface="Arial" pitchFamily="34" charset="0"/>
              </a:rPr>
              <a:t>Mềm sụn khí quản</a:t>
            </a:r>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en-US" altLang="en-US" smtClean="0">
                <a:cs typeface="Arial" pitchFamily="34" charset="0"/>
              </a:rPr>
              <a:t>2.8 Co thắt tâm vị</a:t>
            </a:r>
            <a:endParaRPr lang="en-US" altLang="en-US" smtClean="0">
              <a:solidFill>
                <a:srgbClr val="C00000"/>
              </a:solidFill>
              <a:cs typeface="Arial" pitchFamily="34" charset="0"/>
            </a:endParaRPr>
          </a:p>
        </p:txBody>
      </p:sp>
      <p:sp>
        <p:nvSpPr>
          <p:cNvPr id="124931" name="Content Placeholder 2"/>
          <p:cNvSpPr>
            <a:spLocks noGrp="1"/>
          </p:cNvSpPr>
          <p:nvPr>
            <p:ph idx="1"/>
          </p:nvPr>
        </p:nvSpPr>
        <p:spPr/>
        <p:txBody>
          <a:bodyPr/>
          <a:lstStyle/>
          <a:p>
            <a:pPr marL="365125" indent="-282575">
              <a:lnSpc>
                <a:spcPct val="90000"/>
              </a:lnSpc>
              <a:buFont typeface="Wingdings 2" pitchFamily="18" charset="2"/>
              <a:buChar char=""/>
            </a:pPr>
            <a:r>
              <a:rPr lang="vi-VN" altLang="en-US" sz="2800" smtClean="0">
                <a:cs typeface="Arial" pitchFamily="34" charset="0"/>
              </a:rPr>
              <a:t>Tuổi: 25</a:t>
            </a:r>
            <a:r>
              <a:rPr lang="en-US" altLang="en-US" sz="2800" smtClean="0">
                <a:cs typeface="Arial" pitchFamily="34" charset="0"/>
              </a:rPr>
              <a:t> </a:t>
            </a:r>
            <a:r>
              <a:rPr lang="vi-VN" altLang="en-US" sz="2800" smtClean="0">
                <a:cs typeface="Arial" pitchFamily="34" charset="0"/>
              </a:rPr>
              <a:t>-</a:t>
            </a:r>
            <a:r>
              <a:rPr lang="en-US" altLang="en-US" sz="2800" smtClean="0">
                <a:cs typeface="Arial" pitchFamily="34" charset="0"/>
              </a:rPr>
              <a:t> </a:t>
            </a:r>
            <a:r>
              <a:rPr lang="vi-VN" altLang="en-US" sz="2800" smtClean="0">
                <a:cs typeface="Arial" pitchFamily="34" charset="0"/>
              </a:rPr>
              <a:t>60 tuổ</a:t>
            </a:r>
            <a:r>
              <a:rPr lang="en-US" altLang="en-US" sz="2800" smtClean="0">
                <a:cs typeface="Arial" pitchFamily="34" charset="0"/>
              </a:rPr>
              <a:t>i</a:t>
            </a:r>
          </a:p>
          <a:p>
            <a:pPr marL="365125" indent="-282575">
              <a:lnSpc>
                <a:spcPct val="90000"/>
              </a:lnSpc>
              <a:buFont typeface="Wingdings 2" pitchFamily="18" charset="2"/>
              <a:buChar char=""/>
            </a:pPr>
            <a:r>
              <a:rPr lang="en-US" altLang="en-US" sz="2800" smtClean="0">
                <a:cs typeface="Arial" pitchFamily="34" charset="0"/>
              </a:rPr>
              <a:t>Nam</a:t>
            </a:r>
            <a:r>
              <a:rPr lang="vi-VN" altLang="en-US" sz="2800" smtClean="0">
                <a:cs typeface="Arial" pitchFamily="34" charset="0"/>
              </a:rPr>
              <a:t> = </a:t>
            </a:r>
            <a:r>
              <a:rPr lang="en-US" altLang="en-US" sz="2800" smtClean="0">
                <a:cs typeface="Arial" pitchFamily="34" charset="0"/>
              </a:rPr>
              <a:t>Nữ</a:t>
            </a:r>
          </a:p>
          <a:p>
            <a:pPr marL="365125" indent="-282575">
              <a:lnSpc>
                <a:spcPct val="90000"/>
              </a:lnSpc>
              <a:buFont typeface="Wingdings 2" pitchFamily="18" charset="2"/>
              <a:buChar char=""/>
            </a:pPr>
            <a:r>
              <a:rPr lang="vi-VN" altLang="en-US" sz="2800" smtClean="0">
                <a:cs typeface="Arial" pitchFamily="34" charset="0"/>
              </a:rPr>
              <a:t>Triệu chứng: thường khởi phát</a:t>
            </a:r>
            <a:r>
              <a:rPr lang="en-US" altLang="en-US" sz="2800" smtClean="0">
                <a:cs typeface="Arial" pitchFamily="34" charset="0"/>
              </a:rPr>
              <a:t> âm thầm</a:t>
            </a:r>
            <a:r>
              <a:rPr lang="vi-VN" altLang="en-US" sz="2800" smtClean="0">
                <a:cs typeface="Arial" pitchFamily="34" charset="0"/>
              </a:rPr>
              <a:t>, dần dần</a:t>
            </a:r>
            <a:r>
              <a:rPr lang="en-US" altLang="en-US" sz="2800" smtClean="0">
                <a:cs typeface="Arial" pitchFamily="34" charset="0"/>
              </a:rPr>
              <a:t> </a:t>
            </a:r>
            <a:r>
              <a:rPr lang="vi-VN" altLang="en-US" sz="2800" smtClean="0">
                <a:cs typeface="Arial" pitchFamily="34" charset="0"/>
              </a:rPr>
              <a:t>tiến triển</a:t>
            </a:r>
            <a:endParaRPr lang="en-US" altLang="en-US" sz="2800" smtClean="0">
              <a:cs typeface="Arial" pitchFamily="34" charset="0"/>
            </a:endParaRPr>
          </a:p>
          <a:p>
            <a:pPr marL="365125" indent="-282575">
              <a:lnSpc>
                <a:spcPct val="90000"/>
              </a:lnSpc>
              <a:buFont typeface="Wingdings 2" pitchFamily="18" charset="2"/>
              <a:buChar char=""/>
            </a:pPr>
            <a:r>
              <a:rPr lang="vi-VN" altLang="en-US" sz="2800" smtClean="0">
                <a:cs typeface="Arial" pitchFamily="34" charset="0"/>
              </a:rPr>
              <a:t>Triệu chứng lâm sàng chính: khó nuốt chất rắn (91%) và chất lỏng (85%)</a:t>
            </a:r>
            <a:r>
              <a:rPr lang="en-US" altLang="en-US" sz="2800" smtClean="0">
                <a:cs typeface="Arial" pitchFamily="34" charset="0"/>
              </a:rPr>
              <a:t>. </a:t>
            </a:r>
            <a:r>
              <a:rPr lang="vi-VN" altLang="en-US" sz="2800" smtClean="0">
                <a:cs typeface="Arial" pitchFamily="34" charset="0"/>
              </a:rPr>
              <a:t>Ợ hơi khó (85%)</a:t>
            </a:r>
            <a:endParaRPr lang="en-US" altLang="en-US" sz="2800" smtClean="0">
              <a:cs typeface="Arial" pitchFamily="34" charset="0"/>
            </a:endParaRPr>
          </a:p>
          <a:p>
            <a:pPr marL="365125" indent="-282575">
              <a:lnSpc>
                <a:spcPct val="90000"/>
              </a:lnSpc>
              <a:buFont typeface="Wingdings 2" pitchFamily="18" charset="2"/>
              <a:buChar char=""/>
            </a:pPr>
            <a:r>
              <a:rPr lang="en-US" altLang="en-US" sz="2800" smtClean="0">
                <a:cs typeface="Arial" pitchFamily="34" charset="0"/>
              </a:rPr>
              <a:t>Sụt cân</a:t>
            </a:r>
            <a:r>
              <a:rPr lang="vi-VN" altLang="en-US" sz="2800" smtClean="0">
                <a:cs typeface="Arial" pitchFamily="34" charset="0"/>
              </a:rPr>
              <a:t>, nôn, đau ngực, ợ nóng,</a:t>
            </a:r>
            <a:r>
              <a:rPr lang="en-US" altLang="en-US" sz="2800" smtClean="0">
                <a:cs typeface="Arial" pitchFamily="34" charset="0"/>
              </a:rPr>
              <a:t> nấc cụt</a:t>
            </a:r>
          </a:p>
          <a:p>
            <a:pPr marL="365125" indent="-282575">
              <a:lnSpc>
                <a:spcPct val="90000"/>
              </a:lnSpc>
              <a:buFont typeface="Wingdings 2" pitchFamily="18" charset="2"/>
              <a:buChar char=""/>
            </a:pPr>
            <a:r>
              <a:rPr lang="en-US" altLang="en-US" sz="2800" smtClean="0">
                <a:cs typeface="Arial" pitchFamily="34" charset="0"/>
              </a:rPr>
              <a:t>Uống Barium</a:t>
            </a:r>
            <a:r>
              <a:rPr lang="vi-VN" altLang="en-US" sz="2800" smtClean="0">
                <a:cs typeface="Arial" pitchFamily="34" charset="0"/>
              </a:rPr>
              <a:t>:  </a:t>
            </a:r>
            <a:r>
              <a:rPr lang="en-US" altLang="en-US" sz="2800" smtClean="0">
                <a:cs typeface="Arial" pitchFamily="34" charset="0"/>
              </a:rPr>
              <a:t>chẩn đoán chính xác khoảng 95%</a:t>
            </a:r>
          </a:p>
          <a:p>
            <a:pPr marL="365125" indent="-282575">
              <a:lnSpc>
                <a:spcPct val="90000"/>
              </a:lnSpc>
              <a:buFont typeface="Wingdings 2" pitchFamily="18" charset="2"/>
              <a:buChar char=""/>
            </a:pPr>
            <a:r>
              <a:rPr lang="vi-VN" altLang="en-US" sz="2800" smtClean="0">
                <a:cs typeface="Arial" pitchFamily="34" charset="0"/>
              </a:rPr>
              <a:t>Nội soi</a:t>
            </a:r>
            <a:r>
              <a:rPr lang="en-US" altLang="en-US" sz="2800" smtClean="0">
                <a:cs typeface="Arial" pitchFamily="34" charset="0"/>
              </a:rPr>
              <a:t> thực quản</a:t>
            </a:r>
            <a:r>
              <a:rPr lang="vi-VN" altLang="en-US" sz="2800" smtClean="0">
                <a:cs typeface="Arial" pitchFamily="34" charset="0"/>
              </a:rPr>
              <a:t>: chủ yếu để loại trừ khối u ác tính ở </a:t>
            </a:r>
            <a:r>
              <a:rPr lang="en-US" altLang="en-US" sz="2800" smtClean="0">
                <a:cs typeface="Arial" pitchFamily="34" charset="0"/>
              </a:rPr>
              <a:t>đoạn nối thực quản – dạ dày</a:t>
            </a:r>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en-US" smtClean="0">
                <a:cs typeface="Arial" pitchFamily="34" charset="0"/>
              </a:rPr>
              <a:t>2.8 Co thắt tâm vị</a:t>
            </a:r>
          </a:p>
        </p:txBody>
      </p:sp>
      <p:pic>
        <p:nvPicPr>
          <p:cNvPr id="125955" name="Picture 5"/>
          <p:cNvPicPr>
            <a:picLocks noGrp="1" noChangeAspect="1" noChangeArrowheads="1"/>
          </p:cNvPicPr>
          <p:nvPr>
            <p:ph idx="1"/>
          </p:nvPr>
        </p:nvPicPr>
        <p:blipFill>
          <a:blip r:embed="rId2" cstate="print"/>
          <a:srcRect/>
          <a:stretch>
            <a:fillRect/>
          </a:stretch>
        </p:blipFill>
        <p:spPr>
          <a:xfrm>
            <a:off x="1111250" y="1295400"/>
            <a:ext cx="6921500" cy="4800600"/>
          </a:xfrm>
          <a:noFill/>
        </p:spPr>
      </p:pic>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4"/>
          <p:cNvSpPr>
            <a:spLocks noGrp="1"/>
          </p:cNvSpPr>
          <p:nvPr>
            <p:ph type="title"/>
          </p:nvPr>
        </p:nvSpPr>
        <p:spPr/>
        <p:txBody>
          <a:bodyPr/>
          <a:lstStyle/>
          <a:p>
            <a:r>
              <a:rPr lang="en-US" altLang="en-US" smtClean="0">
                <a:cs typeface="Arial" pitchFamily="34" charset="0"/>
              </a:rPr>
              <a:t>2.8 Co thắt tâm vị</a:t>
            </a:r>
            <a:endParaRPr lang="en-US" altLang="en-US" smtClean="0"/>
          </a:p>
        </p:txBody>
      </p:sp>
      <p:pic>
        <p:nvPicPr>
          <p:cNvPr id="126979" name="Picture 2"/>
          <p:cNvPicPr>
            <a:picLocks noGrp="1" noChangeAspect="1" noChangeArrowheads="1"/>
          </p:cNvPicPr>
          <p:nvPr>
            <p:ph idx="1"/>
          </p:nvPr>
        </p:nvPicPr>
        <p:blipFill>
          <a:blip r:embed="rId2" cstate="print"/>
          <a:srcRect/>
          <a:stretch>
            <a:fillRect/>
          </a:stretch>
        </p:blipFill>
        <p:spPr>
          <a:xfrm>
            <a:off x="1376363" y="1295400"/>
            <a:ext cx="6391275" cy="4800600"/>
          </a:xfr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r>
              <a:rPr lang="vi-VN" altLang="en-US" smtClean="0"/>
              <a:t>Đường cong lưu lượng – Thể tích </a:t>
            </a:r>
            <a:endParaRPr lang="en-US" altLang="en-US" smtClean="0"/>
          </a:p>
        </p:txBody>
      </p:sp>
      <p:sp>
        <p:nvSpPr>
          <p:cNvPr id="14339" name="Content Placeholder 5"/>
          <p:cNvSpPr>
            <a:spLocks noGrp="1"/>
          </p:cNvSpPr>
          <p:nvPr>
            <p:ph idx="1"/>
          </p:nvPr>
        </p:nvSpPr>
        <p:spPr>
          <a:xfrm>
            <a:off x="457200" y="1295400"/>
            <a:ext cx="8229600" cy="676275"/>
          </a:xfrm>
        </p:spPr>
        <p:txBody>
          <a:bodyPr/>
          <a:lstStyle/>
          <a:p>
            <a:r>
              <a:rPr lang="en-US" altLang="en-US" smtClean="0"/>
              <a:t>Bình thường</a:t>
            </a:r>
          </a:p>
          <a:p>
            <a:endParaRPr lang="en-US" altLang="en-US" smtClean="0"/>
          </a:p>
        </p:txBody>
      </p:sp>
      <p:pic>
        <p:nvPicPr>
          <p:cNvPr id="14340" name="Picture 4"/>
          <p:cNvPicPr>
            <a:picLocks noGrp="1" noChangeAspect="1" noChangeArrowheads="1"/>
          </p:cNvPicPr>
          <p:nvPr>
            <p:ph idx="13"/>
          </p:nvPr>
        </p:nvPicPr>
        <p:blipFill>
          <a:blip r:embed="rId2" cstate="print"/>
          <a:srcRect/>
          <a:stretch>
            <a:fillRect/>
          </a:stretch>
        </p:blipFill>
        <p:spPr>
          <a:xfrm>
            <a:off x="1524000" y="2085975"/>
            <a:ext cx="6096000" cy="4667250"/>
          </a:xfrm>
          <a:noFill/>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altLang="en-US" smtClean="0">
                <a:cs typeface="Arial" pitchFamily="34" charset="0"/>
              </a:rPr>
              <a:t>2.8 Co thắt tâm vị</a:t>
            </a:r>
            <a:br>
              <a:rPr lang="en-US" altLang="en-US" smtClean="0">
                <a:cs typeface="Arial" pitchFamily="34" charset="0"/>
              </a:rPr>
            </a:br>
            <a:r>
              <a:rPr lang="en-US" altLang="en-US" smtClean="0">
                <a:solidFill>
                  <a:srgbClr val="92D050"/>
                </a:solidFill>
              </a:rPr>
              <a:t>Lê Thanh T, 8 tuổi</a:t>
            </a:r>
          </a:p>
        </p:txBody>
      </p:sp>
      <p:pic>
        <p:nvPicPr>
          <p:cNvPr id="128003" name="Content Placeholder 5" descr="DSC04143.JPG"/>
          <p:cNvPicPr>
            <a:picLocks noGrp="1" noChangeAspect="1"/>
          </p:cNvPicPr>
          <p:nvPr>
            <p:ph sz="half" idx="4294967295"/>
          </p:nvPr>
        </p:nvPicPr>
        <p:blipFill>
          <a:blip r:embed="rId2" cstate="print"/>
          <a:srcRect l="2045" t="10947" r="1257" b="2377"/>
          <a:stretch>
            <a:fillRect/>
          </a:stretch>
        </p:blipFill>
        <p:spPr>
          <a:xfrm>
            <a:off x="4495800" y="1557338"/>
            <a:ext cx="4016375" cy="4800600"/>
          </a:xfrm>
        </p:spPr>
      </p:pic>
      <p:pic>
        <p:nvPicPr>
          <p:cNvPr id="128004" name="Content Placeholder 4" descr="DSC04144.JPG"/>
          <p:cNvPicPr>
            <a:picLocks noGrp="1" noChangeAspect="1"/>
          </p:cNvPicPr>
          <p:nvPr>
            <p:ph idx="4294967295"/>
          </p:nvPr>
        </p:nvPicPr>
        <p:blipFill>
          <a:blip r:embed="rId3" cstate="print"/>
          <a:srcRect/>
          <a:stretch>
            <a:fillRect/>
          </a:stretch>
        </p:blipFill>
        <p:spPr>
          <a:xfrm>
            <a:off x="609600" y="1557338"/>
            <a:ext cx="3600450" cy="4800600"/>
          </a:xfrm>
        </p:spPr>
      </p:pic>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2"/>
          <p:cNvSpPr>
            <a:spLocks noGrp="1"/>
          </p:cNvSpPr>
          <p:nvPr>
            <p:ph type="title"/>
          </p:nvPr>
        </p:nvSpPr>
        <p:spPr/>
        <p:txBody>
          <a:bodyPr/>
          <a:lstStyle/>
          <a:p>
            <a:r>
              <a:rPr lang="en-US" altLang="en-US" smtClean="0">
                <a:cs typeface="Arial" pitchFamily="34" charset="0"/>
              </a:rPr>
              <a:t>2.8 Co thắt tâm vị</a:t>
            </a:r>
            <a:br>
              <a:rPr lang="en-US" altLang="en-US" smtClean="0">
                <a:cs typeface="Arial" pitchFamily="34" charset="0"/>
              </a:rPr>
            </a:br>
            <a:r>
              <a:rPr lang="en-US" altLang="en-US" smtClean="0">
                <a:solidFill>
                  <a:srgbClr val="92D050"/>
                </a:solidFill>
              </a:rPr>
              <a:t>Lê Thanh T, 8 tuổi</a:t>
            </a:r>
            <a:endParaRPr lang="en-US" altLang="en-US" smtClean="0"/>
          </a:p>
        </p:txBody>
      </p:sp>
      <p:pic>
        <p:nvPicPr>
          <p:cNvPr id="129027" name="Content Placeholder 5" descr="DSC04139.JPG"/>
          <p:cNvPicPr>
            <a:picLocks noGrp="1" noChangeAspect="1"/>
          </p:cNvPicPr>
          <p:nvPr>
            <p:ph idx="1"/>
          </p:nvPr>
        </p:nvPicPr>
        <p:blipFill>
          <a:blip r:embed="rId2" cstate="print"/>
          <a:srcRect/>
          <a:stretch>
            <a:fillRect/>
          </a:stretch>
        </p:blipFill>
        <p:spPr>
          <a:xfrm>
            <a:off x="2286000" y="1155700"/>
            <a:ext cx="4191000" cy="5588000"/>
          </a:xfrm>
        </p:spPr>
      </p:pic>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smtClean="0">
                <a:cs typeface="Arial" pitchFamily="34" charset="0"/>
              </a:rPr>
              <a:t>2.8 Co thắt tâm vị</a:t>
            </a:r>
            <a:br>
              <a:rPr lang="en-US" altLang="en-US" smtClean="0">
                <a:cs typeface="Arial" pitchFamily="34" charset="0"/>
              </a:rPr>
            </a:br>
            <a:r>
              <a:rPr lang="en-US" altLang="en-US" smtClean="0">
                <a:solidFill>
                  <a:srgbClr val="92D050"/>
                </a:solidFill>
              </a:rPr>
              <a:t>Lê Thanh T, 8 tuổi</a:t>
            </a:r>
            <a:endParaRPr lang="en-US" altLang="en-US" smtClean="0"/>
          </a:p>
        </p:txBody>
      </p:sp>
      <p:pic>
        <p:nvPicPr>
          <p:cNvPr id="130051" name="Content Placeholder 4" descr="DSC04179.JPG"/>
          <p:cNvPicPr>
            <a:picLocks noGrp="1" noChangeAspect="1"/>
          </p:cNvPicPr>
          <p:nvPr>
            <p:ph idx="1"/>
          </p:nvPr>
        </p:nvPicPr>
        <p:blipFill>
          <a:blip r:embed="rId2" cstate="print"/>
          <a:srcRect/>
          <a:stretch>
            <a:fillRect/>
          </a:stretch>
        </p:blipFill>
        <p:spPr>
          <a:xfrm>
            <a:off x="1371600" y="1295400"/>
            <a:ext cx="6400800" cy="4800600"/>
          </a:xfrm>
        </p:spPr>
      </p:pic>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225" y="2906713"/>
            <a:ext cx="8918575" cy="1362075"/>
          </a:xfrm>
        </p:spPr>
        <p:txBody>
          <a:bodyPr/>
          <a:lstStyle/>
          <a:p>
            <a:pPr>
              <a:defRPr/>
            </a:pPr>
            <a:r>
              <a:rPr lang="en-US" altLang="en-US" dirty="0">
                <a:cs typeface="Arial" panose="020B0604020202020204" pitchFamily="34" charset="0"/>
              </a:rPr>
              <a:t>3. </a:t>
            </a:r>
            <a:r>
              <a:rPr lang="en-US" altLang="en-US" dirty="0" err="1">
                <a:cs typeface="Arial" panose="020B0604020202020204" pitchFamily="34" charset="0"/>
              </a:rPr>
              <a:t>TẮc</a:t>
            </a:r>
            <a:r>
              <a:rPr lang="en-US" altLang="en-US" dirty="0">
                <a:cs typeface="Arial" panose="020B0604020202020204" pitchFamily="34" charset="0"/>
              </a:rPr>
              <a:t> </a:t>
            </a:r>
            <a:r>
              <a:rPr lang="en-US" altLang="en-US" dirty="0" err="1">
                <a:cs typeface="Arial" panose="020B0604020202020204" pitchFamily="34" charset="0"/>
              </a:rPr>
              <a:t>nghẼn</a:t>
            </a:r>
            <a:r>
              <a:rPr lang="en-US" altLang="en-US" dirty="0">
                <a:cs typeface="Arial" panose="020B0604020202020204" pitchFamily="34" charset="0"/>
              </a:rPr>
              <a:t> </a:t>
            </a:r>
            <a:r>
              <a:rPr lang="en-US" altLang="en-US" dirty="0" err="1">
                <a:cs typeface="Arial" panose="020B0604020202020204" pitchFamily="34" charset="0"/>
              </a:rPr>
              <a:t>cỐ</a:t>
            </a:r>
            <a:r>
              <a:rPr lang="en-US" altLang="en-US" dirty="0">
                <a:cs typeface="Arial" panose="020B0604020202020204" pitchFamily="34" charset="0"/>
              </a:rPr>
              <a:t> </a:t>
            </a:r>
            <a:r>
              <a:rPr lang="en-US" altLang="en-US" dirty="0" err="1" smtClean="0">
                <a:cs typeface="Arial" panose="020B0604020202020204" pitchFamily="34" charset="0"/>
              </a:rPr>
              <a:t>đỊnh</a:t>
            </a:r>
            <a:r>
              <a:rPr lang="en-US" altLang="en-US" dirty="0" smtClean="0">
                <a:cs typeface="Arial" panose="020B0604020202020204" pitchFamily="34" charset="0"/>
              </a:rPr>
              <a:t/>
            </a:r>
            <a:br>
              <a:rPr lang="en-US" altLang="en-US" dirty="0" smtClean="0">
                <a:cs typeface="Arial" panose="020B0604020202020204" pitchFamily="34" charset="0"/>
              </a:rPr>
            </a:br>
            <a:r>
              <a:rPr lang="en-US" altLang="en-US" dirty="0" err="1" smtClean="0">
                <a:cs typeface="Arial" panose="020B0604020202020204" pitchFamily="34" charset="0"/>
              </a:rPr>
              <a:t>đưỜng</a:t>
            </a:r>
            <a:r>
              <a:rPr lang="en-US" altLang="en-US" dirty="0" smtClean="0">
                <a:cs typeface="Arial" panose="020B0604020202020204" pitchFamily="34" charset="0"/>
              </a:rPr>
              <a:t> </a:t>
            </a:r>
            <a:r>
              <a:rPr lang="en-US" altLang="en-US" dirty="0" err="1">
                <a:cs typeface="Arial" panose="020B0604020202020204" pitchFamily="34" charset="0"/>
              </a:rPr>
              <a:t>dẪn</a:t>
            </a:r>
            <a:r>
              <a:rPr lang="en-US" altLang="en-US" dirty="0">
                <a:cs typeface="Arial" panose="020B0604020202020204" pitchFamily="34" charset="0"/>
              </a:rPr>
              <a:t> </a:t>
            </a:r>
            <a:r>
              <a:rPr lang="en-US" altLang="en-US" dirty="0" err="1">
                <a:cs typeface="Arial" panose="020B0604020202020204" pitchFamily="34" charset="0"/>
              </a:rPr>
              <a:t>khí</a:t>
            </a:r>
            <a:r>
              <a:rPr lang="en-US" altLang="en-US" dirty="0">
                <a:cs typeface="Arial" panose="020B0604020202020204" pitchFamily="34" charset="0"/>
              </a:rPr>
              <a:t> </a:t>
            </a:r>
            <a:r>
              <a:rPr lang="en-US" altLang="en-US" dirty="0" err="1">
                <a:cs typeface="Arial" panose="020B0604020202020204" pitchFamily="34" charset="0"/>
              </a:rPr>
              <a:t>lỚn</a:t>
            </a:r>
            <a:endParaRPr lang="en-US" dirty="0"/>
          </a:p>
        </p:txBody>
      </p:sp>
      <p:sp>
        <p:nvSpPr>
          <p:cNvPr id="131075" name="Text Placeholder 4"/>
          <p:cNvSpPr>
            <a:spLocks noGrp="1"/>
          </p:cNvSpPr>
          <p:nvPr>
            <p:ph type="body" idx="1"/>
          </p:nvPr>
        </p:nvSpPr>
        <p:spPr>
          <a:xfrm>
            <a:off x="149225" y="4268788"/>
            <a:ext cx="8918575" cy="1500187"/>
          </a:xfrm>
        </p:spPr>
        <p:txBody>
          <a:bodyPr/>
          <a:lstStyle/>
          <a:p>
            <a:endParaRPr lang="en-US" altLang="en-US" smtClean="0"/>
          </a:p>
        </p:txBody>
      </p:sp>
      <p:pic>
        <p:nvPicPr>
          <p:cNvPr id="5" name="Picture 3" descr="Untitled-1a.jpg"/>
          <p:cNvPicPr>
            <a:picLocks noChangeAspect="1"/>
          </p:cNvPicPr>
          <p:nvPr/>
        </p:nvPicPr>
        <p:blipFill>
          <a:blip r:embed="rId2" cstate="print"/>
          <a:srcRect/>
          <a:stretch>
            <a:fillRect/>
          </a:stretch>
        </p:blipFill>
        <p:spPr bwMode="auto">
          <a:xfrm>
            <a:off x="6781800" y="990600"/>
            <a:ext cx="1739900" cy="526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en-US" smtClean="0">
                <a:cs typeface="Arial" pitchFamily="34" charset="0"/>
              </a:rPr>
              <a:t>3.1 Hẹp khí quản</a:t>
            </a:r>
            <a:endParaRPr lang="en-US" altLang="en-US" smtClean="0">
              <a:solidFill>
                <a:srgbClr val="C00000"/>
              </a:solidFill>
              <a:cs typeface="Arial" pitchFamily="34" charset="0"/>
            </a:endParaRPr>
          </a:p>
        </p:txBody>
      </p:sp>
      <p:sp>
        <p:nvSpPr>
          <p:cNvPr id="132099" name="Content Placeholder 2"/>
          <p:cNvSpPr>
            <a:spLocks noGrp="1"/>
          </p:cNvSpPr>
          <p:nvPr>
            <p:ph idx="1"/>
          </p:nvPr>
        </p:nvSpPr>
        <p:spPr/>
        <p:txBody>
          <a:bodyPr/>
          <a:lstStyle/>
          <a:p>
            <a:pPr marL="365125" indent="-282575">
              <a:lnSpc>
                <a:spcPct val="90000"/>
              </a:lnSpc>
              <a:buFont typeface="Wingdings 2" pitchFamily="18" charset="2"/>
              <a:buChar char=""/>
            </a:pPr>
            <a:r>
              <a:rPr lang="en-US" altLang="en-US" smtClean="0">
                <a:cs typeface="Arial" pitchFamily="34" charset="0"/>
              </a:rPr>
              <a:t>Tiền căn chấn thương khí quản, đặt ống khí quản, u trung thất</a:t>
            </a:r>
          </a:p>
          <a:p>
            <a:pPr marL="365125" indent="-282575">
              <a:lnSpc>
                <a:spcPct val="90000"/>
              </a:lnSpc>
              <a:buFont typeface="Wingdings 2" pitchFamily="18" charset="2"/>
              <a:buChar char=""/>
            </a:pPr>
            <a:r>
              <a:rPr lang="en-US" altLang="en-US" smtClean="0">
                <a:cs typeface="Arial" pitchFamily="34" charset="0"/>
              </a:rPr>
              <a:t>Tăng khò khè, ho, tiếng rít thanh quản, khó thở khi gắng sức</a:t>
            </a:r>
          </a:p>
          <a:p>
            <a:pPr marL="365125" indent="-282575">
              <a:lnSpc>
                <a:spcPct val="90000"/>
              </a:lnSpc>
              <a:buFont typeface="Wingdings 2" pitchFamily="18" charset="2"/>
              <a:buChar char=""/>
            </a:pPr>
            <a:r>
              <a:rPr lang="en-US" altLang="en-US" smtClean="0">
                <a:cs typeface="Arial" pitchFamily="34" charset="0"/>
              </a:rPr>
              <a:t>Khò khè, tiếng rít thanh quản thì hít vào, hẹp KQ trong lồng ngực/ mềm sụn KQ </a:t>
            </a:r>
            <a:r>
              <a:rPr lang="en-US" altLang="en-US" smtClean="0">
                <a:cs typeface="Arial" pitchFamily="34" charset="0"/>
                <a:sym typeface="Wingdings 3" pitchFamily="18" charset="2"/>
              </a:rPr>
              <a:t> </a:t>
            </a:r>
            <a:r>
              <a:rPr lang="en-US" altLang="en-US" smtClean="0">
                <a:cs typeface="Arial" pitchFamily="34" charset="0"/>
              </a:rPr>
              <a:t>nặng hơn ở thì thở ra</a:t>
            </a:r>
          </a:p>
          <a:p>
            <a:pPr marL="365125" indent="-282575">
              <a:lnSpc>
                <a:spcPct val="90000"/>
              </a:lnSpc>
              <a:buFont typeface="Wingdings 2" pitchFamily="18" charset="2"/>
              <a:buChar char=""/>
            </a:pPr>
            <a:r>
              <a:rPr lang="en-US" altLang="en-US" smtClean="0">
                <a:cs typeface="Arial" pitchFamily="34" charset="0"/>
              </a:rPr>
              <a:t>Tiếng ho lanh lảnh</a:t>
            </a:r>
          </a:p>
          <a:p>
            <a:pPr marL="365125" indent="-282575">
              <a:lnSpc>
                <a:spcPct val="90000"/>
              </a:lnSpc>
              <a:buFont typeface="Wingdings 2" pitchFamily="18" charset="2"/>
              <a:buChar char=""/>
            </a:pPr>
            <a:r>
              <a:rPr lang="en-US" altLang="en-US" smtClean="0">
                <a:cs typeface="Arial" pitchFamily="34" charset="0"/>
              </a:rPr>
              <a:t>Khó thở lúc nghỉ: hẹp 75% KQ</a:t>
            </a:r>
          </a:p>
          <a:p>
            <a:pPr marL="365125" indent="-282575">
              <a:lnSpc>
                <a:spcPct val="90000"/>
              </a:lnSpc>
              <a:buFont typeface="Wingdings 2" pitchFamily="18" charset="2"/>
              <a:buChar char=""/>
            </a:pPr>
            <a:r>
              <a:rPr lang="en-US" altLang="en-US" smtClean="0">
                <a:cs typeface="Arial" pitchFamily="34" charset="0"/>
              </a:rPr>
              <a:t>Viêm phổi tái đi tái lại</a:t>
            </a:r>
          </a:p>
        </p:txBody>
      </p:sp>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r>
              <a:rPr lang="en-US" altLang="en-US" smtClean="0">
                <a:cs typeface="Arial" pitchFamily="34" charset="0"/>
              </a:rPr>
              <a:t>3.1 Hẹp khí quản</a:t>
            </a:r>
            <a:endParaRPr lang="en-US" altLang="en-US" smtClean="0">
              <a:solidFill>
                <a:srgbClr val="000000"/>
              </a:solidFill>
              <a:cs typeface="Arial" pitchFamily="34" charset="0"/>
            </a:endParaRPr>
          </a:p>
        </p:txBody>
      </p:sp>
      <p:sp>
        <p:nvSpPr>
          <p:cNvPr id="133123" name="Content Placeholder 2"/>
          <p:cNvSpPr>
            <a:spLocks noGrp="1"/>
          </p:cNvSpPr>
          <p:nvPr>
            <p:ph idx="1"/>
          </p:nvPr>
        </p:nvSpPr>
        <p:spPr/>
        <p:txBody>
          <a:bodyPr/>
          <a:lstStyle/>
          <a:p>
            <a:r>
              <a:rPr lang="en-US" altLang="en-US" smtClean="0">
                <a:cs typeface="Arial" pitchFamily="34" charset="0"/>
              </a:rPr>
              <a:t>Nguyên nhân:</a:t>
            </a:r>
          </a:p>
          <a:p>
            <a:pPr lvl="1"/>
            <a:r>
              <a:rPr lang="en-US" altLang="en-US" smtClean="0">
                <a:cs typeface="Arial" pitchFamily="34" charset="0"/>
              </a:rPr>
              <a:t>Nguyên phát</a:t>
            </a:r>
          </a:p>
          <a:p>
            <a:pPr lvl="1"/>
            <a:r>
              <a:rPr lang="en-US" altLang="en-US" smtClean="0">
                <a:cs typeface="Arial" pitchFamily="34" charset="0"/>
              </a:rPr>
              <a:t>Dị tật bẩm sinh</a:t>
            </a:r>
          </a:p>
          <a:p>
            <a:pPr lvl="1"/>
            <a:r>
              <a:rPr lang="en-US" altLang="en-US" smtClean="0">
                <a:cs typeface="Arial" pitchFamily="34" charset="0"/>
              </a:rPr>
              <a:t>Đè nén từ ngoài</a:t>
            </a:r>
          </a:p>
          <a:p>
            <a:pPr lvl="1"/>
            <a:r>
              <a:rPr lang="en-US" altLang="en-US" smtClean="0">
                <a:cs typeface="Arial" pitchFamily="34" charset="0"/>
              </a:rPr>
              <a:t>Sau đặt ống khí quản</a:t>
            </a:r>
          </a:p>
          <a:p>
            <a:pPr lvl="1"/>
            <a:r>
              <a:rPr lang="en-US" altLang="en-US" smtClean="0">
                <a:cs typeface="Arial" pitchFamily="34" charset="0"/>
              </a:rPr>
              <a:t>Sau chấn thương KQ</a:t>
            </a:r>
          </a:p>
          <a:p>
            <a:pPr lvl="1"/>
            <a:r>
              <a:rPr lang="en-US" altLang="en-US" smtClean="0">
                <a:cs typeface="Arial" pitchFamily="34" charset="0"/>
              </a:rPr>
              <a:t>Sau lao khí quản (+++)</a:t>
            </a:r>
          </a:p>
        </p:txBody>
      </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ltLang="en-US" smtClean="0">
                <a:cs typeface="Arial" pitchFamily="34" charset="0"/>
              </a:rPr>
              <a:t>3.1 Hẹp khí quản do dị dạng phế quản</a:t>
            </a:r>
          </a:p>
        </p:txBody>
      </p:sp>
      <p:pic>
        <p:nvPicPr>
          <p:cNvPr id="134147" name="Content Placeholder 3" descr="NGUYEN THI TUONG VI, PHAN CHIA PQ P BAT THUONG 3.jpg"/>
          <p:cNvPicPr>
            <a:picLocks noGrp="1" noChangeAspect="1"/>
          </p:cNvPicPr>
          <p:nvPr>
            <p:ph idx="1"/>
          </p:nvPr>
        </p:nvPicPr>
        <p:blipFill>
          <a:blip r:embed="rId2" cstate="print"/>
          <a:srcRect b="26984"/>
          <a:stretch>
            <a:fillRect/>
          </a:stretch>
        </p:blipFill>
        <p:spPr>
          <a:xfrm>
            <a:off x="990600" y="1027113"/>
            <a:ext cx="7162800" cy="5472112"/>
          </a:xfrm>
        </p:spPr>
      </p:pic>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smtClean="0">
                <a:cs typeface="Arial" pitchFamily="34" charset="0"/>
              </a:rPr>
              <a:t>3.1 Hẹp khí quản do dị dạng phế quản</a:t>
            </a:r>
          </a:p>
        </p:txBody>
      </p:sp>
      <p:pic>
        <p:nvPicPr>
          <p:cNvPr id="135171" name="Content Placeholder 3" descr="NGUYEN THI TUONG VI, PHAN CHIA PQ P BAT THUONG 1.jpg"/>
          <p:cNvPicPr>
            <a:picLocks noGrp="1" noChangeAspect="1"/>
          </p:cNvPicPr>
          <p:nvPr>
            <p:ph sz="half" idx="2"/>
          </p:nvPr>
        </p:nvPicPr>
        <p:blipFill>
          <a:blip r:embed="rId2" cstate="print"/>
          <a:srcRect/>
          <a:stretch>
            <a:fillRect/>
          </a:stretch>
        </p:blipFill>
        <p:spPr>
          <a:xfrm>
            <a:off x="4648200" y="2058988"/>
            <a:ext cx="4038600" cy="3654425"/>
          </a:xfrm>
        </p:spPr>
      </p:pic>
      <p:pic>
        <p:nvPicPr>
          <p:cNvPr id="135172" name="Picture 4" descr="NGUYEN THI TUONG VI, PHAN CHIA PQ P BAT THUONG.jpg"/>
          <p:cNvPicPr>
            <a:picLocks noGrp="1" noChangeAspect="1"/>
          </p:cNvPicPr>
          <p:nvPr>
            <p:ph sz="half" idx="1"/>
          </p:nvPr>
        </p:nvPicPr>
        <p:blipFill>
          <a:blip r:embed="rId3" cstate="print">
            <a:lum contrast="20000"/>
          </a:blip>
          <a:srcRect/>
          <a:stretch>
            <a:fillRect/>
          </a:stretch>
        </p:blipFill>
        <p:spPr>
          <a:xfrm>
            <a:off x="558800" y="2600325"/>
            <a:ext cx="3835400" cy="2571750"/>
          </a:xfrm>
          <a:noFill/>
        </p:spPr>
      </p:pic>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tLang="en-US" smtClean="0">
                <a:cs typeface="Arial" pitchFamily="34" charset="0"/>
              </a:rPr>
              <a:t>3.2 Hẹp khí quản sau đặt ống KQ</a:t>
            </a:r>
          </a:p>
        </p:txBody>
      </p:sp>
      <p:pic>
        <p:nvPicPr>
          <p:cNvPr id="136195" name="Picture 4"/>
          <p:cNvPicPr>
            <a:picLocks noGrp="1" noChangeAspect="1" noChangeArrowheads="1"/>
          </p:cNvPicPr>
          <p:nvPr>
            <p:ph idx="1"/>
          </p:nvPr>
        </p:nvPicPr>
        <p:blipFill>
          <a:blip r:embed="rId2" cstate="print"/>
          <a:srcRect/>
          <a:stretch>
            <a:fillRect/>
          </a:stretch>
        </p:blipFill>
        <p:spPr>
          <a:xfrm>
            <a:off x="1798638" y="1219200"/>
            <a:ext cx="5634037" cy="4876800"/>
          </a:xfrm>
          <a:noFill/>
        </p:spPr>
      </p:pic>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US" altLang="en-US" smtClean="0">
                <a:cs typeface="Arial" pitchFamily="34" charset="0"/>
              </a:rPr>
              <a:t>3.2 Hẹp khí quản sau đặt ống nội KQ</a:t>
            </a:r>
          </a:p>
        </p:txBody>
      </p:sp>
      <p:pic>
        <p:nvPicPr>
          <p:cNvPr id="137219" name="Content Placeholder 3" descr="Ngguyen Van San .jpg"/>
          <p:cNvPicPr>
            <a:picLocks noGrp="1" noChangeAspect="1"/>
          </p:cNvPicPr>
          <p:nvPr>
            <p:ph idx="4294967295"/>
          </p:nvPr>
        </p:nvPicPr>
        <p:blipFill>
          <a:blip r:embed="rId2" cstate="print"/>
          <a:srcRect t="7260" r="1901" b="40652"/>
          <a:stretch>
            <a:fillRect/>
          </a:stretch>
        </p:blipFill>
        <p:spPr>
          <a:xfrm>
            <a:off x="3921125" y="1500188"/>
            <a:ext cx="5210175" cy="4214812"/>
          </a:xfrm>
        </p:spPr>
      </p:pic>
      <p:pic>
        <p:nvPicPr>
          <p:cNvPr id="137220" name="Picture 4" descr="Ngguyen Van San .jpg"/>
          <p:cNvPicPr>
            <a:picLocks noChangeAspect="1"/>
          </p:cNvPicPr>
          <p:nvPr/>
        </p:nvPicPr>
        <p:blipFill>
          <a:blip r:embed="rId3" cstate="print"/>
          <a:srcRect l="3972" t="68750" r="62697"/>
          <a:stretch>
            <a:fillRect/>
          </a:stretch>
        </p:blipFill>
        <p:spPr bwMode="auto">
          <a:xfrm>
            <a:off x="714375" y="1500188"/>
            <a:ext cx="2800350" cy="4000500"/>
          </a:xfrm>
          <a:prstGeom prst="rect">
            <a:avLst/>
          </a:prstGeom>
          <a:noFill/>
          <a:ln w="9525">
            <a:noFill/>
            <a:miter lim="800000"/>
            <a:headEnd/>
            <a:tailEnd/>
          </a:ln>
        </p:spPr>
      </p:pic>
      <p:sp>
        <p:nvSpPr>
          <p:cNvPr id="137221" name="TextBox 5"/>
          <p:cNvSpPr txBox="1">
            <a:spLocks noChangeArrowheads="1"/>
          </p:cNvSpPr>
          <p:nvPr/>
        </p:nvSpPr>
        <p:spPr bwMode="auto">
          <a:xfrm>
            <a:off x="642938" y="5500688"/>
            <a:ext cx="3000375" cy="923925"/>
          </a:xfrm>
          <a:prstGeom prst="rect">
            <a:avLst/>
          </a:prstGeom>
          <a:noFill/>
          <a:ln w="9525">
            <a:noFill/>
            <a:miter lim="800000"/>
            <a:headEnd/>
            <a:tailEnd/>
          </a:ln>
        </p:spPr>
        <p:txBody>
          <a:bodyPr>
            <a:spAutoFit/>
          </a:bodyPr>
          <a:lstStyle/>
          <a:p>
            <a:pPr eaLnBrk="1" hangingPunct="1"/>
            <a:r>
              <a:rPr lang="en-US" altLang="en-US">
                <a:solidFill>
                  <a:schemeClr val="bg1"/>
                </a:solidFill>
                <a:cs typeface="Arial" pitchFamily="34" charset="0"/>
              </a:rPr>
              <a:t>Sẹo hẹp khí quản cách dây thanh 5cm làm hẹp gần hoàn toàn lòng khí quản</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371600"/>
            <a:ext cx="82296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63" name="Title 1"/>
          <p:cNvSpPr>
            <a:spLocks noGrp="1"/>
          </p:cNvSpPr>
          <p:nvPr>
            <p:ph type="title"/>
          </p:nvPr>
        </p:nvSpPr>
        <p:spPr/>
        <p:txBody>
          <a:bodyPr/>
          <a:lstStyle/>
          <a:p>
            <a:r>
              <a:rPr lang="en-US" altLang="en-US" smtClean="0"/>
              <a:t>Thông khí tự ý tối đa</a:t>
            </a:r>
            <a:br>
              <a:rPr lang="en-US" altLang="en-US" smtClean="0"/>
            </a:br>
            <a:r>
              <a:rPr lang="en-US" altLang="en-US" sz="2800" smtClean="0">
                <a:solidFill>
                  <a:schemeClr val="bg1"/>
                </a:solidFill>
              </a:rPr>
              <a:t>(Maximal voluntary ventilation - MVV)</a:t>
            </a:r>
          </a:p>
        </p:txBody>
      </p:sp>
      <p:sp>
        <p:nvSpPr>
          <p:cNvPr id="1536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1" hangingPunct="1"/>
            <a:endParaRPr lang="en-US" altLang="en-US"/>
          </a:p>
        </p:txBody>
      </p:sp>
      <p:sp>
        <p:nvSpPr>
          <p:cNvPr id="1536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1" hangingPunct="1"/>
            <a:endParaRPr lang="en-US" altLang="en-US"/>
          </a:p>
        </p:txBody>
      </p:sp>
      <p:sp>
        <p:nvSpPr>
          <p:cNvPr id="1536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1" hangingPunct="1"/>
            <a:endParaRPr lang="en-US" altLang="en-US"/>
          </a:p>
        </p:txBody>
      </p:sp>
      <p:sp>
        <p:nvSpPr>
          <p:cNvPr id="1536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1" hangingPunct="1"/>
            <a:endParaRPr lang="en-US" altLang="en-US"/>
          </a:p>
        </p:txBody>
      </p:sp>
      <p:pic>
        <p:nvPicPr>
          <p:cNvPr id="15368" name="Picture 8"/>
          <p:cNvPicPr>
            <a:picLocks noChangeAspect="1" noChangeArrowheads="1"/>
          </p:cNvPicPr>
          <p:nvPr/>
        </p:nvPicPr>
        <p:blipFill>
          <a:blip r:embed="rId2" cstate="print"/>
          <a:srcRect/>
          <a:stretch>
            <a:fillRect/>
          </a:stretch>
        </p:blipFill>
        <p:spPr bwMode="auto">
          <a:xfrm>
            <a:off x="703263" y="2590800"/>
            <a:ext cx="7735887" cy="2735263"/>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smtClean="0">
                <a:cs typeface="Arial" pitchFamily="34" charset="0"/>
              </a:rPr>
              <a:t>3.3 Hẹp khí quản sau lao khí phế quản</a:t>
            </a:r>
            <a:endParaRPr lang="en-US" altLang="en-US" smtClean="0"/>
          </a:p>
        </p:txBody>
      </p:sp>
      <p:pic>
        <p:nvPicPr>
          <p:cNvPr id="138243" name="Picture 2"/>
          <p:cNvPicPr>
            <a:picLocks noGrp="1" noChangeAspect="1" noChangeArrowheads="1"/>
          </p:cNvPicPr>
          <p:nvPr>
            <p:ph idx="4294967295"/>
          </p:nvPr>
        </p:nvPicPr>
        <p:blipFill>
          <a:blip r:embed="rId2" cstate="print"/>
          <a:srcRect/>
          <a:stretch>
            <a:fillRect/>
          </a:stretch>
        </p:blipFill>
        <p:spPr>
          <a:xfrm>
            <a:off x="0" y="1676400"/>
            <a:ext cx="5900738" cy="4525963"/>
          </a:xfrm>
          <a:noFill/>
        </p:spPr>
      </p:pic>
      <p:pic>
        <p:nvPicPr>
          <p:cNvPr id="138244" name="Picture 3"/>
          <p:cNvPicPr>
            <a:picLocks noChangeAspect="1" noChangeArrowheads="1"/>
          </p:cNvPicPr>
          <p:nvPr/>
        </p:nvPicPr>
        <p:blipFill>
          <a:blip r:embed="rId3" cstate="print"/>
          <a:srcRect r="39305"/>
          <a:stretch>
            <a:fillRect/>
          </a:stretch>
        </p:blipFill>
        <p:spPr bwMode="auto">
          <a:xfrm>
            <a:off x="5900738" y="1676400"/>
            <a:ext cx="3243262"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smtClean="0">
                <a:cs typeface="Arial" pitchFamily="34" charset="0"/>
              </a:rPr>
              <a:t>Hẹp khí quản sau lao khí phế quản</a:t>
            </a:r>
            <a:endParaRPr lang="en-US" altLang="en-US" smtClean="0"/>
          </a:p>
        </p:txBody>
      </p:sp>
      <p:pic>
        <p:nvPicPr>
          <p:cNvPr id="139267" name="Picture 3" descr="H:\hinh lao\chon hinh tren phai.jpg"/>
          <p:cNvPicPr>
            <a:picLocks noGrp="1" noChangeAspect="1" noChangeArrowheads="1"/>
          </p:cNvPicPr>
          <p:nvPr>
            <p:ph idx="1"/>
          </p:nvPr>
        </p:nvPicPr>
        <p:blipFill>
          <a:blip r:embed="rId2" cstate="print"/>
          <a:srcRect l="50000" b="50000"/>
          <a:stretch>
            <a:fillRect/>
          </a:stretch>
        </p:blipFill>
        <p:spPr>
          <a:xfrm>
            <a:off x="1828800" y="1501775"/>
            <a:ext cx="5486400" cy="4387850"/>
          </a:xfrm>
          <a:noFill/>
        </p:spPr>
      </p:pic>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en-US" smtClean="0">
                <a:cs typeface="Arial" pitchFamily="34" charset="0"/>
              </a:rPr>
              <a:t>3.4  U khí quản</a:t>
            </a:r>
            <a:endParaRPr lang="en-US" altLang="en-US" smtClean="0">
              <a:solidFill>
                <a:srgbClr val="C00000"/>
              </a:solidFill>
              <a:cs typeface="Arial" pitchFamily="34" charset="0"/>
            </a:endParaRPr>
          </a:p>
        </p:txBody>
      </p:sp>
      <p:sp>
        <p:nvSpPr>
          <p:cNvPr id="140291" name="Content Placeholder 2"/>
          <p:cNvSpPr>
            <a:spLocks noGrp="1"/>
          </p:cNvSpPr>
          <p:nvPr>
            <p:ph idx="1"/>
          </p:nvPr>
        </p:nvSpPr>
        <p:spPr/>
        <p:txBody>
          <a:bodyPr/>
          <a:lstStyle/>
          <a:p>
            <a:pPr marL="365125" indent="-282575">
              <a:buFont typeface="Wingdings 2" pitchFamily="18" charset="2"/>
              <a:buChar char=""/>
            </a:pPr>
            <a:r>
              <a:rPr lang="en-US" altLang="en-US" sz="2400" smtClean="0">
                <a:cs typeface="Arial" pitchFamily="34" charset="0"/>
              </a:rPr>
              <a:t>U nguyên phát khí quản hiếm gặp, tại Mỹ: 2.6 ca mới/1 triệu người/1 năm *, đa phần ác tính.</a:t>
            </a:r>
          </a:p>
          <a:p>
            <a:pPr marL="365125" indent="-282575">
              <a:buFont typeface="Wingdings 2" pitchFamily="18" charset="2"/>
              <a:buChar char=""/>
            </a:pPr>
            <a:r>
              <a:rPr lang="en-US" altLang="en-US" sz="2400" smtClean="0">
                <a:cs typeface="Arial" pitchFamily="34" charset="0"/>
              </a:rPr>
              <a:t>U khí quản có thể thứ phát từ các cơ quan lân cận như tuyến giáp, hầu, thực quản, phổi</a:t>
            </a:r>
          </a:p>
          <a:p>
            <a:pPr marL="365125" indent="-282575">
              <a:buFont typeface="Wingdings 2" pitchFamily="18" charset="2"/>
              <a:buChar char=""/>
            </a:pPr>
            <a:r>
              <a:rPr lang="en-US" altLang="en-US" sz="2400" smtClean="0">
                <a:cs typeface="Arial" pitchFamily="34" charset="0"/>
              </a:rPr>
              <a:t>Triệu chứng u khí quản: khó thở (71%), ho (40%), ho ra máu (34%), hen (19.5%), tiếng rít thanh quản (17.5%), khàn tiếng, nuốt khó (7%) **</a:t>
            </a:r>
          </a:p>
          <a:p>
            <a:pPr marL="365125" indent="-282575">
              <a:buFont typeface="Wingdings 2" pitchFamily="18" charset="2"/>
              <a:buChar char=""/>
            </a:pPr>
            <a:r>
              <a:rPr lang="en-US" altLang="en-US" sz="2400" smtClean="0">
                <a:cs typeface="Arial" pitchFamily="34" charset="0"/>
              </a:rPr>
              <a:t>Khó thở khi gắng sức, tăng dần theo thời gian. Có thể có ho, khò khè, tiếng rít thanh quản dai dẳng do tiết đàm gây tắc nghẽn đường dẫn khí tái đi tái lại.</a:t>
            </a:r>
          </a:p>
        </p:txBody>
      </p:sp>
      <p:sp>
        <p:nvSpPr>
          <p:cNvPr id="140292" name="Rectangle 3"/>
          <p:cNvSpPr>
            <a:spLocks noChangeArrowheads="1"/>
          </p:cNvSpPr>
          <p:nvPr/>
        </p:nvSpPr>
        <p:spPr bwMode="auto">
          <a:xfrm>
            <a:off x="3048000" y="5934075"/>
            <a:ext cx="5638800" cy="830263"/>
          </a:xfrm>
          <a:prstGeom prst="rect">
            <a:avLst/>
          </a:prstGeom>
          <a:noFill/>
          <a:ln w="9525">
            <a:noFill/>
            <a:miter lim="800000"/>
            <a:headEnd/>
            <a:tailEnd/>
          </a:ln>
        </p:spPr>
        <p:txBody>
          <a:bodyPr>
            <a:spAutoFit/>
          </a:bodyPr>
          <a:lstStyle/>
          <a:p>
            <a:pPr algn="r" eaLnBrk="1" hangingPunct="1"/>
            <a:r>
              <a:rPr lang="en-US" altLang="en-US" sz="1600" i="1">
                <a:solidFill>
                  <a:schemeClr val="bg1"/>
                </a:solidFill>
              </a:rPr>
              <a:t>* Urdaneta AI, Am J Clin Oncol. 2011;34(1):32.</a:t>
            </a:r>
          </a:p>
          <a:p>
            <a:pPr algn="r" eaLnBrk="1" hangingPunct="1"/>
            <a:r>
              <a:rPr lang="en-US" altLang="en-US" sz="1600" i="1">
                <a:solidFill>
                  <a:schemeClr val="bg1"/>
                </a:solidFill>
              </a:rPr>
              <a:t>** Gaissert HA, Cancer Control.  2006; 13(4):286-94</a:t>
            </a:r>
          </a:p>
          <a:p>
            <a:pPr algn="r" eaLnBrk="1" hangingPunct="1"/>
            <a:endParaRPr lang="en-US" altLang="en-US" sz="1600" i="1">
              <a:solidFill>
                <a:schemeClr val="bg1"/>
              </a:solidFill>
            </a:endParaRPr>
          </a:p>
        </p:txBody>
      </p:sp>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en-US" smtClean="0">
                <a:cs typeface="Arial" pitchFamily="34" charset="0"/>
              </a:rPr>
              <a:t>3.4  U khí quản</a:t>
            </a:r>
            <a:endParaRPr lang="en-US" altLang="en-US" smtClean="0">
              <a:solidFill>
                <a:srgbClr val="C00000"/>
              </a:solidFill>
              <a:cs typeface="Arial" pitchFamily="34" charset="0"/>
            </a:endParaRPr>
          </a:p>
        </p:txBody>
      </p:sp>
      <p:sp>
        <p:nvSpPr>
          <p:cNvPr id="141315" name="Content Placeholder 2"/>
          <p:cNvSpPr>
            <a:spLocks noGrp="1"/>
          </p:cNvSpPr>
          <p:nvPr>
            <p:ph idx="1"/>
          </p:nvPr>
        </p:nvSpPr>
        <p:spPr/>
        <p:txBody>
          <a:bodyPr/>
          <a:lstStyle/>
          <a:p>
            <a:pPr marL="365125" indent="-282575">
              <a:buFont typeface="Wingdings 2" pitchFamily="18" charset="2"/>
              <a:buChar char=""/>
            </a:pPr>
            <a:r>
              <a:rPr lang="en-US" altLang="en-US" sz="2800" smtClean="0">
                <a:cs typeface="Arial" pitchFamily="34" charset="0"/>
              </a:rPr>
              <a:t>Hô hấp ký có thể có dấu hiệu tắc nghẽn đường dẫn khí lớn trong/ngoài lồng ngực trên đường cong lưu lượng thể tích</a:t>
            </a:r>
          </a:p>
          <a:p>
            <a:pPr marL="365125" indent="-282575">
              <a:buFont typeface="Wingdings 2" pitchFamily="18" charset="2"/>
              <a:buChar char=""/>
            </a:pPr>
            <a:r>
              <a:rPr lang="en-US" altLang="en-US" sz="2800" smtClean="0">
                <a:cs typeface="Arial" pitchFamily="34" charset="0"/>
              </a:rPr>
              <a:t>X quang ngực thường không phát hiện bất thường.</a:t>
            </a:r>
          </a:p>
          <a:p>
            <a:pPr marL="365125" indent="-282575">
              <a:buFont typeface="Wingdings 2" pitchFamily="18" charset="2"/>
              <a:buChar char=""/>
            </a:pPr>
            <a:r>
              <a:rPr lang="en-US" altLang="en-US" sz="2800" smtClean="0">
                <a:cs typeface="Arial" pitchFamily="34" charset="0"/>
              </a:rPr>
              <a:t>CT quy ước có thể bỏ sót các tổn thương nhỏ, nên thực hiện CT xoắn ốc.</a:t>
            </a:r>
          </a:p>
          <a:p>
            <a:pPr marL="365125" indent="-282575">
              <a:buFont typeface="Wingdings 2" pitchFamily="18" charset="2"/>
              <a:buChar char=""/>
            </a:pPr>
            <a:r>
              <a:rPr lang="en-US" altLang="en-US" sz="2800" smtClean="0">
                <a:cs typeface="Arial" pitchFamily="34" charset="0"/>
              </a:rPr>
              <a:t>Nội soi phế quản: chẩn đoán xác định và giúp sinh thiết để làm giải phẫu bệnh</a:t>
            </a:r>
          </a:p>
          <a:p>
            <a:pPr marL="365125" indent="-282575">
              <a:buFont typeface="Wingdings 2" pitchFamily="18" charset="2"/>
              <a:buChar char=""/>
            </a:pPr>
            <a:endParaRPr lang="en-US" altLang="en-US" sz="2800" smtClean="0"/>
          </a:p>
        </p:txBody>
      </p:sp>
    </p:spTree>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lstStyle/>
          <a:p>
            <a:r>
              <a:rPr lang="en-US" altLang="en-US" smtClean="0">
                <a:cs typeface="Arial" pitchFamily="34" charset="0"/>
              </a:rPr>
              <a:t>3.4  U khí quản</a:t>
            </a:r>
            <a:endParaRPr lang="en-US" altLang="en-US" smtClean="0"/>
          </a:p>
        </p:txBody>
      </p:sp>
      <p:pic>
        <p:nvPicPr>
          <p:cNvPr id="142339" name="Content Placeholder 4" descr="TRAN THI VUONG, U LONG KHI QUAN 3.jpg"/>
          <p:cNvPicPr>
            <a:picLocks noGrp="1" noChangeAspect="1"/>
          </p:cNvPicPr>
          <p:nvPr>
            <p:ph idx="1"/>
          </p:nvPr>
        </p:nvPicPr>
        <p:blipFill>
          <a:blip r:embed="rId2" cstate="print"/>
          <a:srcRect b="26126"/>
          <a:stretch>
            <a:fillRect/>
          </a:stretch>
        </p:blipFill>
        <p:spPr>
          <a:xfrm>
            <a:off x="1600200" y="1076325"/>
            <a:ext cx="5943600" cy="5238750"/>
          </a:xfrm>
        </p:spPr>
      </p:pic>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smtClean="0">
                <a:cs typeface="Arial" pitchFamily="34" charset="0"/>
              </a:rPr>
              <a:t>3.4  U khí quản</a:t>
            </a:r>
            <a:endParaRPr lang="en-US" altLang="en-US" smtClean="0"/>
          </a:p>
        </p:txBody>
      </p:sp>
      <p:pic>
        <p:nvPicPr>
          <p:cNvPr id="143363" name="Content Placeholder 5" descr="TRAN THI VUONG, U LONG KHI QUAN 1.jpg"/>
          <p:cNvPicPr>
            <a:picLocks noGrp="1" noChangeAspect="1"/>
          </p:cNvPicPr>
          <p:nvPr>
            <p:ph idx="1"/>
          </p:nvPr>
        </p:nvPicPr>
        <p:blipFill>
          <a:blip r:embed="rId2" cstate="print"/>
          <a:srcRect b="25340"/>
          <a:stretch>
            <a:fillRect/>
          </a:stretch>
        </p:blipFill>
        <p:spPr>
          <a:xfrm>
            <a:off x="4343400" y="1225550"/>
            <a:ext cx="4572000" cy="4876800"/>
          </a:xfrm>
        </p:spPr>
      </p:pic>
      <p:pic>
        <p:nvPicPr>
          <p:cNvPr id="143364" name="Picture 6" descr="TRAN THI VUONG, U LONG KHI QUAN 1.jpg"/>
          <p:cNvPicPr>
            <a:picLocks noChangeAspect="1"/>
          </p:cNvPicPr>
          <p:nvPr/>
        </p:nvPicPr>
        <p:blipFill>
          <a:blip r:embed="rId3" cstate="print"/>
          <a:srcRect l="5354" t="52083" r="60417"/>
          <a:stretch>
            <a:fillRect/>
          </a:stretch>
        </p:blipFill>
        <p:spPr bwMode="auto">
          <a:xfrm>
            <a:off x="928688" y="1214438"/>
            <a:ext cx="2036762" cy="4071937"/>
          </a:xfrm>
          <a:prstGeom prst="rect">
            <a:avLst/>
          </a:prstGeom>
          <a:noFill/>
          <a:ln w="9525">
            <a:noFill/>
            <a:miter lim="800000"/>
            <a:headEnd/>
            <a:tailEnd/>
          </a:ln>
        </p:spPr>
      </p:pic>
      <p:sp>
        <p:nvSpPr>
          <p:cNvPr id="143365" name="TextBox 7"/>
          <p:cNvSpPr txBox="1">
            <a:spLocks noChangeArrowheads="1"/>
          </p:cNvSpPr>
          <p:nvPr/>
        </p:nvSpPr>
        <p:spPr bwMode="auto">
          <a:xfrm>
            <a:off x="571500" y="5357813"/>
            <a:ext cx="3643313" cy="923925"/>
          </a:xfrm>
          <a:prstGeom prst="rect">
            <a:avLst/>
          </a:prstGeom>
          <a:noFill/>
          <a:ln w="9525">
            <a:noFill/>
            <a:miter lim="800000"/>
            <a:headEnd/>
            <a:tailEnd/>
          </a:ln>
        </p:spPr>
        <p:txBody>
          <a:bodyPr>
            <a:spAutoFit/>
          </a:bodyPr>
          <a:lstStyle/>
          <a:p>
            <a:pPr eaLnBrk="1" hangingPunct="1"/>
            <a:r>
              <a:rPr lang="en-US" altLang="en-US">
                <a:solidFill>
                  <a:schemeClr val="bg1"/>
                </a:solidFill>
                <a:cs typeface="Arial" pitchFamily="34" charset="0"/>
              </a:rPr>
              <a:t>U lòng khí quản cách 2 dây thanh khoảng 1-1,5 cm làm hẹp khoảng 50% lòng khí quản</a:t>
            </a:r>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a:xfrm>
            <a:off x="457200" y="0"/>
            <a:ext cx="8229600" cy="838200"/>
          </a:xfrm>
        </p:spPr>
        <p:txBody>
          <a:bodyPr/>
          <a:lstStyle/>
          <a:p>
            <a:r>
              <a:rPr lang="en-US" altLang="en-US" smtClean="0"/>
              <a:t>3.5  Polype khí quản</a:t>
            </a:r>
          </a:p>
        </p:txBody>
      </p:sp>
      <p:pic>
        <p:nvPicPr>
          <p:cNvPr id="144387" name="Picture 4"/>
          <p:cNvPicPr>
            <a:picLocks noGrp="1" noChangeAspect="1" noChangeArrowheads="1"/>
          </p:cNvPicPr>
          <p:nvPr>
            <p:ph idx="1"/>
          </p:nvPr>
        </p:nvPicPr>
        <p:blipFill>
          <a:blip r:embed="rId2" cstate="print"/>
          <a:srcRect/>
          <a:stretch>
            <a:fillRect/>
          </a:stretch>
        </p:blipFill>
        <p:spPr>
          <a:xfrm>
            <a:off x="1295400" y="2743200"/>
            <a:ext cx="6486525" cy="5029200"/>
          </a:xfrm>
          <a:noFill/>
        </p:spPr>
      </p:pic>
      <p:pic>
        <p:nvPicPr>
          <p:cNvPr id="144388" name="Picture 2"/>
          <p:cNvPicPr>
            <a:picLocks noChangeAspect="1" noChangeArrowheads="1"/>
          </p:cNvPicPr>
          <p:nvPr/>
        </p:nvPicPr>
        <p:blipFill>
          <a:blip r:embed="rId3" cstate="print"/>
          <a:srcRect/>
          <a:stretch>
            <a:fillRect/>
          </a:stretch>
        </p:blipFill>
        <p:spPr bwMode="auto">
          <a:xfrm>
            <a:off x="1304925" y="838200"/>
            <a:ext cx="6477000"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r>
              <a:rPr lang="en-US" altLang="en-US" smtClean="0"/>
              <a:t>3.5  Polype khí quản</a:t>
            </a:r>
          </a:p>
        </p:txBody>
      </p:sp>
      <p:sp>
        <p:nvSpPr>
          <p:cNvPr id="145411" name="Content Placeholder 2"/>
          <p:cNvSpPr>
            <a:spLocks noGrp="1"/>
          </p:cNvSpPr>
          <p:nvPr>
            <p:ph sz="half" idx="2"/>
          </p:nvPr>
        </p:nvSpPr>
        <p:spPr>
          <a:xfrm>
            <a:off x="5181600" y="1295400"/>
            <a:ext cx="3505200" cy="5181600"/>
          </a:xfrm>
        </p:spPr>
        <p:txBody>
          <a:bodyPr/>
          <a:lstStyle/>
          <a:p>
            <a:pPr eaLnBrk="1" hangingPunct="1">
              <a:spcBef>
                <a:spcPct val="0"/>
              </a:spcBef>
              <a:buFontTx/>
              <a:buNone/>
            </a:pPr>
            <a:r>
              <a:rPr lang="en-US" altLang="en-US" smtClean="0"/>
              <a:t>Kết luận:</a:t>
            </a:r>
          </a:p>
          <a:p>
            <a:pPr eaLnBrk="1" hangingPunct="1">
              <a:spcBef>
                <a:spcPct val="0"/>
              </a:spcBef>
              <a:buFontTx/>
              <a:buNone/>
            </a:pPr>
            <a:r>
              <a:rPr lang="en-US" altLang="en-US" smtClean="0"/>
              <a:t>Nội soi phế quản polyp lòng khí quản (Phân biệt u bướu niêm mạc) cách 2 dây thanh khoảng 4 cm</a:t>
            </a:r>
          </a:p>
          <a:p>
            <a:endParaRPr lang="en-US" altLang="en-US" smtClean="0"/>
          </a:p>
        </p:txBody>
      </p:sp>
      <p:pic>
        <p:nvPicPr>
          <p:cNvPr id="145412" name="Picture 4"/>
          <p:cNvPicPr>
            <a:picLocks noGrp="1" noChangeAspect="1" noChangeArrowheads="1"/>
          </p:cNvPicPr>
          <p:nvPr>
            <p:ph sz="half" idx="1"/>
          </p:nvPr>
        </p:nvPicPr>
        <p:blipFill>
          <a:blip r:embed="rId2" cstate="print"/>
          <a:srcRect/>
          <a:stretch>
            <a:fillRect/>
          </a:stretch>
        </p:blipFill>
        <p:spPr>
          <a:xfrm>
            <a:off x="152400" y="1295400"/>
            <a:ext cx="4837113" cy="3657600"/>
          </a:xfrm>
          <a:noFill/>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en-US" smtClean="0"/>
              <a:t>3.5  Sau khi cắt Polype</a:t>
            </a:r>
          </a:p>
        </p:txBody>
      </p:sp>
      <p:pic>
        <p:nvPicPr>
          <p:cNvPr id="146435" name="Picture 2"/>
          <p:cNvPicPr>
            <a:picLocks noGrp="1" noChangeAspect="1" noChangeArrowheads="1"/>
          </p:cNvPicPr>
          <p:nvPr>
            <p:ph idx="4294967295"/>
          </p:nvPr>
        </p:nvPicPr>
        <p:blipFill>
          <a:blip r:embed="rId2" cstate="print"/>
          <a:srcRect/>
          <a:stretch>
            <a:fillRect/>
          </a:stretch>
        </p:blipFill>
        <p:spPr>
          <a:xfrm>
            <a:off x="1598613" y="3308350"/>
            <a:ext cx="5943600" cy="4525963"/>
          </a:xfrm>
          <a:noFill/>
        </p:spPr>
      </p:pic>
      <p:pic>
        <p:nvPicPr>
          <p:cNvPr id="146436" name="Picture 2"/>
          <p:cNvPicPr>
            <a:picLocks noGrp="1" noChangeAspect="1" noChangeArrowheads="1"/>
          </p:cNvPicPr>
          <p:nvPr>
            <p:ph idx="4294967295"/>
          </p:nvPr>
        </p:nvPicPr>
        <p:blipFill>
          <a:blip r:embed="rId3" cstate="print"/>
          <a:srcRect/>
          <a:stretch>
            <a:fillRect/>
          </a:stretch>
        </p:blipFill>
        <p:spPr>
          <a:xfrm>
            <a:off x="1598613" y="919163"/>
            <a:ext cx="5946775" cy="3886200"/>
          </a:xfrm>
          <a:noFill/>
        </p:spPr>
      </p:pic>
      <p:sp>
        <p:nvSpPr>
          <p:cNvPr id="146437" name="TextBox 4"/>
          <p:cNvSpPr txBox="1">
            <a:spLocks noChangeArrowheads="1"/>
          </p:cNvSpPr>
          <p:nvPr/>
        </p:nvSpPr>
        <p:spPr bwMode="auto">
          <a:xfrm>
            <a:off x="3886200" y="1066800"/>
            <a:ext cx="1981200" cy="338138"/>
          </a:xfrm>
          <a:prstGeom prst="rect">
            <a:avLst/>
          </a:prstGeom>
          <a:noFill/>
          <a:ln w="9525">
            <a:noFill/>
            <a:miter lim="800000"/>
            <a:headEnd/>
            <a:tailEnd/>
          </a:ln>
        </p:spPr>
        <p:txBody>
          <a:bodyPr>
            <a:spAutoFit/>
          </a:bodyPr>
          <a:lstStyle/>
          <a:p>
            <a:pPr eaLnBrk="1" hangingPunct="1"/>
            <a:r>
              <a:rPr lang="en-US" altLang="en-US" sz="1600" b="1">
                <a:solidFill>
                  <a:srgbClr val="FF0000"/>
                </a:solidFill>
              </a:rPr>
              <a:t>(Sau 3 tuần)</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2"/>
          <p:cNvSpPr>
            <a:spLocks noGrp="1"/>
          </p:cNvSpPr>
          <p:nvPr>
            <p:ph type="title"/>
          </p:nvPr>
        </p:nvSpPr>
        <p:spPr/>
        <p:txBody>
          <a:bodyPr/>
          <a:lstStyle/>
          <a:p>
            <a:r>
              <a:rPr lang="vi-VN" altLang="en-US" smtClean="0"/>
              <a:t>3.6 Tắc nghẽn đường dẫn khí cố định – U hạ thanh môn</a:t>
            </a:r>
            <a:endParaRPr lang="en-US" altLang="en-US" smtClean="0"/>
          </a:p>
        </p:txBody>
      </p:sp>
      <p:sp>
        <p:nvSpPr>
          <p:cNvPr id="147459" name="Slide Number Placeholder 2"/>
          <p:cNvSpPr>
            <a:spLocks noGrp="1"/>
          </p:cNvSpPr>
          <p:nvPr>
            <p:ph type="sldNum" sz="quarter" idx="12"/>
          </p:nvPr>
        </p:nvSpPr>
        <p:spPr>
          <a:noFill/>
        </p:spPr>
        <p:txBody>
          <a:bodyPr/>
          <a:lstStyle/>
          <a:p>
            <a:fld id="{DBEA8436-E118-4C7F-8AD7-B2502983282A}" type="slidenum">
              <a:rPr lang="en-US" altLang="en-US" smtClean="0">
                <a:solidFill>
                  <a:schemeClr val="tx1"/>
                </a:solidFill>
              </a:rPr>
              <a:pPr/>
              <a:t>149</a:t>
            </a:fld>
            <a:endParaRPr lang="en-US" altLang="en-US" smtClean="0">
              <a:solidFill>
                <a:schemeClr val="tx1"/>
              </a:solidFill>
            </a:endParaRPr>
          </a:p>
        </p:txBody>
      </p:sp>
      <p:sp>
        <p:nvSpPr>
          <p:cNvPr id="2" name="Rectangle 1"/>
          <p:cNvSpPr/>
          <p:nvPr/>
        </p:nvSpPr>
        <p:spPr>
          <a:xfrm>
            <a:off x="2057400" y="2017713"/>
            <a:ext cx="1219200" cy="10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147461" name="Picture 2"/>
          <p:cNvPicPr>
            <a:picLocks noGrp="1" noChangeAspect="1" noChangeArrowheads="1"/>
          </p:cNvPicPr>
          <p:nvPr>
            <p:ph idx="1"/>
          </p:nvPr>
        </p:nvPicPr>
        <p:blipFill>
          <a:blip r:embed="rId2" cstate="print"/>
          <a:srcRect l="19531" t="15625" r="15625" b="12500"/>
          <a:stretch>
            <a:fillRect/>
          </a:stretch>
        </p:blipFill>
        <p:spPr>
          <a:xfrm>
            <a:off x="1684338" y="1295400"/>
            <a:ext cx="5775325" cy="4800600"/>
          </a:xfr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mtClean="0"/>
              <a:t>Test hồi phục – Test giãn phế quản</a:t>
            </a:r>
          </a:p>
        </p:txBody>
      </p:sp>
      <p:sp>
        <p:nvSpPr>
          <p:cNvPr id="16387" name="Rectangle 3"/>
          <p:cNvSpPr>
            <a:spLocks noGrp="1" noChangeArrowheads="1"/>
          </p:cNvSpPr>
          <p:nvPr>
            <p:ph idx="1"/>
          </p:nvPr>
        </p:nvSpPr>
        <p:spPr/>
        <p:txBody>
          <a:bodyPr/>
          <a:lstStyle/>
          <a:p>
            <a:pPr eaLnBrk="1" hangingPunct="1"/>
            <a:r>
              <a:rPr lang="en-US" altLang="en-US" sz="2800" smtClean="0"/>
              <a:t>Làm ít nhất ở lần đầu tiên</a:t>
            </a:r>
          </a:p>
          <a:p>
            <a:pPr eaLnBrk="1" hangingPunct="1"/>
            <a:r>
              <a:rPr lang="en-US" altLang="en-US" sz="2800" smtClean="0"/>
              <a:t>Ý nghĩa:</a:t>
            </a:r>
          </a:p>
          <a:p>
            <a:pPr lvl="1" eaLnBrk="1" hangingPunct="1"/>
            <a:r>
              <a:rPr lang="en-US" altLang="en-US" sz="2400" smtClean="0"/>
              <a:t>ACO</a:t>
            </a:r>
          </a:p>
          <a:p>
            <a:pPr lvl="1" eaLnBrk="1" hangingPunct="1"/>
            <a:r>
              <a:rPr lang="en-US" altLang="en-US" sz="2400" smtClean="0"/>
              <a:t>Dự hậu</a:t>
            </a:r>
          </a:p>
          <a:p>
            <a:pPr lvl="1" eaLnBrk="1" hangingPunct="1"/>
            <a:r>
              <a:rPr lang="en-US" altLang="en-US" sz="2400" smtClean="0"/>
              <a:t>Trị liệu</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smtClean="0"/>
              <a:t>3</a:t>
            </a:r>
            <a:r>
              <a:rPr lang="vi-VN" altLang="en-US" smtClean="0"/>
              <a:t>.6 Tắc nghẽn đường dẫn khí cố định</a:t>
            </a:r>
            <a:r>
              <a:rPr lang="en-US" altLang="en-US" smtClean="0"/>
              <a:t/>
            </a:r>
            <a:br>
              <a:rPr lang="en-US" altLang="en-US" smtClean="0"/>
            </a:br>
            <a:r>
              <a:rPr lang="vi-VN" altLang="en-US" smtClean="0"/>
              <a:t>– U hạ thanh môn</a:t>
            </a:r>
            <a:endParaRPr lang="en-US" altLang="en-US" smtClean="0"/>
          </a:p>
        </p:txBody>
      </p:sp>
      <p:sp>
        <p:nvSpPr>
          <p:cNvPr id="148483" name="Slide Number Placeholder 1"/>
          <p:cNvSpPr>
            <a:spLocks noGrp="1"/>
          </p:cNvSpPr>
          <p:nvPr>
            <p:ph type="sldNum" sz="quarter" idx="12"/>
          </p:nvPr>
        </p:nvSpPr>
        <p:spPr>
          <a:noFill/>
        </p:spPr>
        <p:txBody>
          <a:bodyPr/>
          <a:lstStyle/>
          <a:p>
            <a:fld id="{CD2B025A-2BCB-4EDD-9E24-ED28A6C5FD02}" type="slidenum">
              <a:rPr lang="en-US" altLang="en-US" smtClean="0">
                <a:solidFill>
                  <a:schemeClr val="tx1"/>
                </a:solidFill>
              </a:rPr>
              <a:pPr/>
              <a:t>150</a:t>
            </a:fld>
            <a:endParaRPr lang="en-US" altLang="en-US" smtClean="0">
              <a:solidFill>
                <a:schemeClr val="tx1"/>
              </a:solidFill>
            </a:endParaRPr>
          </a:p>
        </p:txBody>
      </p:sp>
      <p:pic>
        <p:nvPicPr>
          <p:cNvPr id="148484" name="Picture 2" descr="D:\Documents and Settings\giangduong\My Documents\Downloads\IMG_0906.JPG"/>
          <p:cNvPicPr>
            <a:picLocks noGrp="1" noChangeAspect="1" noChangeArrowheads="1"/>
          </p:cNvPicPr>
          <p:nvPr>
            <p:ph idx="1"/>
          </p:nvPr>
        </p:nvPicPr>
        <p:blipFill>
          <a:blip r:embed="rId2" cstate="print"/>
          <a:srcRect/>
          <a:stretch>
            <a:fillRect/>
          </a:stretch>
        </p:blipFill>
        <p:spPr>
          <a:xfrm>
            <a:off x="1123950" y="1295400"/>
            <a:ext cx="6896100" cy="4800600"/>
          </a:xfrm>
          <a:noFill/>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Number Placeholder 1"/>
          <p:cNvSpPr>
            <a:spLocks noGrp="1"/>
          </p:cNvSpPr>
          <p:nvPr>
            <p:ph type="sldNum" sz="quarter" idx="12"/>
          </p:nvPr>
        </p:nvSpPr>
        <p:spPr>
          <a:noFill/>
        </p:spPr>
        <p:txBody>
          <a:bodyPr/>
          <a:lstStyle/>
          <a:p>
            <a:fld id="{56CBD48C-28E5-4F07-9655-4C838F1DA2C0}" type="slidenum">
              <a:rPr lang="en-US" altLang="en-US" smtClean="0">
                <a:solidFill>
                  <a:schemeClr val="tx1"/>
                </a:solidFill>
              </a:rPr>
              <a:pPr/>
              <a:t>151</a:t>
            </a:fld>
            <a:endParaRPr lang="en-US" altLang="en-US" smtClean="0">
              <a:solidFill>
                <a:schemeClr val="tx1"/>
              </a:solidFill>
            </a:endParaRPr>
          </a:p>
        </p:txBody>
      </p:sp>
      <p:sp>
        <p:nvSpPr>
          <p:cNvPr id="149507" name="Title 1"/>
          <p:cNvSpPr>
            <a:spLocks noGrp="1"/>
          </p:cNvSpPr>
          <p:nvPr>
            <p:ph type="title"/>
          </p:nvPr>
        </p:nvSpPr>
        <p:spPr/>
        <p:txBody>
          <a:bodyPr/>
          <a:lstStyle/>
          <a:p>
            <a:r>
              <a:rPr lang="en-US" altLang="en-US" smtClean="0"/>
              <a:t>3</a:t>
            </a:r>
            <a:r>
              <a:rPr lang="vi-VN" altLang="en-US" smtClean="0"/>
              <a:t>.6 Tắc nghẽn đường dẫn khí cố định</a:t>
            </a:r>
            <a:r>
              <a:rPr lang="en-US" altLang="en-US" smtClean="0"/>
              <a:t/>
            </a:r>
            <a:br>
              <a:rPr lang="en-US" altLang="en-US" smtClean="0"/>
            </a:br>
            <a:r>
              <a:rPr lang="vi-VN" altLang="en-US" smtClean="0"/>
              <a:t>– U hạ thanh môn</a:t>
            </a:r>
            <a:endParaRPr lang="en-US" altLang="en-US" smtClean="0"/>
          </a:p>
        </p:txBody>
      </p:sp>
      <p:pic>
        <p:nvPicPr>
          <p:cNvPr id="149508" name="Picture 2" descr="D:\Documents and Settings\giangduong\My Documents\Downloads\IMG_0904.JPG"/>
          <p:cNvPicPr>
            <a:picLocks noGrp="1" noChangeAspect="1" noChangeArrowheads="1"/>
          </p:cNvPicPr>
          <p:nvPr>
            <p:ph idx="1"/>
          </p:nvPr>
        </p:nvPicPr>
        <p:blipFill>
          <a:blip r:embed="rId2" cstate="print"/>
          <a:srcRect/>
          <a:stretch>
            <a:fillRect/>
          </a:stretch>
        </p:blipFill>
        <p:spPr>
          <a:xfrm>
            <a:off x="1371600" y="1295400"/>
            <a:ext cx="6400800" cy="4800600"/>
          </a:xfrm>
          <a:noFill/>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9225" y="2906713"/>
            <a:ext cx="8918575" cy="1362075"/>
          </a:xfrm>
        </p:spPr>
        <p:txBody>
          <a:bodyPr/>
          <a:lstStyle/>
          <a:p>
            <a:pPr>
              <a:defRPr/>
            </a:pPr>
            <a:r>
              <a:rPr lang="en-US" dirty="0"/>
              <a:t>4. </a:t>
            </a:r>
            <a:r>
              <a:rPr lang="en-US" dirty="0" err="1"/>
              <a:t>TẮc</a:t>
            </a:r>
            <a:r>
              <a:rPr lang="en-US" dirty="0"/>
              <a:t> </a:t>
            </a:r>
            <a:r>
              <a:rPr lang="en-US" dirty="0" err="1" smtClean="0"/>
              <a:t>nghẼn</a:t>
            </a:r>
            <a:r>
              <a:rPr lang="en-US" dirty="0" smtClean="0"/>
              <a:t/>
            </a:r>
            <a:br>
              <a:rPr lang="en-US" dirty="0" smtClean="0"/>
            </a:br>
            <a:r>
              <a:rPr lang="en-US" dirty="0" err="1" smtClean="0"/>
              <a:t>mỘt</a:t>
            </a:r>
            <a:r>
              <a:rPr lang="en-US" dirty="0" smtClean="0"/>
              <a:t> </a:t>
            </a:r>
            <a:r>
              <a:rPr lang="en-US" dirty="0" err="1"/>
              <a:t>nhánh</a:t>
            </a:r>
            <a:r>
              <a:rPr lang="en-US" dirty="0"/>
              <a:t> </a:t>
            </a:r>
            <a:r>
              <a:rPr lang="en-US" dirty="0" err="1"/>
              <a:t>phẾ</a:t>
            </a:r>
            <a:r>
              <a:rPr lang="en-US" dirty="0"/>
              <a:t> </a:t>
            </a:r>
            <a:r>
              <a:rPr lang="en-US" dirty="0" err="1"/>
              <a:t>quẢn</a:t>
            </a:r>
            <a:r>
              <a:rPr lang="en-US" dirty="0"/>
              <a:t> </a:t>
            </a:r>
            <a:r>
              <a:rPr lang="en-US" dirty="0" err="1"/>
              <a:t>chính</a:t>
            </a:r>
            <a:endParaRPr lang="en-US" dirty="0"/>
          </a:p>
        </p:txBody>
      </p:sp>
      <p:sp>
        <p:nvSpPr>
          <p:cNvPr id="150531" name="Text Placeholder 5"/>
          <p:cNvSpPr>
            <a:spLocks noGrp="1"/>
          </p:cNvSpPr>
          <p:nvPr>
            <p:ph type="body" idx="1"/>
          </p:nvPr>
        </p:nvSpPr>
        <p:spPr>
          <a:xfrm>
            <a:off x="149225" y="4268788"/>
            <a:ext cx="8918575" cy="1500187"/>
          </a:xfrm>
        </p:spPr>
        <p:txBody>
          <a:bodyPr/>
          <a:lstStyle/>
          <a:p>
            <a:endParaRPr lang="en-US" altLang="en-US" smtClean="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p:txBody>
          <a:bodyPr/>
          <a:lstStyle/>
          <a:p>
            <a:r>
              <a:rPr lang="en-US" altLang="en-US" smtClean="0">
                <a:cs typeface="Arial" pitchFamily="34" charset="0"/>
              </a:rPr>
              <a:t>Lao nội mạc phế quản</a:t>
            </a:r>
          </a:p>
        </p:txBody>
      </p:sp>
      <p:sp>
        <p:nvSpPr>
          <p:cNvPr id="151555" name="Content Placeholder 2"/>
          <p:cNvSpPr>
            <a:spLocks noGrp="1"/>
          </p:cNvSpPr>
          <p:nvPr>
            <p:ph idx="1"/>
          </p:nvPr>
        </p:nvSpPr>
        <p:spPr/>
        <p:txBody>
          <a:bodyPr/>
          <a:lstStyle/>
          <a:p>
            <a:r>
              <a:rPr lang="en-US" altLang="en-US" sz="2800" smtClean="0">
                <a:cs typeface="Arial" pitchFamily="34" charset="0"/>
              </a:rPr>
              <a:t>Triệu chứng:</a:t>
            </a:r>
          </a:p>
          <a:p>
            <a:pPr lvl="1"/>
            <a:r>
              <a:rPr lang="en-US" altLang="en-US" sz="2400" smtClean="0">
                <a:cs typeface="Arial" pitchFamily="34" charset="0"/>
              </a:rPr>
              <a:t>H</a:t>
            </a:r>
            <a:r>
              <a:rPr lang="vi-VN" altLang="en-US" sz="2400" smtClean="0">
                <a:cs typeface="Arial" pitchFamily="34" charset="0"/>
              </a:rPr>
              <a:t>o</a:t>
            </a:r>
            <a:r>
              <a:rPr lang="en-US" altLang="en-US" sz="2400" smtClean="0">
                <a:cs typeface="Arial" pitchFamily="34" charset="0"/>
              </a:rPr>
              <a:t> khan</a:t>
            </a:r>
          </a:p>
          <a:p>
            <a:pPr lvl="1"/>
            <a:r>
              <a:rPr lang="en-US" altLang="en-US" sz="2400" smtClean="0">
                <a:cs typeface="Arial" pitchFamily="34" charset="0"/>
              </a:rPr>
              <a:t>Tăng tiết đàm</a:t>
            </a:r>
          </a:p>
          <a:p>
            <a:pPr lvl="1"/>
            <a:r>
              <a:rPr lang="vi-VN" altLang="en-US" sz="2400" smtClean="0">
                <a:cs typeface="Arial" pitchFamily="34" charset="0"/>
              </a:rPr>
              <a:t>Thở khò khè</a:t>
            </a:r>
            <a:endParaRPr lang="en-US" altLang="en-US" sz="2400" smtClean="0">
              <a:cs typeface="Arial" pitchFamily="34" charset="0"/>
            </a:endParaRPr>
          </a:p>
          <a:p>
            <a:pPr lvl="1"/>
            <a:r>
              <a:rPr lang="vi-VN" altLang="en-US" sz="2400" smtClean="0">
                <a:cs typeface="Arial" pitchFamily="34" charset="0"/>
              </a:rPr>
              <a:t>Ho ra máu.</a:t>
            </a:r>
            <a:endParaRPr lang="en-US" altLang="en-US" sz="2400" smtClean="0">
              <a:cs typeface="Arial" pitchFamily="34" charset="0"/>
            </a:endParaRPr>
          </a:p>
          <a:p>
            <a:pPr lvl="1"/>
            <a:r>
              <a:rPr lang="en-US" altLang="en-US" sz="2400" smtClean="0">
                <a:cs typeface="Arial" pitchFamily="34" charset="0"/>
              </a:rPr>
              <a:t>Đ</a:t>
            </a:r>
            <a:r>
              <a:rPr lang="vi-VN" altLang="en-US" sz="2400" smtClean="0">
                <a:cs typeface="Arial" pitchFamily="34" charset="0"/>
              </a:rPr>
              <a:t>au ngực</a:t>
            </a:r>
            <a:endParaRPr lang="en-US" altLang="en-US" sz="2400" smtClean="0">
              <a:cs typeface="Arial" pitchFamily="34" charset="0"/>
            </a:endParaRPr>
          </a:p>
          <a:p>
            <a:pPr lvl="1"/>
            <a:r>
              <a:rPr lang="vi-VN" altLang="en-US" sz="2400" smtClean="0">
                <a:cs typeface="Arial" pitchFamily="34" charset="0"/>
              </a:rPr>
              <a:t>Khó thở: có thể là dấu hiệu tắc nghẽn hoặc xẹp phổi</a:t>
            </a:r>
            <a:endParaRPr lang="en-US" altLang="en-US" sz="2400" smtClean="0">
              <a:cs typeface="Arial" pitchFamily="34" charset="0"/>
            </a:endParaRPr>
          </a:p>
          <a:p>
            <a:r>
              <a:rPr lang="en-US" altLang="en-US" sz="2800" smtClean="0">
                <a:cs typeface="Arial" pitchFamily="34" charset="0"/>
              </a:rPr>
              <a:t>Khám</a:t>
            </a:r>
            <a:r>
              <a:rPr lang="vi-VN" altLang="en-US" sz="2800" smtClean="0">
                <a:cs typeface="Arial" pitchFamily="34" charset="0"/>
              </a:rPr>
              <a:t>: </a:t>
            </a:r>
            <a:r>
              <a:rPr lang="en-US" altLang="en-US" sz="2800" smtClean="0">
                <a:cs typeface="Arial" pitchFamily="34" charset="0"/>
              </a:rPr>
              <a:t>rì rào phế nang giảm</a:t>
            </a:r>
            <a:r>
              <a:rPr lang="vi-VN" altLang="en-US" sz="2800" smtClean="0">
                <a:cs typeface="Arial" pitchFamily="34" charset="0"/>
              </a:rPr>
              <a:t>, </a:t>
            </a:r>
            <a:r>
              <a:rPr lang="en-US" altLang="en-US" sz="2800" smtClean="0">
                <a:cs typeface="Arial" pitchFamily="34" charset="0"/>
              </a:rPr>
              <a:t>rale rít, ngáy</a:t>
            </a:r>
          </a:p>
          <a:p>
            <a:r>
              <a:rPr lang="vi-VN" altLang="en-US" sz="2800" smtClean="0">
                <a:cs typeface="Arial" pitchFamily="34" charset="0"/>
              </a:rPr>
              <a:t>Các biến chứng: tắc nghẽn, </a:t>
            </a:r>
            <a:r>
              <a:rPr lang="en-US" altLang="en-US" sz="2800" smtClean="0">
                <a:cs typeface="Arial" pitchFamily="34" charset="0"/>
              </a:rPr>
              <a:t>dãn</a:t>
            </a:r>
            <a:r>
              <a:rPr lang="vi-VN" altLang="en-US" sz="2800" smtClean="0">
                <a:cs typeface="Arial" pitchFamily="34" charset="0"/>
              </a:rPr>
              <a:t> phế quản xẹp phổi, và hẹp khí quản hoặc phế quản</a:t>
            </a:r>
            <a:endParaRPr lang="en-US" altLang="en-US" sz="2800" smtClean="0">
              <a:cs typeface="Arial" pitchFamily="34" charset="0"/>
            </a:endParaRPr>
          </a:p>
        </p:txBody>
      </p:sp>
    </p:spTree>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altLang="en-US" smtClean="0"/>
              <a:t>Lao nội mạc phế quản</a:t>
            </a:r>
          </a:p>
        </p:txBody>
      </p:sp>
      <p:pic>
        <p:nvPicPr>
          <p:cNvPr id="152579" name="Picture 4"/>
          <p:cNvPicPr>
            <a:picLocks noGrp="1" noChangeAspect="1" noChangeArrowheads="1"/>
          </p:cNvPicPr>
          <p:nvPr>
            <p:ph idx="1"/>
          </p:nvPr>
        </p:nvPicPr>
        <p:blipFill>
          <a:blip r:embed="rId2" cstate="print"/>
          <a:srcRect/>
          <a:stretch>
            <a:fillRect/>
          </a:stretch>
        </p:blipFill>
        <p:spPr>
          <a:xfrm>
            <a:off x="1368425" y="1295400"/>
            <a:ext cx="6407150" cy="4800600"/>
          </a:xfrm>
          <a:noFill/>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Content Placeholder 3"/>
          <p:cNvPicPr>
            <a:picLocks noGrp="1" noChangeAspect="1" noChangeArrowheads="1"/>
          </p:cNvPicPr>
          <p:nvPr>
            <p:ph idx="1"/>
          </p:nvPr>
        </p:nvPicPr>
        <p:blipFill>
          <a:blip r:embed="rId2" cstate="print"/>
          <a:srcRect/>
          <a:stretch>
            <a:fillRect/>
          </a:stretch>
        </p:blipFill>
        <p:spPr>
          <a:xfrm>
            <a:off x="1466850" y="381000"/>
            <a:ext cx="6210300" cy="5715000"/>
          </a:xfrm>
          <a:noFill/>
        </p:spPr>
      </p:pic>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Content Placeholder 3"/>
          <p:cNvPicPr>
            <a:picLocks noGrp="1" noChangeAspect="1" noChangeArrowheads="1"/>
          </p:cNvPicPr>
          <p:nvPr>
            <p:ph idx="1"/>
          </p:nvPr>
        </p:nvPicPr>
        <p:blipFill>
          <a:blip r:embed="rId2" cstate="print"/>
          <a:srcRect/>
          <a:stretch>
            <a:fillRect/>
          </a:stretch>
        </p:blipFill>
        <p:spPr>
          <a:xfrm>
            <a:off x="1433513" y="381000"/>
            <a:ext cx="6276975" cy="5715000"/>
          </a:xfrm>
          <a:noFill/>
        </p:spPr>
      </p:pic>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en-US" smtClean="0"/>
              <a:t>Endobronchoscopic results</a:t>
            </a:r>
          </a:p>
        </p:txBody>
      </p:sp>
      <p:pic>
        <p:nvPicPr>
          <p:cNvPr id="155651" name="Picture 3" descr="Thanh quan truoc dieu tri"/>
          <p:cNvPicPr>
            <a:picLocks noGrp="1" noChangeAspect="1" noChangeArrowheads="1"/>
          </p:cNvPicPr>
          <p:nvPr>
            <p:ph sz="half" idx="4294967295"/>
          </p:nvPr>
        </p:nvPicPr>
        <p:blipFill>
          <a:blip r:embed="rId2" cstate="print"/>
          <a:srcRect/>
          <a:stretch>
            <a:fillRect/>
          </a:stretch>
        </p:blipFill>
        <p:spPr>
          <a:xfrm>
            <a:off x="-25400" y="1238250"/>
            <a:ext cx="4462463" cy="5562600"/>
          </a:xfrm>
        </p:spPr>
      </p:pic>
      <p:pic>
        <p:nvPicPr>
          <p:cNvPr id="155652" name="Picture 6" descr="Carina truoc dtri 2"/>
          <p:cNvPicPr>
            <a:picLocks noGrp="1" noChangeAspect="1" noChangeArrowheads="1"/>
          </p:cNvPicPr>
          <p:nvPr>
            <p:ph sz="half" idx="4294967295"/>
          </p:nvPr>
        </p:nvPicPr>
        <p:blipFill>
          <a:blip r:embed="rId3" cstate="print">
            <a:lum contrast="30000"/>
          </a:blip>
          <a:srcRect/>
          <a:stretch>
            <a:fillRect/>
          </a:stretch>
        </p:blipFill>
        <p:spPr>
          <a:xfrm>
            <a:off x="4437063" y="1209675"/>
            <a:ext cx="4572000" cy="4546600"/>
          </a:xfrm>
        </p:spPr>
      </p:pic>
      <p:sp>
        <p:nvSpPr>
          <p:cNvPr id="155653" name="Text Box 4"/>
          <p:cNvSpPr txBox="1">
            <a:spLocks noChangeArrowheads="1"/>
          </p:cNvSpPr>
          <p:nvPr/>
        </p:nvSpPr>
        <p:spPr bwMode="auto">
          <a:xfrm>
            <a:off x="2743200" y="3810000"/>
            <a:ext cx="1981200" cy="366713"/>
          </a:xfrm>
          <a:prstGeom prst="rect">
            <a:avLst/>
          </a:prstGeom>
          <a:noFill/>
          <a:ln w="9525">
            <a:noFill/>
            <a:miter lim="800000"/>
            <a:headEnd/>
            <a:tailEnd/>
          </a:ln>
        </p:spPr>
        <p:txBody>
          <a:bodyPr>
            <a:spAutoFit/>
          </a:bodyPr>
          <a:lstStyle/>
          <a:p>
            <a:pPr>
              <a:spcBef>
                <a:spcPct val="50000"/>
              </a:spcBef>
            </a:pPr>
            <a:endParaRPr lang="en-US" altLang="en-US">
              <a:latin typeface="Tahoma" pitchFamily="34" charset="0"/>
            </a:endParaRPr>
          </a:p>
        </p:txBody>
      </p:sp>
      <p:sp>
        <p:nvSpPr>
          <p:cNvPr id="155654" name="Text Box 5"/>
          <p:cNvSpPr txBox="1">
            <a:spLocks noChangeArrowheads="1"/>
          </p:cNvSpPr>
          <p:nvPr/>
        </p:nvSpPr>
        <p:spPr bwMode="auto">
          <a:xfrm>
            <a:off x="6019800" y="2971800"/>
            <a:ext cx="381000" cy="366713"/>
          </a:xfrm>
          <a:prstGeom prst="rect">
            <a:avLst/>
          </a:prstGeom>
          <a:noFill/>
          <a:ln w="9525">
            <a:noFill/>
            <a:miter lim="800000"/>
            <a:headEnd/>
            <a:tailEnd/>
          </a:ln>
        </p:spPr>
        <p:txBody>
          <a:bodyPr>
            <a:spAutoFit/>
          </a:bodyPr>
          <a:lstStyle/>
          <a:p>
            <a:pPr>
              <a:spcBef>
                <a:spcPct val="50000"/>
              </a:spcBef>
            </a:pPr>
            <a:endParaRPr lang="en-US" altLang="en-US">
              <a:latin typeface="Tahoma" pitchFamily="34" charset="0"/>
            </a:endParaRPr>
          </a:p>
        </p:txBody>
      </p:sp>
      <p:sp>
        <p:nvSpPr>
          <p:cNvPr id="155655" name="Text Box 7"/>
          <p:cNvSpPr txBox="1">
            <a:spLocks noChangeArrowheads="1"/>
          </p:cNvSpPr>
          <p:nvPr/>
        </p:nvSpPr>
        <p:spPr bwMode="auto">
          <a:xfrm>
            <a:off x="304800" y="5130800"/>
            <a:ext cx="990600" cy="1016000"/>
          </a:xfrm>
          <a:prstGeom prst="rect">
            <a:avLst/>
          </a:prstGeom>
          <a:noFill/>
          <a:ln w="9525">
            <a:noFill/>
            <a:miter lim="800000"/>
            <a:headEnd/>
            <a:tailEnd/>
          </a:ln>
        </p:spPr>
        <p:txBody>
          <a:bodyPr>
            <a:spAutoFit/>
          </a:bodyPr>
          <a:lstStyle/>
          <a:p>
            <a:pPr>
              <a:spcBef>
                <a:spcPct val="50000"/>
              </a:spcBef>
            </a:pPr>
            <a:r>
              <a:rPr lang="en-US" altLang="en-US" sz="2400">
                <a:solidFill>
                  <a:srgbClr val="FFCC00"/>
                </a:solidFill>
                <a:latin typeface="Tahoma" pitchFamily="34" charset="0"/>
              </a:rPr>
              <a:t>Vocal</a:t>
            </a:r>
          </a:p>
          <a:p>
            <a:pPr>
              <a:spcBef>
                <a:spcPct val="50000"/>
              </a:spcBef>
            </a:pPr>
            <a:r>
              <a:rPr lang="en-US" altLang="en-US" sz="2400">
                <a:solidFill>
                  <a:srgbClr val="FFCC00"/>
                </a:solidFill>
                <a:latin typeface="Tahoma" pitchFamily="34" charset="0"/>
              </a:rPr>
              <a:t>cords</a:t>
            </a:r>
          </a:p>
        </p:txBody>
      </p:sp>
      <p:sp>
        <p:nvSpPr>
          <p:cNvPr id="155656" name="Line 8"/>
          <p:cNvSpPr>
            <a:spLocks noChangeShapeType="1"/>
          </p:cNvSpPr>
          <p:nvPr/>
        </p:nvSpPr>
        <p:spPr bwMode="auto">
          <a:xfrm>
            <a:off x="1066800" y="5638800"/>
            <a:ext cx="838200" cy="0"/>
          </a:xfrm>
          <a:prstGeom prst="line">
            <a:avLst/>
          </a:prstGeom>
          <a:noFill/>
          <a:ln w="9525">
            <a:solidFill>
              <a:schemeClr val="bg2"/>
            </a:solidFill>
            <a:round/>
            <a:headEnd/>
            <a:tailEnd type="triangle" w="med" len="med"/>
          </a:ln>
        </p:spPr>
        <p:txBody>
          <a:bodyPr/>
          <a:lstStyle/>
          <a:p>
            <a:endParaRPr lang="en-US"/>
          </a:p>
        </p:txBody>
      </p:sp>
      <p:sp>
        <p:nvSpPr>
          <p:cNvPr id="155657" name="Text Box 9"/>
          <p:cNvSpPr txBox="1">
            <a:spLocks noChangeArrowheads="1"/>
          </p:cNvSpPr>
          <p:nvPr/>
        </p:nvSpPr>
        <p:spPr bwMode="auto">
          <a:xfrm>
            <a:off x="114300" y="2247900"/>
            <a:ext cx="1295400" cy="457200"/>
          </a:xfrm>
          <a:prstGeom prst="rect">
            <a:avLst/>
          </a:prstGeom>
          <a:noFill/>
          <a:ln w="9525">
            <a:noFill/>
            <a:miter lim="800000"/>
            <a:headEnd/>
            <a:tailEnd/>
          </a:ln>
        </p:spPr>
        <p:txBody>
          <a:bodyPr>
            <a:spAutoFit/>
          </a:bodyPr>
          <a:lstStyle/>
          <a:p>
            <a:pPr>
              <a:spcBef>
                <a:spcPct val="50000"/>
              </a:spcBef>
            </a:pPr>
            <a:r>
              <a:rPr lang="en-US" altLang="en-US" sz="2400">
                <a:solidFill>
                  <a:srgbClr val="FFCC00"/>
                </a:solidFill>
                <a:latin typeface="Tahoma" pitchFamily="34" charset="0"/>
              </a:rPr>
              <a:t>Trachea</a:t>
            </a:r>
          </a:p>
        </p:txBody>
      </p:sp>
      <p:sp>
        <p:nvSpPr>
          <p:cNvPr id="155658" name="Line 10"/>
          <p:cNvSpPr>
            <a:spLocks noChangeShapeType="1"/>
          </p:cNvSpPr>
          <p:nvPr/>
        </p:nvSpPr>
        <p:spPr bwMode="auto">
          <a:xfrm>
            <a:off x="1295400" y="2514600"/>
            <a:ext cx="838200" cy="0"/>
          </a:xfrm>
          <a:prstGeom prst="line">
            <a:avLst/>
          </a:prstGeom>
          <a:noFill/>
          <a:ln w="9525">
            <a:solidFill>
              <a:schemeClr val="bg2"/>
            </a:solidFill>
            <a:round/>
            <a:headEnd/>
            <a:tailEnd type="triangle" w="med" len="med"/>
          </a:ln>
        </p:spPr>
        <p:txBody>
          <a:bodyPr/>
          <a:lstStyle/>
          <a:p>
            <a:endParaRPr lang="en-US"/>
          </a:p>
        </p:txBody>
      </p:sp>
      <p:sp>
        <p:nvSpPr>
          <p:cNvPr id="155659" name="Text Box 11"/>
          <p:cNvSpPr txBox="1">
            <a:spLocks noChangeArrowheads="1"/>
          </p:cNvSpPr>
          <p:nvPr/>
        </p:nvSpPr>
        <p:spPr bwMode="auto">
          <a:xfrm>
            <a:off x="5410200" y="1147763"/>
            <a:ext cx="3124200" cy="457200"/>
          </a:xfrm>
          <a:prstGeom prst="rect">
            <a:avLst/>
          </a:prstGeom>
          <a:noFill/>
          <a:ln w="9525">
            <a:noFill/>
            <a:miter lim="800000"/>
            <a:headEnd/>
            <a:tailEnd/>
          </a:ln>
        </p:spPr>
        <p:txBody>
          <a:bodyPr>
            <a:spAutoFit/>
          </a:bodyPr>
          <a:lstStyle/>
          <a:p>
            <a:pPr>
              <a:spcBef>
                <a:spcPct val="50000"/>
              </a:spcBef>
            </a:pPr>
            <a:r>
              <a:rPr lang="en-US" altLang="en-US" sz="2400">
                <a:solidFill>
                  <a:schemeClr val="bg1"/>
                </a:solidFill>
                <a:latin typeface="Tahoma" pitchFamily="34" charset="0"/>
              </a:rPr>
              <a:t>Left main bronchus</a:t>
            </a:r>
          </a:p>
        </p:txBody>
      </p:sp>
      <p:sp>
        <p:nvSpPr>
          <p:cNvPr id="155660" name="AutoShape 12"/>
          <p:cNvSpPr>
            <a:spLocks noChangeArrowheads="1"/>
          </p:cNvSpPr>
          <p:nvPr/>
        </p:nvSpPr>
        <p:spPr bwMode="auto">
          <a:xfrm>
            <a:off x="6477000" y="1460500"/>
            <a:ext cx="76200" cy="609600"/>
          </a:xfrm>
          <a:prstGeom prst="downArrow">
            <a:avLst>
              <a:gd name="adj1" fmla="val 50000"/>
              <a:gd name="adj2" fmla="val 200000"/>
            </a:avLst>
          </a:prstGeom>
          <a:solidFill>
            <a:schemeClr val="accent1"/>
          </a:solidFill>
          <a:ln w="9525">
            <a:solidFill>
              <a:schemeClr val="tx1"/>
            </a:solidFill>
            <a:miter lim="800000"/>
            <a:headEnd/>
            <a:tailEnd/>
          </a:ln>
        </p:spPr>
        <p:txBody>
          <a:bodyPr vert="eaVert" wrap="none" anchor="ctr"/>
          <a:lstStyle/>
          <a:p>
            <a:pPr eaLnBrk="1" hangingPunct="1"/>
            <a:endParaRPr lang="en-US" altLang="en-US"/>
          </a:p>
        </p:txBody>
      </p:sp>
      <p:sp>
        <p:nvSpPr>
          <p:cNvPr id="155661" name="Text Box 13"/>
          <p:cNvSpPr txBox="1">
            <a:spLocks noChangeArrowheads="1"/>
          </p:cNvSpPr>
          <p:nvPr/>
        </p:nvSpPr>
        <p:spPr bwMode="auto">
          <a:xfrm>
            <a:off x="5257800" y="4983163"/>
            <a:ext cx="3124200" cy="457200"/>
          </a:xfrm>
          <a:prstGeom prst="rect">
            <a:avLst/>
          </a:prstGeom>
          <a:noFill/>
          <a:ln w="9525">
            <a:noFill/>
            <a:miter lim="800000"/>
            <a:headEnd/>
            <a:tailEnd/>
          </a:ln>
        </p:spPr>
        <p:txBody>
          <a:bodyPr>
            <a:spAutoFit/>
          </a:bodyPr>
          <a:lstStyle/>
          <a:p>
            <a:pPr>
              <a:spcBef>
                <a:spcPct val="50000"/>
              </a:spcBef>
            </a:pPr>
            <a:r>
              <a:rPr lang="en-US" altLang="en-US" sz="2400">
                <a:solidFill>
                  <a:schemeClr val="bg1"/>
                </a:solidFill>
                <a:latin typeface="Tahoma" pitchFamily="34" charset="0"/>
              </a:rPr>
              <a:t>Right main bronchus</a:t>
            </a:r>
          </a:p>
        </p:txBody>
      </p:sp>
      <p:sp>
        <p:nvSpPr>
          <p:cNvPr id="155662" name="AutoShape 14"/>
          <p:cNvSpPr>
            <a:spLocks noChangeArrowheads="1"/>
          </p:cNvSpPr>
          <p:nvPr/>
        </p:nvSpPr>
        <p:spPr bwMode="auto">
          <a:xfrm>
            <a:off x="6781800" y="3962400"/>
            <a:ext cx="76200" cy="685800"/>
          </a:xfrm>
          <a:prstGeom prst="upArrow">
            <a:avLst>
              <a:gd name="adj1" fmla="val 50000"/>
              <a:gd name="adj2" fmla="val 225000"/>
            </a:avLst>
          </a:prstGeom>
          <a:solidFill>
            <a:schemeClr val="accent1"/>
          </a:solidFill>
          <a:ln w="9525">
            <a:solidFill>
              <a:schemeClr val="tx1"/>
            </a:solidFill>
            <a:miter lim="800000"/>
            <a:headEnd/>
            <a:tailEnd/>
          </a:ln>
        </p:spPr>
        <p:txBody>
          <a:bodyPr vert="eaVert" wrap="none" anchor="ctr"/>
          <a:lstStyle/>
          <a:p>
            <a:pPr eaLnBrk="1" hangingPunct="1"/>
            <a:endParaRPr lang="en-US" altLang="en-US"/>
          </a:p>
        </p:txBody>
      </p:sp>
      <p:sp>
        <p:nvSpPr>
          <p:cNvPr id="211983" name="Text Box 15"/>
          <p:cNvSpPr txBox="1">
            <a:spLocks noChangeArrowheads="1"/>
          </p:cNvSpPr>
          <p:nvPr/>
        </p:nvSpPr>
        <p:spPr bwMode="auto">
          <a:xfrm>
            <a:off x="6400800" y="381000"/>
            <a:ext cx="2667000" cy="4572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sz="2400" dirty="0">
                <a:solidFill>
                  <a:schemeClr val="bg1"/>
                </a:solidFill>
                <a:effectLst>
                  <a:outerShdw blurRad="38100" dist="38100" dir="2700000" algn="tl">
                    <a:srgbClr val="000000"/>
                  </a:outerShdw>
                </a:effectLst>
                <a:latin typeface="Tahoma" pitchFamily="34" charset="0"/>
              </a:rPr>
              <a:t>(15/03/2007)</a:t>
            </a:r>
          </a:p>
        </p:txBody>
      </p:sp>
      <p:sp>
        <p:nvSpPr>
          <p:cNvPr id="155664" name="Text Box 16"/>
          <p:cNvSpPr txBox="1">
            <a:spLocks noChangeArrowheads="1"/>
          </p:cNvSpPr>
          <p:nvPr/>
        </p:nvSpPr>
        <p:spPr bwMode="auto">
          <a:xfrm>
            <a:off x="4648200" y="6172200"/>
            <a:ext cx="4495800" cy="519113"/>
          </a:xfrm>
          <a:prstGeom prst="rect">
            <a:avLst/>
          </a:prstGeom>
          <a:noFill/>
          <a:ln w="9525">
            <a:noFill/>
            <a:miter lim="800000"/>
            <a:headEnd/>
            <a:tailEnd/>
          </a:ln>
        </p:spPr>
        <p:txBody>
          <a:bodyPr>
            <a:spAutoFit/>
          </a:bodyPr>
          <a:lstStyle/>
          <a:p>
            <a:pPr eaLnBrk="1" hangingPunct="1">
              <a:spcBef>
                <a:spcPct val="50000"/>
              </a:spcBef>
            </a:pPr>
            <a:r>
              <a:rPr lang="en-US" altLang="en-US" sz="2800">
                <a:solidFill>
                  <a:schemeClr val="bg1"/>
                </a:solidFill>
              </a:rPr>
              <a:t>PCR for TB: positive</a:t>
            </a:r>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altLang="en-US" smtClean="0">
                <a:cs typeface="Arial" pitchFamily="34" charset="0"/>
              </a:rPr>
              <a:t>Hẹp khí quản sau lao khí phế quản</a:t>
            </a:r>
            <a:endParaRPr lang="en-US" altLang="en-US" smtClean="0"/>
          </a:p>
        </p:txBody>
      </p:sp>
      <p:pic>
        <p:nvPicPr>
          <p:cNvPr id="156675" name="Picture 2" descr="H:\hinh lao\hep PQ sau lao.jpg"/>
          <p:cNvPicPr>
            <a:picLocks noGrp="1" noChangeAspect="1" noChangeArrowheads="1"/>
          </p:cNvPicPr>
          <p:nvPr>
            <p:ph idx="1"/>
          </p:nvPr>
        </p:nvPicPr>
        <p:blipFill>
          <a:blip r:embed="rId2" cstate="print"/>
          <a:srcRect/>
          <a:stretch>
            <a:fillRect/>
          </a:stretch>
        </p:blipFill>
        <p:spPr>
          <a:xfrm>
            <a:off x="2286000" y="1420813"/>
            <a:ext cx="4572000" cy="4549775"/>
          </a:xfrm>
          <a:noFill/>
        </p:spPr>
      </p:pic>
    </p:spTree>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a:xfrm>
            <a:off x="7315200" y="400050"/>
            <a:ext cx="1828800" cy="6153150"/>
          </a:xfrm>
        </p:spPr>
        <p:txBody>
          <a:bodyPr/>
          <a:lstStyle/>
          <a:p>
            <a:r>
              <a:rPr lang="en-US" altLang="en-US" sz="2400" smtClean="0"/>
              <a:t>a,b : hẹp phế quản trái do lao</a:t>
            </a:r>
            <a:br>
              <a:rPr lang="en-US" altLang="en-US" sz="2400" smtClean="0"/>
            </a:br>
            <a:r>
              <a:rPr lang="en-US" altLang="en-US" sz="2400" smtClean="0"/>
              <a:t>c : sau khi đặt stent</a:t>
            </a:r>
            <a:br>
              <a:rPr lang="en-US" altLang="en-US" sz="2400" smtClean="0"/>
            </a:br>
            <a:r>
              <a:rPr lang="en-US" altLang="en-US" sz="2400" smtClean="0"/>
              <a:t>d: sau khi tháo stent</a:t>
            </a:r>
          </a:p>
        </p:txBody>
      </p:sp>
      <p:pic>
        <p:nvPicPr>
          <p:cNvPr id="157699" name="Picture 2"/>
          <p:cNvPicPr>
            <a:picLocks noGrp="1" noChangeAspect="1" noChangeArrowheads="1"/>
          </p:cNvPicPr>
          <p:nvPr>
            <p:ph idx="1"/>
          </p:nvPr>
        </p:nvPicPr>
        <p:blipFill>
          <a:blip r:embed="rId3" cstate="print"/>
          <a:srcRect/>
          <a:stretch>
            <a:fillRect/>
          </a:stretch>
        </p:blipFill>
        <p:spPr>
          <a:xfrm>
            <a:off x="9525" y="387350"/>
            <a:ext cx="7305675" cy="6096000"/>
          </a:xfrm>
          <a:noFill/>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smtClean="0">
                <a:cs typeface="Arial" pitchFamily="34" charset="0"/>
              </a:rPr>
              <a:t>Test hồi phục – Test giãn phế quản (tt)</a:t>
            </a:r>
            <a:endParaRPr lang="en-US" altLang="en-US" smtClean="0"/>
          </a:p>
        </p:txBody>
      </p:sp>
      <p:sp>
        <p:nvSpPr>
          <p:cNvPr id="17411" name="Content Placeholder 2"/>
          <p:cNvSpPr>
            <a:spLocks noGrp="1"/>
          </p:cNvSpPr>
          <p:nvPr>
            <p:ph idx="1"/>
          </p:nvPr>
        </p:nvSpPr>
        <p:spPr/>
        <p:txBody>
          <a:bodyPr/>
          <a:lstStyle/>
          <a:p>
            <a:pPr eaLnBrk="1" hangingPunct="1"/>
            <a:r>
              <a:rPr lang="en-US" altLang="en-US" sz="2800" smtClean="0"/>
              <a:t>Kỹ thuật viên ghi nhận các thuốc giãn phế quản bệnh nhân đã dùng (tên thuốc, liều lượng, thời điểm)</a:t>
            </a:r>
          </a:p>
          <a:p>
            <a:pPr eaLnBrk="1" hangingPunct="1"/>
            <a:r>
              <a:rPr lang="en-US" altLang="en-US" sz="2800" smtClean="0"/>
              <a:t>Xịt 2-4 nhát Ventolin (200 – 400 mg) qua buồng đệm</a:t>
            </a:r>
          </a:p>
          <a:p>
            <a:pPr eaLnBrk="1" hangingPunct="1"/>
            <a:r>
              <a:rPr lang="en-US" altLang="en-US" sz="2800" smtClean="0"/>
              <a:t>Đợi 15 – 20 phút</a:t>
            </a:r>
          </a:p>
          <a:p>
            <a:pPr eaLnBrk="1" hangingPunct="1"/>
            <a:r>
              <a:rPr lang="en-US" altLang="en-US" sz="2800" smtClean="0"/>
              <a:t>Nếu VC, FVC hoặc FEV1 tăng 12% và 0,2L (ATS) hoặc PEF tăng 20% (GINA) thì test hồi phục dương tính hoặc có đáp ứng với thuốc giãn phế quản</a:t>
            </a:r>
          </a:p>
          <a:p>
            <a:pPr eaLnBrk="1" hangingPunct="1"/>
            <a:endParaRPr lang="en-US" altLang="en-US" sz="2800" smtClean="0"/>
          </a:p>
        </p:txBody>
      </p:sp>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title"/>
          </p:nvPr>
        </p:nvSpPr>
        <p:spPr/>
        <p:txBody>
          <a:bodyPr/>
          <a:lstStyle/>
          <a:p>
            <a:r>
              <a:rPr lang="en-US" altLang="en-US" smtClean="0">
                <a:cs typeface="Arial" pitchFamily="34" charset="0"/>
              </a:rPr>
              <a:t>5. Ngưng thở khi ngủ</a:t>
            </a:r>
          </a:p>
        </p:txBody>
      </p:sp>
      <p:pic>
        <p:nvPicPr>
          <p:cNvPr id="158723" name="Picture 2"/>
          <p:cNvPicPr>
            <a:picLocks noGrp="1" noChangeAspect="1" noChangeArrowheads="1"/>
          </p:cNvPicPr>
          <p:nvPr>
            <p:ph idx="1"/>
          </p:nvPr>
        </p:nvPicPr>
        <p:blipFill>
          <a:blip r:embed="rId2" cstate="print"/>
          <a:srcRect/>
          <a:stretch>
            <a:fillRect/>
          </a:stretch>
        </p:blipFill>
        <p:spPr>
          <a:xfrm>
            <a:off x="1031875" y="2057400"/>
            <a:ext cx="7080250" cy="3276600"/>
          </a:xfrm>
          <a:noFill/>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225" y="2906713"/>
            <a:ext cx="8918575" cy="1362075"/>
          </a:xfrm>
        </p:spPr>
        <p:txBody>
          <a:bodyPr/>
          <a:lstStyle/>
          <a:p>
            <a:pPr>
              <a:defRPr/>
            </a:pPr>
            <a:r>
              <a:rPr lang="en-US" dirty="0" smtClean="0"/>
              <a:t>5. NGƯNG THỞ KHI NGỦ</a:t>
            </a:r>
            <a:endParaRPr lang="en-US" dirty="0"/>
          </a:p>
        </p:txBody>
      </p:sp>
      <p:sp>
        <p:nvSpPr>
          <p:cNvPr id="159747" name="Text Placeholder 4"/>
          <p:cNvSpPr>
            <a:spLocks noGrp="1"/>
          </p:cNvSpPr>
          <p:nvPr>
            <p:ph type="body" idx="1"/>
          </p:nvPr>
        </p:nvSpPr>
        <p:spPr>
          <a:xfrm>
            <a:off x="149225" y="4268788"/>
            <a:ext cx="8918575" cy="1500187"/>
          </a:xfrm>
        </p:spPr>
        <p:txBody>
          <a:bodyPr/>
          <a:lstStyle/>
          <a:p>
            <a:endParaRPr lang="en-US" altLang="en-US" smtClean="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r>
              <a:rPr lang="en-US" altLang="en-US" smtClean="0">
                <a:cs typeface="Arial" pitchFamily="34" charset="0"/>
              </a:rPr>
              <a:t>5. Ngưng thở khi ngủ</a:t>
            </a:r>
          </a:p>
        </p:txBody>
      </p:sp>
      <p:pic>
        <p:nvPicPr>
          <p:cNvPr id="160771" name="Picture 2"/>
          <p:cNvPicPr>
            <a:picLocks noGrp="1" noChangeAspect="1" noChangeArrowheads="1"/>
          </p:cNvPicPr>
          <p:nvPr>
            <p:ph idx="1"/>
          </p:nvPr>
        </p:nvPicPr>
        <p:blipFill>
          <a:blip r:embed="rId2" cstate="print"/>
          <a:srcRect/>
          <a:stretch>
            <a:fillRect/>
          </a:stretch>
        </p:blipFill>
        <p:spPr>
          <a:xfrm>
            <a:off x="1295400" y="1268413"/>
            <a:ext cx="6553200" cy="4854575"/>
          </a:xfrm>
          <a:noFill/>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ltLang="en-US" smtClean="0"/>
              <a:t>Đo đa ký giấc ngủ</a:t>
            </a:r>
          </a:p>
        </p:txBody>
      </p:sp>
      <p:pic>
        <p:nvPicPr>
          <p:cNvPr id="161795" name="Picture 5" descr="C:\Users\VienMatTW\Downloads\PSA (1).jpg"/>
          <p:cNvPicPr>
            <a:picLocks noChangeAspect="1" noChangeArrowheads="1"/>
          </p:cNvPicPr>
          <p:nvPr/>
        </p:nvPicPr>
        <p:blipFill>
          <a:blip r:embed="rId2" cstate="print"/>
          <a:srcRect l="11740" t="13055" r="11740" b="17223"/>
          <a:stretch>
            <a:fillRect/>
          </a:stretch>
        </p:blipFill>
        <p:spPr bwMode="auto">
          <a:xfrm>
            <a:off x="685800" y="1219200"/>
            <a:ext cx="7848600" cy="4600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225" y="2906713"/>
            <a:ext cx="8918575" cy="1362075"/>
          </a:xfrm>
        </p:spPr>
        <p:txBody>
          <a:bodyPr/>
          <a:lstStyle/>
          <a:p>
            <a:pPr>
              <a:defRPr/>
            </a:pPr>
            <a:r>
              <a:rPr lang="en-US" altLang="en-US" dirty="0">
                <a:cs typeface="Arial" panose="020B0604020202020204" pitchFamily="34" charset="0"/>
              </a:rPr>
              <a:t>6. </a:t>
            </a:r>
            <a:r>
              <a:rPr lang="en-US" altLang="en-US" dirty="0" err="1">
                <a:cs typeface="Arial" panose="020B0604020202020204" pitchFamily="34" charset="0"/>
              </a:rPr>
              <a:t>Các</a:t>
            </a:r>
            <a:r>
              <a:rPr lang="en-US" altLang="en-US" dirty="0">
                <a:cs typeface="Arial" panose="020B0604020202020204" pitchFamily="34" charset="0"/>
              </a:rPr>
              <a:t> </a:t>
            </a:r>
            <a:r>
              <a:rPr lang="en-US" altLang="en-US" dirty="0" err="1">
                <a:cs typeface="Arial" panose="020B0604020202020204" pitchFamily="34" charset="0"/>
              </a:rPr>
              <a:t>nguyên</a:t>
            </a:r>
            <a:r>
              <a:rPr lang="en-US" altLang="en-US" dirty="0">
                <a:cs typeface="Arial" panose="020B0604020202020204" pitchFamily="34" charset="0"/>
              </a:rPr>
              <a:t> </a:t>
            </a:r>
            <a:r>
              <a:rPr lang="en-US" altLang="en-US" dirty="0" err="1">
                <a:cs typeface="Arial" panose="020B0604020202020204" pitchFamily="34" charset="0"/>
              </a:rPr>
              <a:t>nhân</a:t>
            </a:r>
            <a:r>
              <a:rPr lang="en-US" altLang="en-US" dirty="0">
                <a:cs typeface="Arial" panose="020B0604020202020204" pitchFamily="34" charset="0"/>
              </a:rPr>
              <a:t> </a:t>
            </a:r>
            <a:r>
              <a:rPr lang="en-US" altLang="en-US" dirty="0" err="1">
                <a:cs typeface="Arial" panose="020B0604020202020204" pitchFamily="34" charset="0"/>
              </a:rPr>
              <a:t>hô</a:t>
            </a:r>
            <a:r>
              <a:rPr lang="en-US" altLang="en-US" dirty="0">
                <a:cs typeface="Arial" panose="020B0604020202020204" pitchFamily="34" charset="0"/>
              </a:rPr>
              <a:t> </a:t>
            </a:r>
            <a:r>
              <a:rPr lang="en-US" altLang="en-US" dirty="0" err="1">
                <a:cs typeface="Arial" panose="020B0604020202020204" pitchFamily="34" charset="0"/>
              </a:rPr>
              <a:t>hẤp</a:t>
            </a:r>
            <a:r>
              <a:rPr lang="en-US" altLang="en-US" dirty="0">
                <a:cs typeface="Arial" panose="020B0604020202020204" pitchFamily="34" charset="0"/>
              </a:rPr>
              <a:t> </a:t>
            </a:r>
            <a:r>
              <a:rPr lang="en-US" altLang="en-US" dirty="0" err="1">
                <a:cs typeface="Arial" panose="020B0604020202020204" pitchFamily="34" charset="0"/>
              </a:rPr>
              <a:t>khác</a:t>
            </a:r>
            <a:endParaRPr lang="en-US" dirty="0"/>
          </a:p>
        </p:txBody>
      </p:sp>
      <p:sp>
        <p:nvSpPr>
          <p:cNvPr id="162819" name="Text Placeholder 4"/>
          <p:cNvSpPr>
            <a:spLocks noGrp="1"/>
          </p:cNvSpPr>
          <p:nvPr>
            <p:ph type="body" idx="1"/>
          </p:nvPr>
        </p:nvSpPr>
        <p:spPr>
          <a:xfrm>
            <a:off x="149225" y="4268788"/>
            <a:ext cx="8918575" cy="1500187"/>
          </a:xfrm>
        </p:spPr>
        <p:txBody>
          <a:bodyPr/>
          <a:lstStyle/>
          <a:p>
            <a:endParaRPr lang="en-US" altLang="en-US" smtClean="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lang="en-US" altLang="en-US" smtClean="0">
                <a:cs typeface="Arial" pitchFamily="34" charset="0"/>
              </a:rPr>
              <a:t>6.1 Dị vật đường thở</a:t>
            </a:r>
          </a:p>
        </p:txBody>
      </p:sp>
      <p:sp>
        <p:nvSpPr>
          <p:cNvPr id="163843" name="Content Placeholder 2"/>
          <p:cNvSpPr>
            <a:spLocks noGrp="1"/>
          </p:cNvSpPr>
          <p:nvPr>
            <p:ph idx="1"/>
          </p:nvPr>
        </p:nvSpPr>
        <p:spPr/>
        <p:txBody>
          <a:bodyPr/>
          <a:lstStyle/>
          <a:p>
            <a:pPr marL="365125" indent="-282575">
              <a:buFont typeface="Wingdings 2" pitchFamily="18" charset="2"/>
              <a:buChar char=""/>
            </a:pPr>
            <a:r>
              <a:rPr lang="en-US" altLang="en-US" sz="2400" smtClean="0">
                <a:cs typeface="Arial" pitchFamily="34" charset="0"/>
              </a:rPr>
              <a:t>Bệnh sử: HC xâm nhập</a:t>
            </a:r>
          </a:p>
          <a:p>
            <a:pPr marL="365125" indent="-282575">
              <a:buFont typeface="Wingdings 2" pitchFamily="18" charset="2"/>
              <a:buChar char=""/>
            </a:pPr>
            <a:r>
              <a:rPr lang="en-US" altLang="en-US" sz="2400" smtClean="0">
                <a:cs typeface="Arial" pitchFamily="34" charset="0"/>
              </a:rPr>
              <a:t>Ho, khò khè, rít TQ, cyanosis, giảm âm phế bào 1 bên phổi…</a:t>
            </a:r>
          </a:p>
          <a:p>
            <a:pPr marL="365125" indent="-282575">
              <a:buFont typeface="Wingdings 2" pitchFamily="18" charset="2"/>
              <a:buChar char=""/>
            </a:pPr>
            <a:r>
              <a:rPr lang="en-US" altLang="en-US" sz="2400" smtClean="0">
                <a:cs typeface="Arial" pitchFamily="34" charset="0"/>
              </a:rPr>
              <a:t>Ở trẻ em: nghi ngờ khi viêm thanh thiệt (CROUP), viêm phổi tái diễn, không đáp ứng điều trị</a:t>
            </a:r>
          </a:p>
          <a:p>
            <a:pPr marL="365125" indent="-282575">
              <a:buFont typeface="Wingdings 2" pitchFamily="18" charset="2"/>
              <a:buChar char=""/>
            </a:pPr>
            <a:r>
              <a:rPr lang="en-US" altLang="en-US" sz="2400" smtClean="0">
                <a:cs typeface="Arial" pitchFamily="34" charset="0"/>
              </a:rPr>
              <a:t>CLS: X quang ngực thẳng, nghiêng</a:t>
            </a:r>
          </a:p>
          <a:p>
            <a:pPr marL="365125" indent="-282575">
              <a:buFont typeface="Wingdings 2" pitchFamily="18" charset="2"/>
              <a:buChar char=""/>
            </a:pPr>
            <a:r>
              <a:rPr lang="en-US" altLang="en-US" sz="2400" smtClean="0">
                <a:cs typeface="Arial" pitchFamily="34" charset="0"/>
              </a:rPr>
              <a:t>Nội soi phế quản</a:t>
            </a:r>
          </a:p>
          <a:p>
            <a:pPr marL="365125" indent="-282575">
              <a:buFont typeface="Wingdings 2" pitchFamily="18" charset="2"/>
              <a:buChar char=""/>
            </a:pPr>
            <a:r>
              <a:rPr lang="en-US" altLang="en-US" sz="2400" smtClean="0">
                <a:cs typeface="Arial" pitchFamily="34" charset="0"/>
              </a:rPr>
              <a:t>Biến chứng: </a:t>
            </a:r>
          </a:p>
          <a:p>
            <a:pPr marL="639763" lvl="1" indent="-236538">
              <a:buFont typeface="Verdana" pitchFamily="34" charset="0"/>
              <a:buChar char="◦"/>
            </a:pPr>
            <a:r>
              <a:rPr lang="en-US" altLang="en-US" sz="2000" smtClean="0">
                <a:cs typeface="Arial" pitchFamily="34" charset="0"/>
              </a:rPr>
              <a:t>Sớm: SHH </a:t>
            </a:r>
            <a:r>
              <a:rPr lang="en-US" altLang="en-US" sz="2000" smtClean="0">
                <a:cs typeface="Arial" pitchFamily="34" charset="0"/>
                <a:sym typeface="Wingdings 3" pitchFamily="18" charset="2"/>
              </a:rPr>
              <a:t></a:t>
            </a:r>
            <a:r>
              <a:rPr lang="en-US" altLang="en-US" sz="2000" smtClean="0">
                <a:cs typeface="Arial" pitchFamily="34" charset="0"/>
              </a:rPr>
              <a:t> ngưng thở, cyanosis, xẹp phổi</a:t>
            </a:r>
          </a:p>
          <a:p>
            <a:pPr marL="639763" lvl="1" indent="-236538">
              <a:buFont typeface="Verdana" pitchFamily="34" charset="0"/>
              <a:buChar char="◦"/>
            </a:pPr>
            <a:r>
              <a:rPr lang="en-US" altLang="en-US" sz="2000" smtClean="0">
                <a:cs typeface="Arial" pitchFamily="34" charset="0"/>
              </a:rPr>
              <a:t>Trễ: sẹo, loét, dò khí quản – thực quản, viêm trung thất…</a:t>
            </a:r>
          </a:p>
        </p:txBody>
      </p:sp>
    </p:spTree>
  </p:cSld>
  <p:clrMapOvr>
    <a:masterClrMapping/>
  </p:clrMapOvr>
  <p:transition spd="slow"/>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7"/>
          <p:cNvPicPr>
            <a:picLocks noGrp="1" noChangeAspect="1" noChangeArrowheads="1"/>
          </p:cNvPicPr>
          <p:nvPr>
            <p:ph idx="1"/>
          </p:nvPr>
        </p:nvPicPr>
        <p:blipFill>
          <a:blip r:embed="rId2" cstate="print"/>
          <a:srcRect/>
          <a:stretch>
            <a:fillRect/>
          </a:stretch>
        </p:blipFill>
        <p:spPr>
          <a:xfrm>
            <a:off x="842963" y="685800"/>
            <a:ext cx="7458075" cy="4800600"/>
          </a:xfrm>
          <a:noFill/>
        </p:spPr>
      </p:pic>
      <p:sp>
        <p:nvSpPr>
          <p:cNvPr id="164867" name="Rectangle 10"/>
          <p:cNvSpPr>
            <a:spLocks noChangeArrowheads="1"/>
          </p:cNvSpPr>
          <p:nvPr/>
        </p:nvSpPr>
        <p:spPr bwMode="auto">
          <a:xfrm>
            <a:off x="3167063" y="6134100"/>
            <a:ext cx="2809875" cy="369888"/>
          </a:xfrm>
          <a:prstGeom prst="rect">
            <a:avLst/>
          </a:prstGeom>
          <a:noFill/>
          <a:ln w="9525">
            <a:noFill/>
            <a:miter lim="800000"/>
            <a:headEnd/>
            <a:tailEnd/>
          </a:ln>
        </p:spPr>
        <p:txBody>
          <a:bodyPr wrap="none">
            <a:spAutoFit/>
          </a:bodyPr>
          <a:lstStyle/>
          <a:p>
            <a:pPr eaLnBrk="1" hangingPunct="1"/>
            <a:r>
              <a:rPr lang="en-US" altLang="en-US" b="1">
                <a:solidFill>
                  <a:schemeClr val="bg1"/>
                </a:solidFill>
              </a:rPr>
              <a:t>Hô hấp ký trước </a:t>
            </a:r>
            <a:r>
              <a:rPr lang="vi-VN" altLang="en-US" b="1">
                <a:solidFill>
                  <a:schemeClr val="bg1"/>
                </a:solidFill>
              </a:rPr>
              <a:t>điều trị</a:t>
            </a:r>
            <a:endParaRPr lang="en-US" altLang="en-US" b="1">
              <a:solidFill>
                <a:schemeClr val="bg1"/>
              </a:solidFill>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7"/>
          <p:cNvPicPr>
            <a:picLocks noGrp="1" noChangeAspect="1" noChangeArrowheads="1"/>
          </p:cNvPicPr>
          <p:nvPr>
            <p:ph idx="1"/>
          </p:nvPr>
        </p:nvPicPr>
        <p:blipFill>
          <a:blip r:embed="rId2" cstate="print"/>
          <a:srcRect/>
          <a:stretch>
            <a:fillRect/>
          </a:stretch>
        </p:blipFill>
        <p:spPr>
          <a:xfrm>
            <a:off x="838200" y="117475"/>
            <a:ext cx="7620000" cy="5835650"/>
          </a:xfrm>
          <a:noFill/>
        </p:spPr>
      </p:pic>
      <p:sp>
        <p:nvSpPr>
          <p:cNvPr id="165891" name="Rectangle 10"/>
          <p:cNvSpPr>
            <a:spLocks noChangeArrowheads="1"/>
          </p:cNvSpPr>
          <p:nvPr/>
        </p:nvSpPr>
        <p:spPr bwMode="auto">
          <a:xfrm>
            <a:off x="3167063" y="6134100"/>
            <a:ext cx="2809875" cy="369888"/>
          </a:xfrm>
          <a:prstGeom prst="rect">
            <a:avLst/>
          </a:prstGeom>
          <a:noFill/>
          <a:ln w="9525">
            <a:noFill/>
            <a:miter lim="800000"/>
            <a:headEnd/>
            <a:tailEnd/>
          </a:ln>
        </p:spPr>
        <p:txBody>
          <a:bodyPr wrap="none">
            <a:spAutoFit/>
          </a:bodyPr>
          <a:lstStyle/>
          <a:p>
            <a:pPr eaLnBrk="1" hangingPunct="1"/>
            <a:r>
              <a:rPr lang="en-US" altLang="en-US" b="1">
                <a:solidFill>
                  <a:schemeClr val="bg1"/>
                </a:solidFill>
              </a:rPr>
              <a:t>Hô hấp ký trước </a:t>
            </a:r>
            <a:r>
              <a:rPr lang="vi-VN" altLang="en-US" b="1">
                <a:solidFill>
                  <a:schemeClr val="bg1"/>
                </a:solidFill>
              </a:rPr>
              <a:t>điều trị</a:t>
            </a:r>
            <a:endParaRPr lang="en-US" altLang="en-US" b="1">
              <a:solidFill>
                <a:schemeClr val="bg1"/>
              </a:solidFill>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Grp="1" noChangeAspect="1" noChangeArrowheads="1"/>
          </p:cNvPicPr>
          <p:nvPr>
            <p:ph idx="1"/>
          </p:nvPr>
        </p:nvPicPr>
        <p:blipFill>
          <a:blip r:embed="rId2" cstate="print"/>
          <a:srcRect l="8006" t="8401" r="3563" b="46593"/>
          <a:stretch>
            <a:fillRect/>
          </a:stretch>
        </p:blipFill>
        <p:spPr>
          <a:xfrm>
            <a:off x="928688" y="838200"/>
            <a:ext cx="7286625" cy="4800600"/>
          </a:xfrm>
          <a:noFill/>
        </p:spPr>
      </p:pic>
      <p:sp>
        <p:nvSpPr>
          <p:cNvPr id="166915" name="Rectangle 10"/>
          <p:cNvSpPr>
            <a:spLocks noChangeArrowheads="1"/>
          </p:cNvSpPr>
          <p:nvPr/>
        </p:nvSpPr>
        <p:spPr bwMode="auto">
          <a:xfrm>
            <a:off x="2838450" y="6134100"/>
            <a:ext cx="3467100" cy="369888"/>
          </a:xfrm>
          <a:prstGeom prst="rect">
            <a:avLst/>
          </a:prstGeom>
          <a:noFill/>
          <a:ln w="9525">
            <a:noFill/>
            <a:miter lim="800000"/>
            <a:headEnd/>
            <a:tailEnd/>
          </a:ln>
        </p:spPr>
        <p:txBody>
          <a:bodyPr wrap="none">
            <a:spAutoFit/>
          </a:bodyPr>
          <a:lstStyle/>
          <a:p>
            <a:pPr eaLnBrk="1" hangingPunct="1"/>
            <a:r>
              <a:rPr lang="en-US" altLang="en-US" b="1">
                <a:solidFill>
                  <a:schemeClr val="bg1"/>
                </a:solidFill>
              </a:rPr>
              <a:t>Hô hấp ký sau 3 tháng </a:t>
            </a:r>
            <a:r>
              <a:rPr lang="vi-VN" altLang="en-US" b="1">
                <a:solidFill>
                  <a:schemeClr val="bg1"/>
                </a:solidFill>
              </a:rPr>
              <a:t>điều trị</a:t>
            </a:r>
            <a:endParaRPr lang="en-US" altLang="en-US" b="1">
              <a:solidFill>
                <a:schemeClr val="bg1"/>
              </a:solidFill>
            </a:endParaRPr>
          </a:p>
        </p:txBody>
      </p:sp>
      <p:sp>
        <p:nvSpPr>
          <p:cNvPr id="2" name="Rectangle 1"/>
          <p:cNvSpPr/>
          <p:nvPr/>
        </p:nvSpPr>
        <p:spPr>
          <a:xfrm>
            <a:off x="1524000" y="914400"/>
            <a:ext cx="1066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Grp="1" noChangeAspect="1" noChangeArrowheads="1"/>
          </p:cNvPicPr>
          <p:nvPr>
            <p:ph idx="1"/>
          </p:nvPr>
        </p:nvPicPr>
        <p:blipFill>
          <a:blip r:embed="rId2" cstate="print"/>
          <a:srcRect l="7170" t="3716" r="3586" b="38118"/>
          <a:stretch>
            <a:fillRect/>
          </a:stretch>
        </p:blipFill>
        <p:spPr>
          <a:xfrm>
            <a:off x="990600" y="0"/>
            <a:ext cx="7162800" cy="6043613"/>
          </a:xfrm>
          <a:noFill/>
        </p:spPr>
      </p:pic>
      <p:sp>
        <p:nvSpPr>
          <p:cNvPr id="167939" name="Rectangle 10"/>
          <p:cNvSpPr>
            <a:spLocks noChangeArrowheads="1"/>
          </p:cNvSpPr>
          <p:nvPr/>
        </p:nvSpPr>
        <p:spPr bwMode="auto">
          <a:xfrm>
            <a:off x="2838450" y="6134100"/>
            <a:ext cx="3467100" cy="369888"/>
          </a:xfrm>
          <a:prstGeom prst="rect">
            <a:avLst/>
          </a:prstGeom>
          <a:noFill/>
          <a:ln w="9525">
            <a:noFill/>
            <a:miter lim="800000"/>
            <a:headEnd/>
            <a:tailEnd/>
          </a:ln>
        </p:spPr>
        <p:txBody>
          <a:bodyPr wrap="none">
            <a:spAutoFit/>
          </a:bodyPr>
          <a:lstStyle/>
          <a:p>
            <a:pPr eaLnBrk="1" hangingPunct="1"/>
            <a:r>
              <a:rPr lang="en-US" altLang="en-US" b="1">
                <a:solidFill>
                  <a:schemeClr val="bg1"/>
                </a:solidFill>
              </a:rPr>
              <a:t>Hô hấp ký sau 3 tháng </a:t>
            </a:r>
            <a:r>
              <a:rPr lang="vi-VN" altLang="en-US" b="1">
                <a:solidFill>
                  <a:schemeClr val="bg1"/>
                </a:solidFill>
              </a:rPr>
              <a:t>điều trị</a:t>
            </a:r>
            <a:endParaRPr lang="en-US" altLang="en-US" b="1">
              <a:solidFill>
                <a:schemeClr val="bg1"/>
              </a:solidFill>
            </a:endParaRPr>
          </a:p>
        </p:txBody>
      </p:sp>
      <p:sp>
        <p:nvSpPr>
          <p:cNvPr id="2" name="Rectangle 1"/>
          <p:cNvSpPr/>
          <p:nvPr/>
        </p:nvSpPr>
        <p:spPr>
          <a:xfrm>
            <a:off x="1447800" y="609600"/>
            <a:ext cx="1066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boy</a:t>
            </a:r>
            <a:endParaRPr lang="en-US" dirty="0"/>
          </a:p>
        </p:txBody>
      </p:sp>
      <p:pic>
        <p:nvPicPr>
          <p:cNvPr id="4" name="Content Placeholder 3" descr="Big boy 2a.jpg"/>
          <p:cNvPicPr>
            <a:picLocks noGrp="1" noChangeAspect="1"/>
          </p:cNvPicPr>
          <p:nvPr>
            <p:ph idx="1"/>
          </p:nvPr>
        </p:nvPicPr>
        <p:blipFill>
          <a:blip r:embed="rId2" cstate="print"/>
          <a:stretch>
            <a:fillRect/>
          </a:stretch>
        </p:blipFill>
        <p:spPr>
          <a:xfrm>
            <a:off x="838200" y="914400"/>
            <a:ext cx="7543800" cy="3819048"/>
          </a:xfrm>
        </p:spPr>
      </p:pic>
      <p:pic>
        <p:nvPicPr>
          <p:cNvPr id="5" name="Picture 4" descr="Big boy a.jpg"/>
          <p:cNvPicPr>
            <a:picLocks noChangeAspect="1"/>
          </p:cNvPicPr>
          <p:nvPr/>
        </p:nvPicPr>
        <p:blipFill>
          <a:blip r:embed="rId3" cstate="print"/>
          <a:stretch>
            <a:fillRect/>
          </a:stretch>
        </p:blipFill>
        <p:spPr>
          <a:xfrm>
            <a:off x="838200" y="4876800"/>
            <a:ext cx="2943556" cy="1723220"/>
          </a:xfrm>
          <a:prstGeom prst="rect">
            <a:avLst/>
          </a:prstGeom>
        </p:spPr>
      </p:pic>
      <p:pic>
        <p:nvPicPr>
          <p:cNvPr id="6" name="Picture 5" descr="Big boy a.jpg"/>
          <p:cNvPicPr>
            <a:picLocks noChangeAspect="1"/>
          </p:cNvPicPr>
          <p:nvPr/>
        </p:nvPicPr>
        <p:blipFill>
          <a:blip r:embed="rId4" cstate="print"/>
          <a:stretch>
            <a:fillRect/>
          </a:stretch>
        </p:blipFill>
        <p:spPr>
          <a:xfrm>
            <a:off x="4495800" y="4957390"/>
            <a:ext cx="3925203" cy="1672010"/>
          </a:xfrm>
          <a:prstGeom prst="rect">
            <a:avLst/>
          </a:prstGeom>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Grp="1" noChangeAspect="1" noChangeArrowheads="1"/>
          </p:cNvPicPr>
          <p:nvPr>
            <p:ph sz="half" idx="4294967295"/>
          </p:nvPr>
        </p:nvPicPr>
        <p:blipFill>
          <a:blip r:embed="rId2" cstate="print"/>
          <a:srcRect/>
          <a:stretch>
            <a:fillRect/>
          </a:stretch>
        </p:blipFill>
        <p:spPr>
          <a:xfrm>
            <a:off x="179388" y="1600200"/>
            <a:ext cx="4191000" cy="4343400"/>
          </a:xfrm>
          <a:noFill/>
        </p:spPr>
      </p:pic>
      <p:pic>
        <p:nvPicPr>
          <p:cNvPr id="168963" name="Picture 3"/>
          <p:cNvPicPr>
            <a:picLocks noGrp="1" noChangeAspect="1" noChangeArrowheads="1"/>
          </p:cNvPicPr>
          <p:nvPr>
            <p:ph sz="half" idx="4294967295"/>
          </p:nvPr>
        </p:nvPicPr>
        <p:blipFill>
          <a:blip r:embed="rId3" cstate="print"/>
          <a:srcRect/>
          <a:stretch>
            <a:fillRect/>
          </a:stretch>
        </p:blipFill>
        <p:spPr>
          <a:xfrm>
            <a:off x="4572000" y="1600200"/>
            <a:ext cx="4446588" cy="4343400"/>
          </a:xfrm>
          <a:noFill/>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4"/>
          <p:cNvPicPr>
            <a:picLocks noGrp="1" noChangeAspect="1" noChangeArrowheads="1"/>
          </p:cNvPicPr>
          <p:nvPr>
            <p:ph idx="1"/>
          </p:nvPr>
        </p:nvPicPr>
        <p:blipFill>
          <a:blip r:embed="rId2" cstate="print"/>
          <a:srcRect/>
          <a:stretch>
            <a:fillRect/>
          </a:stretch>
        </p:blipFill>
        <p:spPr>
          <a:xfrm>
            <a:off x="1981200" y="0"/>
            <a:ext cx="5218113" cy="7008813"/>
          </a:xfrm>
          <a:noFill/>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4"/>
          <p:cNvPicPr>
            <a:picLocks noGrp="1" noChangeAspect="1" noChangeArrowheads="1"/>
          </p:cNvPicPr>
          <p:nvPr>
            <p:ph idx="4294967295"/>
          </p:nvPr>
        </p:nvPicPr>
        <p:blipFill>
          <a:blip r:embed="rId2" cstate="print"/>
          <a:srcRect/>
          <a:stretch>
            <a:fillRect/>
          </a:stretch>
        </p:blipFill>
        <p:spPr>
          <a:xfrm>
            <a:off x="1828800" y="0"/>
            <a:ext cx="5257800" cy="6889750"/>
          </a:xfrm>
          <a:noFill/>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p:cNvPicPr>
            <a:picLocks noGrp="1" noChangeAspect="1" noChangeArrowheads="1"/>
          </p:cNvPicPr>
          <p:nvPr>
            <p:ph idx="4294967295"/>
          </p:nvPr>
        </p:nvPicPr>
        <p:blipFill>
          <a:blip r:embed="rId2" cstate="print"/>
          <a:srcRect/>
          <a:stretch>
            <a:fillRect/>
          </a:stretch>
        </p:blipFill>
        <p:spPr>
          <a:xfrm>
            <a:off x="1752600" y="0"/>
            <a:ext cx="5308600" cy="6858000"/>
          </a:xfrm>
          <a:noFill/>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US" altLang="en-US" smtClean="0"/>
              <a:t>6.1 HHK sau khi lấy dị vật hàm răng giả</a:t>
            </a:r>
          </a:p>
        </p:txBody>
      </p:sp>
      <p:pic>
        <p:nvPicPr>
          <p:cNvPr id="173059" name="Picture 2"/>
          <p:cNvPicPr>
            <a:picLocks noGrp="1" noChangeAspect="1" noChangeArrowheads="1"/>
          </p:cNvPicPr>
          <p:nvPr>
            <p:ph idx="1"/>
          </p:nvPr>
        </p:nvPicPr>
        <p:blipFill>
          <a:blip r:embed="rId2" cstate="print"/>
          <a:srcRect/>
          <a:stretch>
            <a:fillRect/>
          </a:stretch>
        </p:blipFill>
        <p:spPr>
          <a:xfrm>
            <a:off x="1038225" y="1343025"/>
            <a:ext cx="7067550" cy="4705350"/>
          </a:xfrm>
          <a:noFill/>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r>
              <a:rPr lang="en-US" altLang="en-US" smtClean="0"/>
              <a:t>6.1 HHK sau khi lấy dị vật hàm răng giả</a:t>
            </a:r>
          </a:p>
        </p:txBody>
      </p:sp>
      <p:pic>
        <p:nvPicPr>
          <p:cNvPr id="174083" name="Picture 3"/>
          <p:cNvPicPr>
            <a:picLocks noGrp="1" noChangeAspect="1" noChangeArrowheads="1"/>
          </p:cNvPicPr>
          <p:nvPr>
            <p:ph idx="1"/>
          </p:nvPr>
        </p:nvPicPr>
        <p:blipFill>
          <a:blip r:embed="rId2" cstate="print"/>
          <a:srcRect/>
          <a:stretch>
            <a:fillRect/>
          </a:stretch>
        </p:blipFill>
        <p:spPr>
          <a:xfrm>
            <a:off x="1219200" y="1204913"/>
            <a:ext cx="6705600" cy="4981575"/>
          </a:xfrm>
          <a:noFill/>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2"/>
          <p:cNvSpPr>
            <a:spLocks noGrp="1"/>
          </p:cNvSpPr>
          <p:nvPr>
            <p:ph type="title"/>
          </p:nvPr>
        </p:nvSpPr>
        <p:spPr/>
        <p:txBody>
          <a:bodyPr/>
          <a:lstStyle/>
          <a:p>
            <a:r>
              <a:rPr lang="en-US" altLang="en-US" smtClean="0"/>
              <a:t>6.1. Dị vật đường thở</a:t>
            </a:r>
          </a:p>
        </p:txBody>
      </p:sp>
      <p:sp>
        <p:nvSpPr>
          <p:cNvPr id="175107" name="Content Placeholder 1"/>
          <p:cNvSpPr>
            <a:spLocks noGrp="1"/>
          </p:cNvSpPr>
          <p:nvPr>
            <p:ph idx="1"/>
          </p:nvPr>
        </p:nvSpPr>
        <p:spPr/>
        <p:txBody>
          <a:bodyPr/>
          <a:lstStyle/>
          <a:p>
            <a:r>
              <a:rPr lang="vi-VN" altLang="en-US" sz="2400" smtClean="0"/>
              <a:t>Bệnh sử: HC xâm nhập</a:t>
            </a:r>
          </a:p>
          <a:p>
            <a:r>
              <a:rPr lang="vi-VN" altLang="en-US" sz="2400" smtClean="0"/>
              <a:t>Ho, khò khè, rít TQ, cyanosis, giảm âm phế bào 1 bên phổi…</a:t>
            </a:r>
          </a:p>
          <a:p>
            <a:r>
              <a:rPr lang="vi-VN" altLang="en-US" sz="2400" smtClean="0"/>
              <a:t>Ở trẻ em: nghi ngờ khi viêm thanh thiệt (CROUP), viêm phổi tái diễn, không đáp ứng điều trị</a:t>
            </a:r>
          </a:p>
          <a:p>
            <a:r>
              <a:rPr lang="vi-VN" altLang="en-US" sz="2400" smtClean="0"/>
              <a:t>CLS: X quang ngực thẳng, nghiêng</a:t>
            </a:r>
          </a:p>
          <a:p>
            <a:r>
              <a:rPr lang="vi-VN" altLang="en-US" sz="2400" smtClean="0"/>
              <a:t>Nội soi phế quản</a:t>
            </a:r>
          </a:p>
          <a:p>
            <a:r>
              <a:rPr lang="vi-VN" altLang="en-US" sz="2400" smtClean="0"/>
              <a:t>Biến chứng: </a:t>
            </a:r>
          </a:p>
          <a:p>
            <a:pPr lvl="1"/>
            <a:r>
              <a:rPr lang="vi-VN" altLang="en-US" sz="2000" smtClean="0"/>
              <a:t>Sớm: SHH</a:t>
            </a:r>
            <a:r>
              <a:rPr lang="en-US" altLang="en-US" sz="2000" smtClean="0"/>
              <a:t> </a:t>
            </a:r>
            <a:r>
              <a:rPr lang="en-US" altLang="en-US" sz="2000" smtClean="0">
                <a:sym typeface="Wingdings" pitchFamily="2" charset="2"/>
              </a:rPr>
              <a:t></a:t>
            </a:r>
            <a:r>
              <a:rPr lang="vi-VN" altLang="en-US" sz="2000" smtClean="0"/>
              <a:t> ngưng thở, cyanosis, xẹp phổi</a:t>
            </a:r>
          </a:p>
          <a:p>
            <a:pPr lvl="1"/>
            <a:r>
              <a:rPr lang="vi-VN" altLang="en-US" sz="2000" smtClean="0"/>
              <a:t>Trễ: sẹo, loét, dò khí quản – thực quản, viêm trung thất…</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lang="en-US" altLang="en-US" smtClean="0">
                <a:cs typeface="Arial" pitchFamily="34" charset="0"/>
              </a:rPr>
              <a:t>6.2 Hội chứng tăng phản ứng</a:t>
            </a:r>
            <a:br>
              <a:rPr lang="en-US" altLang="en-US" smtClean="0">
                <a:cs typeface="Arial" pitchFamily="34" charset="0"/>
              </a:rPr>
            </a:br>
            <a:r>
              <a:rPr lang="en-US" altLang="en-US" smtClean="0">
                <a:cs typeface="Arial" pitchFamily="34" charset="0"/>
              </a:rPr>
              <a:t>đường dẫn khí sau viêm</a:t>
            </a:r>
          </a:p>
        </p:txBody>
      </p:sp>
      <p:pic>
        <p:nvPicPr>
          <p:cNvPr id="176131" name="Picture 2"/>
          <p:cNvPicPr>
            <a:picLocks noGrp="1" noChangeAspect="1" noChangeArrowheads="1"/>
          </p:cNvPicPr>
          <p:nvPr>
            <p:ph idx="4294967295"/>
          </p:nvPr>
        </p:nvPicPr>
        <p:blipFill>
          <a:blip r:embed="rId2" cstate="print"/>
          <a:srcRect/>
          <a:stretch>
            <a:fillRect/>
          </a:stretch>
        </p:blipFill>
        <p:spPr>
          <a:xfrm>
            <a:off x="0" y="1676400"/>
            <a:ext cx="5921375" cy="4724400"/>
          </a:xfrm>
          <a:noFill/>
        </p:spPr>
      </p:pic>
      <p:pic>
        <p:nvPicPr>
          <p:cNvPr id="176132" name="Picture 5"/>
          <p:cNvPicPr>
            <a:picLocks noChangeAspect="1" noChangeArrowheads="1"/>
          </p:cNvPicPr>
          <p:nvPr/>
        </p:nvPicPr>
        <p:blipFill>
          <a:blip r:embed="rId3" cstate="print"/>
          <a:srcRect/>
          <a:stretch>
            <a:fillRect/>
          </a:stretch>
        </p:blipFill>
        <p:spPr bwMode="auto">
          <a:xfrm>
            <a:off x="5800725" y="1676400"/>
            <a:ext cx="5324475"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altLang="en-US" smtClean="0">
                <a:cs typeface="Arial" pitchFamily="34" charset="0"/>
              </a:rPr>
              <a:t>6.2 Hội chứng tăng phản ứng</a:t>
            </a:r>
            <a:br>
              <a:rPr lang="en-US" altLang="en-US" smtClean="0">
                <a:cs typeface="Arial" pitchFamily="34" charset="0"/>
              </a:rPr>
            </a:br>
            <a:r>
              <a:rPr lang="en-US" altLang="en-US" smtClean="0">
                <a:cs typeface="Arial" pitchFamily="34" charset="0"/>
              </a:rPr>
              <a:t>đường dẫn khí sau viêm</a:t>
            </a:r>
            <a:endParaRPr lang="en-US" altLang="en-US" smtClean="0"/>
          </a:p>
        </p:txBody>
      </p:sp>
      <p:pic>
        <p:nvPicPr>
          <p:cNvPr id="177155" name="Picture 5"/>
          <p:cNvPicPr>
            <a:picLocks noGrp="1" noChangeAspect="1" noChangeArrowheads="1"/>
          </p:cNvPicPr>
          <p:nvPr>
            <p:ph idx="4294967295"/>
          </p:nvPr>
        </p:nvPicPr>
        <p:blipFill>
          <a:blip r:embed="rId2" cstate="print"/>
          <a:srcRect/>
          <a:stretch>
            <a:fillRect/>
          </a:stretch>
        </p:blipFill>
        <p:spPr>
          <a:xfrm>
            <a:off x="0" y="1798638"/>
            <a:ext cx="5942013" cy="4525962"/>
          </a:xfrm>
          <a:noFill/>
        </p:spPr>
      </p:pic>
      <p:sp>
        <p:nvSpPr>
          <p:cNvPr id="177156" name="Rectangle 7"/>
          <p:cNvSpPr>
            <a:spLocks noChangeArrowheads="1"/>
          </p:cNvSpPr>
          <p:nvPr/>
        </p:nvSpPr>
        <p:spPr bwMode="auto">
          <a:xfrm>
            <a:off x="2297113" y="2057400"/>
            <a:ext cx="1346200" cy="338138"/>
          </a:xfrm>
          <a:prstGeom prst="rect">
            <a:avLst/>
          </a:prstGeom>
          <a:noFill/>
          <a:ln w="9525">
            <a:noFill/>
            <a:miter lim="800000"/>
            <a:headEnd/>
            <a:tailEnd/>
          </a:ln>
        </p:spPr>
        <p:txBody>
          <a:bodyPr wrap="none">
            <a:spAutoFit/>
          </a:bodyPr>
          <a:lstStyle/>
          <a:p>
            <a:pPr eaLnBrk="1" hangingPunct="1"/>
            <a:r>
              <a:rPr lang="en-US" altLang="en-US" sz="1600" b="1">
                <a:solidFill>
                  <a:srgbClr val="FF0000"/>
                </a:solidFill>
              </a:rPr>
              <a:t>Sau 3 tháng</a:t>
            </a:r>
          </a:p>
        </p:txBody>
      </p:sp>
      <p:pic>
        <p:nvPicPr>
          <p:cNvPr id="177157" name="Picture 6"/>
          <p:cNvPicPr>
            <a:picLocks noChangeAspect="1" noChangeArrowheads="1"/>
          </p:cNvPicPr>
          <p:nvPr/>
        </p:nvPicPr>
        <p:blipFill>
          <a:blip r:embed="rId3" cstate="print"/>
          <a:srcRect/>
          <a:stretch>
            <a:fillRect/>
          </a:stretch>
        </p:blipFill>
        <p:spPr bwMode="auto">
          <a:xfrm>
            <a:off x="5791200" y="1801813"/>
            <a:ext cx="5410200" cy="4522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p:cNvSpPr>
            <a:spLocks noGrp="1"/>
          </p:cNvSpPr>
          <p:nvPr>
            <p:ph type="title"/>
          </p:nvPr>
        </p:nvSpPr>
        <p:spPr/>
        <p:txBody>
          <a:bodyPr/>
          <a:lstStyle/>
          <a:p>
            <a:r>
              <a:rPr lang="en-US" altLang="en-US" smtClean="0">
                <a:cs typeface="Arial" pitchFamily="34" charset="0"/>
              </a:rPr>
              <a:t>6.3 Dãn phế quản</a:t>
            </a:r>
          </a:p>
        </p:txBody>
      </p:sp>
      <p:sp>
        <p:nvSpPr>
          <p:cNvPr id="178179" name="Content Placeholder 2"/>
          <p:cNvSpPr>
            <a:spLocks noGrp="1"/>
          </p:cNvSpPr>
          <p:nvPr>
            <p:ph idx="1"/>
          </p:nvPr>
        </p:nvSpPr>
        <p:spPr/>
        <p:txBody>
          <a:bodyPr/>
          <a:lstStyle/>
          <a:p>
            <a:pPr eaLnBrk="1" hangingPunct="1">
              <a:spcBef>
                <a:spcPct val="0"/>
              </a:spcBef>
              <a:spcAft>
                <a:spcPts val="1000"/>
              </a:spcAft>
              <a:buFont typeface="Wingdings" pitchFamily="2" charset="2"/>
              <a:buChar char=""/>
              <a:tabLst>
                <a:tab pos="457200" algn="l"/>
              </a:tabLst>
            </a:pPr>
            <a:r>
              <a:rPr lang="en-US" altLang="en-US" smtClean="0">
                <a:cs typeface="Arial" pitchFamily="34" charset="0"/>
              </a:rPr>
              <a:t>Đàm đặc, nhiều, thường kèm nhiễm trùng </a:t>
            </a:r>
          </a:p>
          <a:p>
            <a:pPr eaLnBrk="1" hangingPunct="1">
              <a:spcBef>
                <a:spcPct val="0"/>
              </a:spcBef>
              <a:spcAft>
                <a:spcPts val="1000"/>
              </a:spcAft>
              <a:buFont typeface="Wingdings" pitchFamily="2" charset="2"/>
              <a:buChar char=""/>
              <a:tabLst>
                <a:tab pos="457200" algn="l"/>
              </a:tabLst>
            </a:pPr>
            <a:r>
              <a:rPr lang="en-US" altLang="en-US" smtClean="0">
                <a:cs typeface="Arial" pitchFamily="34" charset="0"/>
              </a:rPr>
              <a:t>X-quang/CT thấy dãn PQ, dày vách PQ</a:t>
            </a:r>
            <a:endParaRPr lang="en-US" altLang="en-US" smtClean="0">
              <a:solidFill>
                <a:schemeClr val="tx1"/>
              </a:solidFill>
              <a:cs typeface="Arial" pitchFamily="34" charset="0"/>
            </a:endParaRPr>
          </a:p>
          <a:p>
            <a:pPr>
              <a:tabLst>
                <a:tab pos="457200" algn="l"/>
              </a:tabLst>
            </a:pPr>
            <a:endParaRPr lang="en-US" altLang="en-US" smtClean="0"/>
          </a:p>
        </p:txBody>
      </p:sp>
      <p:pic>
        <p:nvPicPr>
          <p:cNvPr id="178180" name="Picture 2"/>
          <p:cNvPicPr>
            <a:picLocks noChangeAspect="1" noChangeArrowheads="1"/>
          </p:cNvPicPr>
          <p:nvPr/>
        </p:nvPicPr>
        <p:blipFill>
          <a:blip r:embed="rId2" cstate="print"/>
          <a:srcRect l="12370" t="7799" r="11443" b="35616"/>
          <a:stretch>
            <a:fillRect/>
          </a:stretch>
        </p:blipFill>
        <p:spPr bwMode="auto">
          <a:xfrm>
            <a:off x="177800" y="2654300"/>
            <a:ext cx="3733800" cy="4117975"/>
          </a:xfrm>
          <a:prstGeom prst="rect">
            <a:avLst/>
          </a:prstGeom>
          <a:noFill/>
          <a:ln w="9525">
            <a:noFill/>
            <a:miter lim="800000"/>
            <a:headEnd/>
            <a:tailEnd/>
          </a:ln>
        </p:spPr>
      </p:pic>
      <p:pic>
        <p:nvPicPr>
          <p:cNvPr id="178181" name="Picture 3"/>
          <p:cNvPicPr>
            <a:picLocks noChangeAspect="1" noChangeArrowheads="1"/>
          </p:cNvPicPr>
          <p:nvPr/>
        </p:nvPicPr>
        <p:blipFill>
          <a:blip r:embed="rId3" cstate="print"/>
          <a:srcRect l="10428" r="6145"/>
          <a:stretch>
            <a:fillRect/>
          </a:stretch>
        </p:blipFill>
        <p:spPr bwMode="auto">
          <a:xfrm>
            <a:off x="3962400" y="2654300"/>
            <a:ext cx="5003800" cy="41227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mtClean="0"/>
              <a:t>I. CÁC THÔNG TIN CỦA HÔ HẤP KÝ</a:t>
            </a:r>
          </a:p>
        </p:txBody>
      </p:sp>
      <p:sp>
        <p:nvSpPr>
          <p:cNvPr id="20483" name="Rectangle 3"/>
          <p:cNvSpPr>
            <a:spLocks noGrp="1" noChangeArrowheads="1"/>
          </p:cNvSpPr>
          <p:nvPr>
            <p:ph idx="1"/>
          </p:nvPr>
        </p:nvSpPr>
        <p:spPr/>
        <p:txBody>
          <a:bodyPr/>
          <a:lstStyle/>
          <a:p>
            <a:pPr eaLnBrk="1" hangingPunct="1">
              <a:lnSpc>
                <a:spcPct val="90000"/>
              </a:lnSpc>
            </a:pPr>
            <a:r>
              <a:rPr lang="en-US" altLang="en-US" sz="2800" smtClean="0"/>
              <a:t>Các loại máy</a:t>
            </a:r>
          </a:p>
          <a:p>
            <a:pPr lvl="1" eaLnBrk="1" hangingPunct="1">
              <a:lnSpc>
                <a:spcPct val="90000"/>
              </a:lnSpc>
            </a:pPr>
            <a:r>
              <a:rPr lang="en-US" altLang="en-US" sz="2400" smtClean="0"/>
              <a:t>Thể tích – Thời gian</a:t>
            </a:r>
          </a:p>
          <a:p>
            <a:pPr lvl="1" eaLnBrk="1" hangingPunct="1">
              <a:lnSpc>
                <a:spcPct val="90000"/>
              </a:lnSpc>
            </a:pPr>
            <a:r>
              <a:rPr lang="en-US" altLang="en-US" sz="2400" smtClean="0"/>
              <a:t>Lưu lượng – Thể tích</a:t>
            </a:r>
          </a:p>
          <a:p>
            <a:pPr eaLnBrk="1" hangingPunct="1">
              <a:lnSpc>
                <a:spcPct val="90000"/>
              </a:lnSpc>
            </a:pPr>
            <a:r>
              <a:rPr lang="en-US" altLang="en-US" sz="2800" smtClean="0"/>
              <a:t>Các thông tin</a:t>
            </a:r>
          </a:p>
          <a:p>
            <a:pPr lvl="1" eaLnBrk="1" hangingPunct="1">
              <a:lnSpc>
                <a:spcPct val="90000"/>
              </a:lnSpc>
            </a:pPr>
            <a:r>
              <a:rPr lang="en-US" altLang="en-US" sz="2400" smtClean="0"/>
              <a:t>Thể tích phổi</a:t>
            </a:r>
          </a:p>
          <a:p>
            <a:pPr lvl="1" eaLnBrk="1" hangingPunct="1">
              <a:lnSpc>
                <a:spcPct val="90000"/>
              </a:lnSpc>
            </a:pPr>
            <a:r>
              <a:rPr lang="en-US" altLang="en-US" sz="2400" smtClean="0"/>
              <a:t>Sức cản đường dẫn khí</a:t>
            </a:r>
          </a:p>
          <a:p>
            <a:pPr lvl="1" eaLnBrk="1" hangingPunct="1">
              <a:lnSpc>
                <a:spcPct val="90000"/>
              </a:lnSpc>
            </a:pPr>
            <a:r>
              <a:rPr lang="en-US" altLang="en-US" sz="2400" smtClean="0"/>
              <a:t>Đường hô hấp trên</a:t>
            </a:r>
          </a:p>
          <a:p>
            <a:pPr eaLnBrk="1" hangingPunct="1">
              <a:lnSpc>
                <a:spcPct val="90000"/>
              </a:lnSpc>
            </a:pPr>
            <a:r>
              <a:rPr lang="en-US" altLang="en-US" sz="2800" smtClean="0"/>
              <a:t>Các kết luận</a:t>
            </a:r>
          </a:p>
          <a:p>
            <a:pPr lvl="1" eaLnBrk="1" hangingPunct="1">
              <a:lnSpc>
                <a:spcPct val="90000"/>
              </a:lnSpc>
            </a:pPr>
            <a:r>
              <a:rPr lang="en-US" altLang="en-US" sz="2400" smtClean="0"/>
              <a:t>Hội chứng tắc nghẽn:</a:t>
            </a:r>
          </a:p>
          <a:p>
            <a:pPr lvl="2" eaLnBrk="1" hangingPunct="1">
              <a:lnSpc>
                <a:spcPct val="90000"/>
              </a:lnSpc>
            </a:pPr>
            <a:r>
              <a:rPr lang="en-US" altLang="en-US" sz="2000" smtClean="0"/>
              <a:t>Đường hô hấp dưới</a:t>
            </a:r>
          </a:p>
          <a:p>
            <a:pPr lvl="2" eaLnBrk="1" hangingPunct="1">
              <a:lnSpc>
                <a:spcPct val="90000"/>
              </a:lnSpc>
            </a:pPr>
            <a:r>
              <a:rPr lang="en-US" altLang="en-US" sz="2000" smtClean="0"/>
              <a:t>Đường hô hấp trên</a:t>
            </a:r>
          </a:p>
          <a:p>
            <a:pPr lvl="1" eaLnBrk="1" hangingPunct="1">
              <a:lnSpc>
                <a:spcPct val="90000"/>
              </a:lnSpc>
            </a:pPr>
            <a:r>
              <a:rPr lang="en-US" altLang="en-US" sz="2400" smtClean="0"/>
              <a:t>Hội chứng hạn chế</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pPr eaLnBrk="1" hangingPunct="1"/>
            <a:r>
              <a:rPr lang="en-US" altLang="en-US" smtClean="0">
                <a:cs typeface="Arial" pitchFamily="34" charset="0"/>
              </a:rPr>
              <a:t>6.4 Lao</a:t>
            </a:r>
          </a:p>
        </p:txBody>
      </p:sp>
      <p:pic>
        <p:nvPicPr>
          <p:cNvPr id="179203" name="Content Placeholder 3" descr="1607.jpg"/>
          <p:cNvPicPr>
            <a:picLocks noGrp="1" noChangeAspect="1"/>
          </p:cNvPicPr>
          <p:nvPr>
            <p:ph idx="1"/>
          </p:nvPr>
        </p:nvPicPr>
        <p:blipFill>
          <a:blip r:embed="rId2" cstate="print"/>
          <a:srcRect/>
          <a:stretch>
            <a:fillRect/>
          </a:stretch>
        </p:blipFill>
        <p:spPr>
          <a:xfrm>
            <a:off x="1143000" y="1163638"/>
            <a:ext cx="6858000" cy="5064125"/>
          </a:xfrm>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r>
              <a:rPr lang="en-US" altLang="en-US" smtClean="0"/>
              <a:t>6.5 Viêm tiểu phế quản bít tắc</a:t>
            </a:r>
          </a:p>
        </p:txBody>
      </p:sp>
      <p:sp>
        <p:nvSpPr>
          <p:cNvPr id="180227" name="Text Box 1"/>
          <p:cNvSpPr txBox="1">
            <a:spLocks noChangeArrowheads="1"/>
          </p:cNvSpPr>
          <p:nvPr/>
        </p:nvSpPr>
        <p:spPr bwMode="auto">
          <a:xfrm>
            <a:off x="4251325" y="4767263"/>
            <a:ext cx="4435475" cy="414337"/>
          </a:xfrm>
          <a:prstGeom prst="rect">
            <a:avLst/>
          </a:prstGeom>
          <a:noFill/>
          <a:ln w="9525">
            <a:noFill/>
            <a:round/>
            <a:headEnd/>
            <a:tailEnd/>
          </a:ln>
        </p:spPr>
        <p:txBody>
          <a:bodyPr lIns="0" tIns="0" rIns="0" bIns="0"/>
          <a:lstStyle/>
          <a:p>
            <a:pPr algn="ctr" eaLnBrk="1" hangingPunct="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en-US" sz="2000">
                <a:solidFill>
                  <a:srgbClr val="FFCC00"/>
                </a:solidFill>
                <a:ea typeface="msgothic"/>
                <a:cs typeface="msgothic"/>
              </a:rPr>
              <a:t> Obliterative bronchiolitis after bone marrow transplantation in a 47-year-old man with myeloma.</a:t>
            </a:r>
          </a:p>
        </p:txBody>
      </p:sp>
      <p:pic>
        <p:nvPicPr>
          <p:cNvPr id="180228" name="Picture 3"/>
          <p:cNvPicPr>
            <a:picLocks noChangeAspect="1" noChangeArrowheads="1"/>
          </p:cNvPicPr>
          <p:nvPr/>
        </p:nvPicPr>
        <p:blipFill>
          <a:blip r:embed="rId2" cstate="print"/>
          <a:srcRect/>
          <a:stretch>
            <a:fillRect/>
          </a:stretch>
        </p:blipFill>
        <p:spPr bwMode="auto">
          <a:xfrm>
            <a:off x="3765550" y="1331913"/>
            <a:ext cx="5208588" cy="3171825"/>
          </a:xfrm>
          <a:prstGeom prst="rect">
            <a:avLst/>
          </a:prstGeom>
          <a:noFill/>
          <a:ln w="9525">
            <a:noFill/>
            <a:round/>
            <a:headEnd/>
            <a:tailEnd/>
          </a:ln>
        </p:spPr>
      </p:pic>
      <p:sp>
        <p:nvSpPr>
          <p:cNvPr id="180229" name="Text Box 4"/>
          <p:cNvSpPr txBox="1">
            <a:spLocks noChangeArrowheads="1"/>
          </p:cNvSpPr>
          <p:nvPr/>
        </p:nvSpPr>
        <p:spPr bwMode="auto">
          <a:xfrm>
            <a:off x="5019675" y="6400800"/>
            <a:ext cx="3917950" cy="231775"/>
          </a:xfrm>
          <a:prstGeom prst="rect">
            <a:avLst/>
          </a:prstGeom>
          <a:noFill/>
          <a:ln w="9525">
            <a:noFill/>
            <a:round/>
            <a:headEnd/>
            <a:tailEnd/>
          </a:ln>
        </p:spPr>
        <p:txBody>
          <a:bodyPr lIns="0" tIns="0" rIns="0" bIns="0"/>
          <a:lstStyle/>
          <a:p>
            <a:pPr algn="r" eaLnBrk="1" hangingPunct="1">
              <a:tabLst>
                <a:tab pos="655638" algn="l"/>
                <a:tab pos="1312863" algn="l"/>
                <a:tab pos="1968500" algn="l"/>
                <a:tab pos="2625725" algn="l"/>
                <a:tab pos="3282950" algn="l"/>
              </a:tabLst>
            </a:pPr>
            <a:r>
              <a:rPr lang="en-GB" altLang="en-US" sz="1400" i="1">
                <a:solidFill>
                  <a:schemeClr val="bg1"/>
                </a:solidFill>
                <a:ea typeface="msgothic"/>
                <a:cs typeface="msgothic"/>
              </a:rPr>
              <a:t>Rossi S E et al. Radiographics 2005;25:789-801</a:t>
            </a:r>
          </a:p>
        </p:txBody>
      </p:sp>
      <p:sp>
        <p:nvSpPr>
          <p:cNvPr id="180230" name="Rectangle 1"/>
          <p:cNvSpPr>
            <a:spLocks noChangeArrowheads="1"/>
          </p:cNvSpPr>
          <p:nvPr/>
        </p:nvSpPr>
        <p:spPr bwMode="auto">
          <a:xfrm>
            <a:off x="457200" y="1331913"/>
            <a:ext cx="3200400" cy="4524375"/>
          </a:xfrm>
          <a:prstGeom prst="rect">
            <a:avLst/>
          </a:prstGeom>
          <a:noFill/>
          <a:ln w="9525">
            <a:noFill/>
            <a:miter lim="800000"/>
            <a:headEnd/>
            <a:tailEnd/>
          </a:ln>
        </p:spPr>
        <p:txBody>
          <a:bodyPr>
            <a:spAutoFit/>
          </a:bodyPr>
          <a:lstStyle/>
          <a:p>
            <a:pPr eaLnBrk="1" hangingPunct="1">
              <a:tabLst>
                <a:tab pos="457200" algn="l"/>
              </a:tabLst>
            </a:pPr>
            <a:r>
              <a:rPr lang="en-US" altLang="en-US" sz="2400">
                <a:solidFill>
                  <a:schemeClr val="bg1"/>
                </a:solidFill>
                <a:cs typeface="Arial" pitchFamily="34" charset="0"/>
              </a:rPr>
              <a:t>Bắt đầu khi trẻ, không hút thuốc </a:t>
            </a:r>
          </a:p>
          <a:p>
            <a:pPr eaLnBrk="1" hangingPunct="1">
              <a:tabLst>
                <a:tab pos="457200" algn="l"/>
              </a:tabLst>
            </a:pPr>
            <a:r>
              <a:rPr lang="en-US" altLang="en-US" sz="2400">
                <a:solidFill>
                  <a:schemeClr val="bg1"/>
                </a:solidFill>
                <a:cs typeface="Arial" pitchFamily="34" charset="0"/>
              </a:rPr>
              <a:t>Có thể có tiền căn viêm đa khớp dạng thấp (Rheumatoid arthritis), phơi nhiễm với hơi …</a:t>
            </a:r>
          </a:p>
          <a:p>
            <a:pPr eaLnBrk="1" hangingPunct="1">
              <a:tabLst>
                <a:tab pos="457200" algn="l"/>
              </a:tabLst>
            </a:pPr>
            <a:r>
              <a:rPr lang="en-US" altLang="en-US" sz="2400">
                <a:solidFill>
                  <a:schemeClr val="bg1"/>
                </a:solidFill>
                <a:cs typeface="Arial" pitchFamily="34" charset="0"/>
              </a:rPr>
              <a:t>Xảy ra sau ghép phổi hoặc tủy xương </a:t>
            </a:r>
          </a:p>
          <a:p>
            <a:pPr eaLnBrk="1" hangingPunct="1">
              <a:tabLst>
                <a:tab pos="457200" algn="l"/>
              </a:tabLst>
            </a:pPr>
            <a:r>
              <a:rPr lang="en-US" altLang="en-US" sz="2400">
                <a:solidFill>
                  <a:schemeClr val="bg1"/>
                </a:solidFill>
                <a:cs typeface="Arial" pitchFamily="34" charset="0"/>
              </a:rPr>
              <a:t>Hình CT thì thở ra thấy những vùng giảm mật độ </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1"/>
          <p:cNvSpPr txBox="1">
            <a:spLocks noChangeArrowheads="1"/>
          </p:cNvSpPr>
          <p:nvPr/>
        </p:nvSpPr>
        <p:spPr bwMode="auto">
          <a:xfrm>
            <a:off x="228600" y="6019800"/>
            <a:ext cx="8493125" cy="414338"/>
          </a:xfrm>
          <a:prstGeom prst="rect">
            <a:avLst/>
          </a:prstGeom>
          <a:noFill/>
          <a:ln w="9525">
            <a:noFill/>
            <a:round/>
            <a:headEnd/>
            <a:tailEnd/>
          </a:ln>
        </p:spPr>
        <p:txBody>
          <a:bodyPr lIns="0" tIns="0" rIns="0" bIns="0"/>
          <a:lstStyle/>
          <a:p>
            <a:pPr algn="r" eaLnBrk="1" hangingPunct="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en-US" sz="1600" b="1">
                <a:solidFill>
                  <a:srgbClr val="FFCC00"/>
                </a:solidFill>
                <a:ea typeface="msgothic"/>
                <a:cs typeface="msgothic"/>
              </a:rPr>
              <a:t>Diffuse panbronchiolitis in a 44-year-old Japanese man.</a:t>
            </a:r>
          </a:p>
        </p:txBody>
      </p:sp>
      <p:pic>
        <p:nvPicPr>
          <p:cNvPr id="181251" name="Picture 3"/>
          <p:cNvPicPr>
            <a:picLocks noChangeAspect="1" noChangeArrowheads="1"/>
          </p:cNvPicPr>
          <p:nvPr/>
        </p:nvPicPr>
        <p:blipFill>
          <a:blip r:embed="rId3" cstate="print"/>
          <a:srcRect/>
          <a:stretch>
            <a:fillRect/>
          </a:stretch>
        </p:blipFill>
        <p:spPr bwMode="auto">
          <a:xfrm>
            <a:off x="3714750" y="990600"/>
            <a:ext cx="4976813" cy="4894263"/>
          </a:xfrm>
          <a:prstGeom prst="rect">
            <a:avLst/>
          </a:prstGeom>
          <a:noFill/>
          <a:ln w="9525">
            <a:noFill/>
            <a:round/>
            <a:headEnd/>
            <a:tailEnd/>
          </a:ln>
        </p:spPr>
      </p:pic>
      <p:sp>
        <p:nvSpPr>
          <p:cNvPr id="181252" name="Text Box 4"/>
          <p:cNvSpPr txBox="1">
            <a:spLocks noChangeArrowheads="1"/>
          </p:cNvSpPr>
          <p:nvPr/>
        </p:nvSpPr>
        <p:spPr bwMode="auto">
          <a:xfrm>
            <a:off x="4191000" y="6492875"/>
            <a:ext cx="4530725" cy="288925"/>
          </a:xfrm>
          <a:prstGeom prst="rect">
            <a:avLst/>
          </a:prstGeom>
          <a:noFill/>
          <a:ln w="9525">
            <a:noFill/>
            <a:round/>
            <a:headEnd/>
            <a:tailEnd/>
          </a:ln>
        </p:spPr>
        <p:txBody>
          <a:bodyPr lIns="0" tIns="0" rIns="0" bIns="0"/>
          <a:lstStyle/>
          <a:p>
            <a:pPr algn="r" eaLnBrk="1" hangingPunct="1">
              <a:tabLst>
                <a:tab pos="655638" algn="l"/>
                <a:tab pos="1312863" algn="l"/>
                <a:tab pos="1968500" algn="l"/>
                <a:tab pos="2625725" algn="l"/>
                <a:tab pos="3282950" algn="l"/>
              </a:tabLst>
            </a:pPr>
            <a:r>
              <a:rPr lang="en-GB" altLang="en-US" sz="1400" i="1">
                <a:solidFill>
                  <a:schemeClr val="bg1"/>
                </a:solidFill>
                <a:ea typeface="msgothic"/>
                <a:cs typeface="msgothic"/>
              </a:rPr>
              <a:t>Rossi S E et al. Radiographics 2005;25:789-801</a:t>
            </a:r>
          </a:p>
        </p:txBody>
      </p:sp>
      <p:sp>
        <p:nvSpPr>
          <p:cNvPr id="181253" name="Rectangle 1"/>
          <p:cNvSpPr>
            <a:spLocks noChangeArrowheads="1"/>
          </p:cNvSpPr>
          <p:nvPr/>
        </p:nvSpPr>
        <p:spPr bwMode="auto">
          <a:xfrm>
            <a:off x="465138" y="923925"/>
            <a:ext cx="3097212" cy="5264150"/>
          </a:xfrm>
          <a:prstGeom prst="rect">
            <a:avLst/>
          </a:prstGeom>
          <a:noFill/>
          <a:ln w="9525">
            <a:noFill/>
            <a:miter lim="800000"/>
            <a:headEnd/>
            <a:tailEnd/>
          </a:ln>
        </p:spPr>
        <p:txBody>
          <a:bodyPr>
            <a:spAutoFit/>
          </a:bodyPr>
          <a:lstStyle/>
          <a:p>
            <a:pPr marL="342900" indent="-342900" eaLnBrk="1" hangingPunct="1">
              <a:buFont typeface="Wingdings" pitchFamily="2" charset="2"/>
              <a:buChar char=""/>
              <a:tabLst>
                <a:tab pos="457200" algn="l"/>
              </a:tabLst>
            </a:pPr>
            <a:r>
              <a:rPr lang="en-US" altLang="en-US" sz="2800">
                <a:solidFill>
                  <a:schemeClr val="bg1"/>
                </a:solidFill>
                <a:cs typeface="Arial" pitchFamily="34" charset="0"/>
              </a:rPr>
              <a:t>Gốc châu Á, nam, không hút thuốc, viêm xoang mạn </a:t>
            </a:r>
          </a:p>
          <a:p>
            <a:pPr marL="342900" indent="-342900" eaLnBrk="1" hangingPunct="1">
              <a:buFont typeface="Wingdings" pitchFamily="2" charset="2"/>
              <a:buChar char=""/>
              <a:tabLst>
                <a:tab pos="457200" algn="l"/>
              </a:tabLst>
            </a:pPr>
            <a:r>
              <a:rPr lang="en-US" altLang="en-US" sz="2800">
                <a:solidFill>
                  <a:schemeClr val="bg1"/>
                </a:solidFill>
                <a:cs typeface="Arial" pitchFamily="34" charset="0"/>
              </a:rPr>
              <a:t>X-quang phổi và HRCT có hình ảnh lan tỏa các nốt mờ nhỏ ở trung tâm tiểu thùy và tình trạng căng phình phổi </a:t>
            </a:r>
          </a:p>
        </p:txBody>
      </p:sp>
      <p:sp>
        <p:nvSpPr>
          <p:cNvPr id="181254" name="Title 2"/>
          <p:cNvSpPr>
            <a:spLocks noGrp="1"/>
          </p:cNvSpPr>
          <p:nvPr>
            <p:ph type="title"/>
          </p:nvPr>
        </p:nvSpPr>
        <p:spPr/>
        <p:txBody>
          <a:bodyPr/>
          <a:lstStyle/>
          <a:p>
            <a:r>
              <a:rPr lang="en-US" altLang="en-US" smtClean="0"/>
              <a:t>6.6 Viêm tiểu phế quản lan toả</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C:\Users\HOME\Pictures\ttp.jpg"/>
          <p:cNvPicPr>
            <a:picLocks noChangeAspect="1" noChangeArrowheads="1"/>
          </p:cNvPicPr>
          <p:nvPr/>
        </p:nvPicPr>
        <p:blipFill>
          <a:blip r:embed="rId2" cstate="print"/>
          <a:srcRect/>
          <a:stretch>
            <a:fillRect/>
          </a:stretch>
        </p:blipFill>
        <p:spPr bwMode="auto">
          <a:xfrm>
            <a:off x="2133600" y="4043363"/>
            <a:ext cx="5334000" cy="2789237"/>
          </a:xfrm>
          <a:prstGeom prst="rect">
            <a:avLst/>
          </a:prstGeom>
          <a:noFill/>
          <a:ln w="9525">
            <a:noFill/>
            <a:miter lim="800000"/>
            <a:headEnd/>
            <a:tailEnd/>
          </a:ln>
        </p:spPr>
      </p:pic>
      <p:grpSp>
        <p:nvGrpSpPr>
          <p:cNvPr id="182275" name="Group 1"/>
          <p:cNvGrpSpPr>
            <a:grpSpLocks/>
          </p:cNvGrpSpPr>
          <p:nvPr/>
        </p:nvGrpSpPr>
        <p:grpSpPr bwMode="auto">
          <a:xfrm>
            <a:off x="2855913" y="4411663"/>
            <a:ext cx="3659187" cy="1600200"/>
            <a:chOff x="1828800" y="2287588"/>
            <a:chExt cx="5564188" cy="2436812"/>
          </a:xfrm>
        </p:grpSpPr>
        <p:cxnSp>
          <p:nvCxnSpPr>
            <p:cNvPr id="6" name="Straight Arrow Connector 5"/>
            <p:cNvCxnSpPr/>
            <p:nvPr/>
          </p:nvCxnSpPr>
          <p:spPr>
            <a:xfrm rot="5400000">
              <a:off x="1865939" y="2477362"/>
              <a:ext cx="381961" cy="24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1639026" y="2779545"/>
              <a:ext cx="381961" cy="24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7200801" y="4532213"/>
              <a:ext cx="381961" cy="24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5525510" y="2779545"/>
              <a:ext cx="381961" cy="24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391565" y="4532213"/>
              <a:ext cx="381961" cy="24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2276" name="Title 1"/>
          <p:cNvSpPr>
            <a:spLocks noGrp="1"/>
          </p:cNvSpPr>
          <p:nvPr>
            <p:ph type="title"/>
          </p:nvPr>
        </p:nvSpPr>
        <p:spPr/>
        <p:txBody>
          <a:bodyPr/>
          <a:lstStyle/>
          <a:p>
            <a:r>
              <a:rPr lang="en-US" altLang="en-US" smtClean="0"/>
              <a:t>6.7  Thuyên tắc phổi</a:t>
            </a:r>
          </a:p>
        </p:txBody>
      </p:sp>
      <p:sp>
        <p:nvSpPr>
          <p:cNvPr id="182277" name="Content Placeholder 4"/>
          <p:cNvSpPr>
            <a:spLocks noGrp="1"/>
          </p:cNvSpPr>
          <p:nvPr>
            <p:ph idx="1"/>
          </p:nvPr>
        </p:nvSpPr>
        <p:spPr/>
        <p:txBody>
          <a:bodyPr/>
          <a:lstStyle/>
          <a:p>
            <a:pPr eaLnBrk="1" hangingPunct="1">
              <a:spcBef>
                <a:spcPct val="0"/>
              </a:spcBef>
              <a:buFontTx/>
              <a:buNone/>
            </a:pPr>
            <a:r>
              <a:rPr lang="en-US" altLang="en-US" sz="2400" smtClean="0">
                <a:cs typeface="Arial" pitchFamily="34" charset="0"/>
              </a:rPr>
              <a:t>CT/Thuyên tắc phổi</a:t>
            </a:r>
          </a:p>
          <a:p>
            <a:pPr eaLnBrk="1" hangingPunct="1">
              <a:spcBef>
                <a:spcPct val="0"/>
              </a:spcBef>
            </a:pPr>
            <a:r>
              <a:rPr lang="en-US" altLang="en-US" sz="2400" smtClean="0">
                <a:cs typeface="Arial" pitchFamily="34" charset="0"/>
              </a:rPr>
              <a:t>Tràn dịch MP (T) &gt; (P)</a:t>
            </a:r>
          </a:p>
          <a:p>
            <a:pPr eaLnBrk="1" hangingPunct="1">
              <a:spcBef>
                <a:spcPct val="0"/>
              </a:spcBef>
            </a:pPr>
            <a:r>
              <a:rPr lang="en-US" altLang="en-US" sz="2400" smtClean="0">
                <a:cs typeface="Arial" pitchFamily="34" charset="0"/>
              </a:rPr>
              <a:t>Tổn thương huyết khối trong lòng ĐM phổi thùy dưới 2 bên</a:t>
            </a:r>
          </a:p>
          <a:p>
            <a:pPr eaLnBrk="1" hangingPunct="1">
              <a:spcBef>
                <a:spcPct val="0"/>
              </a:spcBef>
            </a:pPr>
            <a:r>
              <a:rPr lang="en-US" altLang="en-US" sz="2400" smtClean="0">
                <a:cs typeface="Arial" pitchFamily="34" charset="0"/>
              </a:rPr>
              <a:t>Tắc gần hoàn toàn ĐM thùy dưới phổi (T)</a:t>
            </a:r>
          </a:p>
          <a:p>
            <a:pPr eaLnBrk="1" hangingPunct="1">
              <a:spcBef>
                <a:spcPct val="0"/>
              </a:spcBef>
            </a:pPr>
            <a:r>
              <a:rPr lang="en-US" altLang="en-US" sz="2400" smtClean="0">
                <a:cs typeface="Arial" pitchFamily="34" charset="0"/>
              </a:rPr>
              <a:t>Tắc 1 phần ĐM thùy dưới phổi (P)</a:t>
            </a:r>
          </a:p>
          <a:p>
            <a:pPr eaLnBrk="1" hangingPunct="1">
              <a:spcBef>
                <a:spcPct val="0"/>
              </a:spcBef>
              <a:buFontTx/>
              <a:buNone/>
            </a:pPr>
            <a:r>
              <a:rPr lang="en-US" altLang="en-US" sz="2400" smtClean="0">
                <a:cs typeface="Arial" pitchFamily="34" charset="0"/>
              </a:rPr>
              <a:t>Chẩn đoán: Thuyên tắc ĐM phổi do huyết khối</a:t>
            </a:r>
          </a:p>
          <a:p>
            <a:endParaRPr lang="en-US" altLang="en-US" sz="2400" smtClean="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p:cNvSpPr>
            <a:spLocks noGrp="1"/>
          </p:cNvSpPr>
          <p:nvPr>
            <p:ph type="title"/>
          </p:nvPr>
        </p:nvSpPr>
        <p:spPr/>
        <p:txBody>
          <a:bodyPr/>
          <a:lstStyle/>
          <a:p>
            <a:r>
              <a:rPr lang="en-US" altLang="en-US" smtClean="0"/>
              <a:t>6.8 Hạn chế</a:t>
            </a:r>
          </a:p>
        </p:txBody>
      </p:sp>
      <p:pic>
        <p:nvPicPr>
          <p:cNvPr id="183299" name="Picture 4"/>
          <p:cNvPicPr>
            <a:picLocks noGrp="1" noChangeAspect="1" noChangeArrowheads="1"/>
          </p:cNvPicPr>
          <p:nvPr>
            <p:ph idx="1"/>
          </p:nvPr>
        </p:nvPicPr>
        <p:blipFill>
          <a:blip r:embed="rId2" cstate="print"/>
          <a:srcRect/>
          <a:stretch>
            <a:fillRect/>
          </a:stretch>
        </p:blipFill>
        <p:spPr>
          <a:xfrm>
            <a:off x="1430338" y="1295400"/>
            <a:ext cx="6283325" cy="4800600"/>
          </a:xfrm>
          <a:noFill/>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smtClean="0"/>
              <a:t>6.8 Hạn chế</a:t>
            </a:r>
          </a:p>
        </p:txBody>
      </p:sp>
      <p:pic>
        <p:nvPicPr>
          <p:cNvPr id="184323" name="Picture 4"/>
          <p:cNvPicPr>
            <a:picLocks noGrp="1" noChangeAspect="1" noChangeArrowheads="1"/>
          </p:cNvPicPr>
          <p:nvPr>
            <p:ph idx="1"/>
          </p:nvPr>
        </p:nvPicPr>
        <p:blipFill>
          <a:blip r:embed="rId2" cstate="print"/>
          <a:srcRect/>
          <a:stretch>
            <a:fillRect/>
          </a:stretch>
        </p:blipFill>
        <p:spPr>
          <a:xfrm>
            <a:off x="1738313" y="1295400"/>
            <a:ext cx="5667375" cy="4800600"/>
          </a:xfrm>
          <a:noFill/>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smtClean="0"/>
              <a:t>Xơ phổi</a:t>
            </a:r>
          </a:p>
        </p:txBody>
      </p:sp>
      <p:pic>
        <p:nvPicPr>
          <p:cNvPr id="185347" name="Picture 3"/>
          <p:cNvPicPr>
            <a:picLocks noGrp="1" noChangeAspect="1" noChangeArrowheads="1"/>
          </p:cNvPicPr>
          <p:nvPr>
            <p:ph idx="1"/>
          </p:nvPr>
        </p:nvPicPr>
        <p:blipFill>
          <a:blip r:embed="rId2" cstate="print"/>
          <a:srcRect/>
          <a:stretch>
            <a:fillRect/>
          </a:stretch>
        </p:blipFill>
        <p:spPr>
          <a:xfrm>
            <a:off x="1219200" y="1006475"/>
            <a:ext cx="6705600" cy="5378450"/>
          </a:xfrm>
          <a:noFill/>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p:txBody>
          <a:bodyPr/>
          <a:lstStyle/>
          <a:p>
            <a:r>
              <a:rPr lang="en-US" altLang="en-US" smtClean="0"/>
              <a:t>Xơ phổi</a:t>
            </a:r>
          </a:p>
        </p:txBody>
      </p:sp>
      <p:pic>
        <p:nvPicPr>
          <p:cNvPr id="186371" name="Picture 2"/>
          <p:cNvPicPr>
            <a:picLocks noGrp="1" noChangeAspect="1" noChangeArrowheads="1"/>
          </p:cNvPicPr>
          <p:nvPr>
            <p:ph idx="1"/>
          </p:nvPr>
        </p:nvPicPr>
        <p:blipFill>
          <a:blip r:embed="rId2" cstate="print"/>
          <a:srcRect/>
          <a:stretch>
            <a:fillRect/>
          </a:stretch>
        </p:blipFill>
        <p:spPr>
          <a:xfrm>
            <a:off x="1066800" y="1246188"/>
            <a:ext cx="7010400" cy="4899025"/>
          </a:xfrm>
          <a:noFill/>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altLang="en-US" smtClean="0"/>
              <a:t>Xơ phổi</a:t>
            </a:r>
          </a:p>
        </p:txBody>
      </p:sp>
      <p:pic>
        <p:nvPicPr>
          <p:cNvPr id="187395" name="Picture 2"/>
          <p:cNvPicPr>
            <a:picLocks noGrp="1" noChangeAspect="1" noChangeArrowheads="1"/>
          </p:cNvPicPr>
          <p:nvPr>
            <p:ph idx="1"/>
          </p:nvPr>
        </p:nvPicPr>
        <p:blipFill>
          <a:blip r:embed="rId2" cstate="print"/>
          <a:srcRect/>
          <a:stretch>
            <a:fillRect/>
          </a:stretch>
        </p:blipFill>
        <p:spPr>
          <a:xfrm>
            <a:off x="1219200" y="1109663"/>
            <a:ext cx="6705600" cy="5172075"/>
          </a:xfrm>
          <a:noFill/>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225" y="2906713"/>
            <a:ext cx="8918575" cy="1362075"/>
          </a:xfrm>
        </p:spPr>
        <p:txBody>
          <a:bodyPr/>
          <a:lstStyle/>
          <a:p>
            <a:pPr>
              <a:defRPr/>
            </a:pPr>
            <a:r>
              <a:rPr lang="en-US" altLang="en-US" dirty="0">
                <a:cs typeface="Arial" panose="020B0604020202020204" pitchFamily="34" charset="0"/>
              </a:rPr>
              <a:t>7. </a:t>
            </a:r>
            <a:r>
              <a:rPr lang="en-US" altLang="en-US" dirty="0" err="1">
                <a:cs typeface="Arial" panose="020B0604020202020204" pitchFamily="34" charset="0"/>
              </a:rPr>
              <a:t>Các</a:t>
            </a:r>
            <a:r>
              <a:rPr lang="en-US" altLang="en-US" dirty="0">
                <a:cs typeface="Arial" panose="020B0604020202020204" pitchFamily="34" charset="0"/>
              </a:rPr>
              <a:t> </a:t>
            </a:r>
            <a:r>
              <a:rPr lang="en-US" altLang="en-US" dirty="0" err="1">
                <a:cs typeface="Arial" panose="020B0604020202020204" pitchFamily="34" charset="0"/>
              </a:rPr>
              <a:t>nguyên</a:t>
            </a:r>
            <a:r>
              <a:rPr lang="en-US" altLang="en-US" dirty="0">
                <a:cs typeface="Arial" panose="020B0604020202020204" pitchFamily="34" charset="0"/>
              </a:rPr>
              <a:t> </a:t>
            </a:r>
            <a:r>
              <a:rPr lang="en-US" altLang="en-US" dirty="0" err="1">
                <a:cs typeface="Arial" panose="020B0604020202020204" pitchFamily="34" charset="0"/>
              </a:rPr>
              <a:t>nhân</a:t>
            </a:r>
            <a:r>
              <a:rPr lang="en-US" altLang="en-US" dirty="0">
                <a:cs typeface="Arial" panose="020B0604020202020204" pitchFamily="34" charset="0"/>
              </a:rPr>
              <a:t> </a:t>
            </a:r>
            <a:r>
              <a:rPr lang="en-US" altLang="en-US" dirty="0" err="1">
                <a:cs typeface="Arial" panose="020B0604020202020204" pitchFamily="34" charset="0"/>
              </a:rPr>
              <a:t>ngoài</a:t>
            </a:r>
            <a:r>
              <a:rPr lang="en-US" altLang="en-US" dirty="0">
                <a:cs typeface="Arial" panose="020B0604020202020204" pitchFamily="34" charset="0"/>
              </a:rPr>
              <a:t> </a:t>
            </a:r>
            <a:r>
              <a:rPr lang="en-US" altLang="en-US" dirty="0" err="1">
                <a:cs typeface="Arial" panose="020B0604020202020204" pitchFamily="34" charset="0"/>
              </a:rPr>
              <a:t>hô</a:t>
            </a:r>
            <a:r>
              <a:rPr lang="en-US" altLang="en-US" dirty="0">
                <a:cs typeface="Arial" panose="020B0604020202020204" pitchFamily="34" charset="0"/>
              </a:rPr>
              <a:t> </a:t>
            </a:r>
            <a:r>
              <a:rPr lang="en-US" altLang="en-US" dirty="0" err="1">
                <a:cs typeface="Arial" panose="020B0604020202020204" pitchFamily="34" charset="0"/>
              </a:rPr>
              <a:t>hẤp</a:t>
            </a:r>
            <a:endParaRPr lang="en-US" dirty="0"/>
          </a:p>
        </p:txBody>
      </p:sp>
      <p:sp>
        <p:nvSpPr>
          <p:cNvPr id="188419" name="Text Placeholder 4"/>
          <p:cNvSpPr>
            <a:spLocks noGrp="1"/>
          </p:cNvSpPr>
          <p:nvPr>
            <p:ph type="body" idx="1"/>
          </p:nvPr>
        </p:nvSpPr>
        <p:spPr>
          <a:xfrm>
            <a:off x="149225" y="4268788"/>
            <a:ext cx="8918575" cy="1500187"/>
          </a:xfrm>
        </p:spPr>
        <p:txBody>
          <a:bodyPr/>
          <a:lstStyle/>
          <a:p>
            <a:endParaRPr lang="en-US" altLang="en-US"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t>Các</a:t>
            </a:r>
            <a:r>
              <a:rPr lang="en-US" altLang="en-US" dirty="0" smtClean="0"/>
              <a:t> </a:t>
            </a:r>
            <a:r>
              <a:rPr lang="en-US" altLang="en-US" dirty="0" err="1" smtClean="0"/>
              <a:t>chỉ</a:t>
            </a:r>
            <a:r>
              <a:rPr lang="en-US" altLang="en-US" dirty="0" smtClean="0"/>
              <a:t> </a:t>
            </a:r>
            <a:r>
              <a:rPr lang="en-US" altLang="en-US" dirty="0" err="1" smtClean="0"/>
              <a:t>số</a:t>
            </a:r>
            <a:r>
              <a:rPr lang="en-US" altLang="en-US" dirty="0" smtClean="0"/>
              <a:t> </a:t>
            </a:r>
            <a:r>
              <a:rPr lang="en-US" altLang="en-US" dirty="0" err="1" smtClean="0"/>
              <a:t>chính</a:t>
            </a:r>
            <a:r>
              <a:rPr lang="en-US" altLang="en-US" dirty="0" smtClean="0"/>
              <a:t> (</a:t>
            </a:r>
            <a:r>
              <a:rPr lang="en-US" altLang="en-US" dirty="0" err="1" smtClean="0"/>
              <a:t>theo</a:t>
            </a:r>
            <a:r>
              <a:rPr lang="en-US" altLang="en-US" dirty="0" smtClean="0"/>
              <a:t> </a:t>
            </a:r>
            <a:r>
              <a:rPr lang="en-US" altLang="en-US" dirty="0" err="1" smtClean="0"/>
              <a:t>hàng</a:t>
            </a:r>
            <a:r>
              <a:rPr lang="en-US" altLang="en-US" dirty="0" smtClean="0"/>
              <a:t>)</a:t>
            </a:r>
            <a:endParaRPr lang="en-US" dirty="0"/>
          </a:p>
        </p:txBody>
      </p:sp>
      <p:sp>
        <p:nvSpPr>
          <p:cNvPr id="3" name="Content Placeholder 2"/>
          <p:cNvSpPr>
            <a:spLocks noGrp="1"/>
          </p:cNvSpPr>
          <p:nvPr>
            <p:ph idx="1"/>
          </p:nvPr>
        </p:nvSpPr>
        <p:spPr/>
        <p:txBody>
          <a:bodyPr/>
          <a:lstStyle/>
          <a:p>
            <a:endParaRPr lang="en-US"/>
          </a:p>
        </p:txBody>
      </p:sp>
      <p:graphicFrame>
        <p:nvGraphicFramePr>
          <p:cNvPr id="5" name="Group 138"/>
          <p:cNvGraphicFramePr>
            <a:graphicFrameLocks/>
          </p:cNvGraphicFramePr>
          <p:nvPr/>
        </p:nvGraphicFramePr>
        <p:xfrm>
          <a:off x="211198" y="1371600"/>
          <a:ext cx="8704202" cy="4911786"/>
        </p:xfrm>
        <a:graphic>
          <a:graphicData uri="http://schemas.openxmlformats.org/drawingml/2006/table">
            <a:tbl>
              <a:tblPr firstRow="1">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effectLst>
                  <a:outerShdw blurRad="40000" dist="20000" dir="5400000" rotWithShape="0">
                    <a:srgbClr val="000000">
                      <a:alpha val="38000"/>
                    </a:srgbClr>
                  </a:outerShdw>
                </a:effectLst>
              </a:tblPr>
              <a:tblGrid>
                <a:gridCol w="1371600">
                  <a:extLst>
                    <a:ext uri="{9D8B030D-6E8A-4147-A177-3AD203B41FA5}"/>
                  </a:extLst>
                </a:gridCol>
                <a:gridCol w="3006888">
                  <a:extLst>
                    <a:ext uri="{9D8B030D-6E8A-4147-A177-3AD203B41FA5}"/>
                  </a:extLst>
                </a:gridCol>
                <a:gridCol w="3335114"/>
                <a:gridCol w="990600"/>
              </a:tblGrid>
              <a:tr h="450907">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err="1" smtClean="0">
                          <a:ln>
                            <a:noFill/>
                          </a:ln>
                          <a:effectLst/>
                          <a:latin typeface="Arial" pitchFamily="34" charset="0"/>
                          <a:cs typeface="Arial" pitchFamily="34" charset="0"/>
                        </a:rPr>
                        <a:t>Viết</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tắt</a:t>
                      </a:r>
                      <a:endParaRPr kumimoji="0" lang="en-US" sz="1600" b="1"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a:noFill/>
                    </a:lnR>
                    <a:lnT w="9525" cap="flat" cmpd="sng" algn="ctr">
                      <a:solidFill>
                        <a:srgbClr val="4BACC6">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BACC6"/>
                    </a:solidFill>
                  </a:tcPr>
                </a:tc>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err="1" smtClean="0">
                          <a:ln>
                            <a:noFill/>
                          </a:ln>
                          <a:effectLst/>
                          <a:latin typeface="Arial" pitchFamily="34" charset="0"/>
                          <a:cs typeface="Arial" pitchFamily="34" charset="0"/>
                        </a:rPr>
                        <a:t>Tên</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tiếng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Anh</a:t>
                      </a:r>
                      <a:endParaRPr kumimoji="0" lang="en-US" sz="1600" b="1"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a:noFill/>
                    </a:lnL>
                    <a:lnR>
                      <a:noFill/>
                    </a:lnR>
                    <a:lnT w="9525" cap="flat" cmpd="sng" algn="ctr">
                      <a:solidFill>
                        <a:srgbClr val="4BACC6">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BACC6"/>
                    </a:solidFill>
                  </a:tcPr>
                </a:tc>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err="1" smtClean="0">
                          <a:ln>
                            <a:noFill/>
                          </a:ln>
                          <a:solidFill>
                            <a:schemeClr val="bg1"/>
                          </a:solidFill>
                          <a:effectLst/>
                          <a:latin typeface="Arial" pitchFamily="34" charset="0"/>
                          <a:cs typeface="Arial" pitchFamily="34" charset="0"/>
                        </a:rPr>
                        <a:t>Tên</a:t>
                      </a:r>
                      <a:r>
                        <a:rPr kumimoji="0" lang="en-US" sz="1600" b="1" i="0" u="none" strike="noStrike" cap="none" normalizeH="0" baseline="0" dirty="0" smtClean="0">
                          <a:ln>
                            <a:noFill/>
                          </a:ln>
                          <a:solidFill>
                            <a:schemeClr val="bg1"/>
                          </a:solidFill>
                          <a:effectLst/>
                          <a:latin typeface="Arial" pitchFamily="34" charset="0"/>
                          <a:cs typeface="Arial" pitchFamily="34" charset="0"/>
                        </a:rPr>
                        <a:t> </a:t>
                      </a:r>
                      <a:r>
                        <a:rPr kumimoji="0" lang="en-US" sz="1600" b="1" i="0" u="none" strike="noStrike" cap="none" normalizeH="0" baseline="0" dirty="0" err="1" smtClean="0">
                          <a:ln>
                            <a:noFill/>
                          </a:ln>
                          <a:solidFill>
                            <a:schemeClr val="bg1"/>
                          </a:solidFill>
                          <a:effectLst/>
                          <a:latin typeface="Arial" pitchFamily="34" charset="0"/>
                          <a:cs typeface="Arial" pitchFamily="34" charset="0"/>
                        </a:rPr>
                        <a:t>tiếng</a:t>
                      </a:r>
                      <a:r>
                        <a:rPr kumimoji="0" lang="en-US" sz="1600" b="1" i="0" u="none" strike="noStrike" cap="none" normalizeH="0" baseline="0" dirty="0" smtClean="0">
                          <a:ln>
                            <a:noFill/>
                          </a:ln>
                          <a:solidFill>
                            <a:schemeClr val="bg1"/>
                          </a:solidFill>
                          <a:effectLst/>
                          <a:latin typeface="Arial" pitchFamily="34" charset="0"/>
                          <a:cs typeface="Arial" pitchFamily="34" charset="0"/>
                        </a:rPr>
                        <a:t> </a:t>
                      </a:r>
                      <a:r>
                        <a:rPr kumimoji="0" lang="en-US" sz="1600" b="1" i="0" u="none" strike="noStrike" cap="none" normalizeH="0" baseline="0" dirty="0" err="1" smtClean="0">
                          <a:ln>
                            <a:noFill/>
                          </a:ln>
                          <a:solidFill>
                            <a:schemeClr val="bg1"/>
                          </a:solidFill>
                          <a:effectLst/>
                          <a:latin typeface="Arial" pitchFamily="34" charset="0"/>
                          <a:cs typeface="Arial" pitchFamily="34" charset="0"/>
                        </a:rPr>
                        <a:t>Việt</a:t>
                      </a:r>
                      <a:endParaRPr kumimoji="0" lang="en-US" sz="1600" b="1"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a:noFill/>
                    </a:lnL>
                    <a:lnR>
                      <a:noFill/>
                    </a:lnR>
                    <a:lnT w="9525" cap="flat" cmpd="sng" algn="ctr">
                      <a:solidFill>
                        <a:srgbClr val="4BACC6">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BACC6"/>
                    </a:solidFill>
                  </a:tcPr>
                </a:tc>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err="1" smtClean="0">
                          <a:ln>
                            <a:noFill/>
                          </a:ln>
                          <a:solidFill>
                            <a:schemeClr val="bg1"/>
                          </a:solidFill>
                          <a:effectLst/>
                          <a:latin typeface="Arial" pitchFamily="34" charset="0"/>
                          <a:cs typeface="Arial" pitchFamily="34" charset="0"/>
                        </a:rPr>
                        <a:t>Đơn</a:t>
                      </a:r>
                      <a:r>
                        <a:rPr kumimoji="0" lang="en-US" sz="1600" b="1" i="0" u="none" strike="noStrike" cap="none" normalizeH="0" baseline="0" dirty="0" smtClean="0">
                          <a:ln>
                            <a:noFill/>
                          </a:ln>
                          <a:solidFill>
                            <a:schemeClr val="bg1"/>
                          </a:solidFill>
                          <a:effectLst/>
                          <a:latin typeface="Arial" pitchFamily="34" charset="0"/>
                          <a:cs typeface="Arial" pitchFamily="34" charset="0"/>
                        </a:rPr>
                        <a:t> </a:t>
                      </a:r>
                      <a:r>
                        <a:rPr kumimoji="0" lang="en-US" sz="1600" b="1" i="0" u="none" strike="noStrike" cap="none" normalizeH="0" baseline="0" dirty="0" err="1" smtClean="0">
                          <a:ln>
                            <a:noFill/>
                          </a:ln>
                          <a:solidFill>
                            <a:schemeClr val="bg1"/>
                          </a:solidFill>
                          <a:effectLst/>
                          <a:latin typeface="Arial" pitchFamily="34" charset="0"/>
                          <a:cs typeface="Arial" pitchFamily="34" charset="0"/>
                        </a:rPr>
                        <a:t>vị</a:t>
                      </a:r>
                      <a:endParaRPr kumimoji="0" lang="en-US" sz="1600" b="1"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a:noFill/>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BACC6"/>
                    </a:solidFill>
                  </a:tcPr>
                </a:tc>
                <a:extLst>
                  <a:ext uri="{0D108BD9-81ED-4DB2-BD59-A6C34878D82A}"/>
                </a:extLst>
              </a:tr>
              <a:tr h="452495">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(S)VC</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25400" cap="flat" cmpd="sng" algn="ctr">
                      <a:solidFill>
                        <a:sysClr val="window" lastClr="FFFFFF"/>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Slow Vital Capacity</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25400" cap="flat" cmpd="sng" algn="ctr">
                      <a:solidFill>
                        <a:sysClr val="window" lastClr="FFFFFF"/>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Dung </a:t>
                      </a:r>
                      <a:r>
                        <a:rPr kumimoji="0" lang="en-US" sz="1600" u="none" strike="noStrike" cap="none" normalizeH="0" baseline="0" dirty="0" err="1" smtClean="0">
                          <a:ln>
                            <a:noFill/>
                          </a:ln>
                          <a:effectLst/>
                          <a:latin typeface="Arial" pitchFamily="34" charset="0"/>
                          <a:cs typeface="Arial" pitchFamily="34" charset="0"/>
                        </a:rPr>
                        <a:t>tích</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sống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chậm</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25400" cap="flat" cmpd="sng" algn="ctr">
                      <a:solidFill>
                        <a:sysClr val="window" lastClr="FFFFFF"/>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L</a:t>
                      </a: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25400" cap="flat" cmpd="sng" algn="ctr">
                      <a:solidFill>
                        <a:sysClr val="window" lastClr="FFFFFF"/>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extLst>
                  <a:ext uri="{0D108BD9-81ED-4DB2-BD59-A6C34878D82A}"/>
                </a:extLst>
              </a:tr>
              <a:tr h="468198">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FVC</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Forced Vital Capacity</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Dung </a:t>
                      </a:r>
                      <a:r>
                        <a:rPr kumimoji="0" lang="en-US" sz="1600" u="none" strike="noStrike" cap="none" normalizeH="0" baseline="0" dirty="0" err="1" smtClean="0">
                          <a:ln>
                            <a:noFill/>
                          </a:ln>
                          <a:effectLst/>
                          <a:latin typeface="Arial" pitchFamily="34" charset="0"/>
                          <a:cs typeface="Arial" pitchFamily="34" charset="0"/>
                        </a:rPr>
                        <a:t>tích</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sống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gắng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sức</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L</a:t>
                      </a: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extLst>
                  <a:ext uri="{0D108BD9-81ED-4DB2-BD59-A6C34878D82A}"/>
                </a:extLst>
              </a:tr>
              <a:tr h="701763">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smtClean="0">
                          <a:ln>
                            <a:noFill/>
                          </a:ln>
                          <a:effectLst/>
                          <a:latin typeface="Arial" pitchFamily="34" charset="0"/>
                          <a:cs typeface="Arial" pitchFamily="34" charset="0"/>
                        </a:rPr>
                        <a:t>FEV</a:t>
                      </a:r>
                      <a:r>
                        <a:rPr kumimoji="0" lang="en-US" sz="1600" u="none" strike="noStrike" cap="none" normalizeH="0" baseline="-25000" smtClean="0">
                          <a:ln>
                            <a:noFill/>
                          </a:ln>
                          <a:effectLst/>
                          <a:latin typeface="Arial" pitchFamily="34" charset="0"/>
                          <a:cs typeface="Arial" pitchFamily="34" charset="0"/>
                        </a:rPr>
                        <a:t>1</a:t>
                      </a:r>
                      <a:endParaRPr kumimoji="0" lang="en-US" sz="1600" b="0" i="0" u="none" strike="noStrike" cap="none" normalizeH="0" baseline="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Forced Expiratory Volume during 1</a:t>
                      </a:r>
                      <a:r>
                        <a:rPr kumimoji="0" lang="en-US" sz="1600" u="none" strike="noStrike" cap="none" normalizeH="0" baseline="30000" dirty="0" smtClean="0">
                          <a:ln>
                            <a:noFill/>
                          </a:ln>
                          <a:effectLst/>
                          <a:latin typeface="Arial" pitchFamily="34" charset="0"/>
                          <a:cs typeface="Arial" pitchFamily="34" charset="0"/>
                        </a:rPr>
                        <a:t>st</a:t>
                      </a:r>
                      <a:r>
                        <a:rPr kumimoji="0" lang="en-US" sz="1600" u="none" strike="noStrike" cap="none" normalizeH="0" baseline="0" dirty="0" smtClean="0">
                          <a:ln>
                            <a:noFill/>
                          </a:ln>
                          <a:effectLst/>
                          <a:latin typeface="Arial" pitchFamily="34" charset="0"/>
                          <a:cs typeface="Arial" pitchFamily="34" charset="0"/>
                        </a:rPr>
                        <a:t> second</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err="1" smtClean="0">
                          <a:ln>
                            <a:noFill/>
                          </a:ln>
                          <a:effectLst/>
                          <a:latin typeface="Arial" pitchFamily="34" charset="0"/>
                          <a:cs typeface="Arial" pitchFamily="34" charset="0"/>
                        </a:rPr>
                        <a:t>Thể</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tích</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thở</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ra</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gắng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sức</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trong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giây</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đầu</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L</a:t>
                      </a: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extLst>
                  <a:ext uri="{0D108BD9-81ED-4DB2-BD59-A6C34878D82A}"/>
                </a:extLst>
              </a:tr>
              <a:tr h="450907">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FEV</a:t>
                      </a:r>
                      <a:r>
                        <a:rPr kumimoji="0" lang="en-US" sz="1600" u="none" strike="noStrike" cap="none" normalizeH="0" baseline="-25000" dirty="0" smtClean="0">
                          <a:ln>
                            <a:noFill/>
                          </a:ln>
                          <a:effectLst/>
                          <a:latin typeface="Arial" pitchFamily="34" charset="0"/>
                          <a:cs typeface="Arial" pitchFamily="34" charset="0"/>
                        </a:rPr>
                        <a:t>1</a:t>
                      </a:r>
                      <a:r>
                        <a:rPr kumimoji="0" lang="en-US" sz="1600" u="none" strike="noStrike" cap="none" normalizeH="0" baseline="0" dirty="0" smtClean="0">
                          <a:ln>
                            <a:noFill/>
                          </a:ln>
                          <a:effectLst/>
                          <a:latin typeface="Arial" pitchFamily="34" charset="0"/>
                          <a:cs typeface="Arial" pitchFamily="34" charset="0"/>
                        </a:rPr>
                        <a:t>/VC</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u="none" strike="noStrike" cap="none" normalizeH="0" baseline="0" dirty="0" smtClean="0">
                          <a:ln>
                            <a:noFill/>
                          </a:ln>
                          <a:effectLst/>
                          <a:latin typeface="Arial" pitchFamily="34" charset="0"/>
                          <a:cs typeface="Arial" pitchFamily="34" charset="0"/>
                        </a:rPr>
                        <a:t>FEV</a:t>
                      </a:r>
                      <a:r>
                        <a:rPr kumimoji="0" lang="en-US" sz="1600" u="none" strike="noStrike" cap="none" normalizeH="0" baseline="-25000" dirty="0" smtClean="0">
                          <a:ln>
                            <a:noFill/>
                          </a:ln>
                          <a:effectLst/>
                          <a:latin typeface="Arial" pitchFamily="34" charset="0"/>
                          <a:cs typeface="Arial" pitchFamily="34" charset="0"/>
                        </a:rPr>
                        <a:t>1</a:t>
                      </a:r>
                      <a:r>
                        <a:rPr kumimoji="0" lang="en-US" sz="1600" u="none" strike="noStrike" cap="none" normalizeH="0" baseline="0" dirty="0" smtClean="0">
                          <a:ln>
                            <a:noFill/>
                          </a:ln>
                          <a:effectLst/>
                          <a:latin typeface="Arial" pitchFamily="34" charset="0"/>
                          <a:cs typeface="Arial" pitchFamily="34" charset="0"/>
                        </a:rPr>
                        <a:t>/VC</a:t>
                      </a:r>
                      <a:r>
                        <a:rPr kumimoji="0" lang="en-US" sz="1600" b="0" i="0" u="none" strike="noStrike" cap="none" normalizeH="0" baseline="0" dirty="0" smtClean="0">
                          <a:ln>
                            <a:noFill/>
                          </a:ln>
                          <a:solidFill>
                            <a:schemeClr val="bg1"/>
                          </a:solidFill>
                          <a:effectLst/>
                          <a:latin typeface="Arial" pitchFamily="34" charset="0"/>
                          <a:cs typeface="Arial" pitchFamily="34" charset="0"/>
                        </a:rPr>
                        <a:t> </a:t>
                      </a:r>
                      <a:r>
                        <a:rPr kumimoji="0" lang="en-US" sz="1600" b="0" i="0" u="none" strike="noStrike" cap="none" normalizeH="0" baseline="0" dirty="0" smtClean="0">
                          <a:ln>
                            <a:noFill/>
                          </a:ln>
                          <a:solidFill>
                            <a:schemeClr val="tx1"/>
                          </a:solidFill>
                          <a:effectLst/>
                          <a:latin typeface="Arial" pitchFamily="34" charset="0"/>
                          <a:cs typeface="Arial" pitchFamily="34" charset="0"/>
                        </a:rPr>
                        <a:t>ratio</a:t>
                      </a: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err="1" smtClean="0">
                          <a:ln>
                            <a:noFill/>
                          </a:ln>
                          <a:effectLst/>
                          <a:latin typeface="Arial" pitchFamily="34" charset="0"/>
                          <a:cs typeface="Arial" pitchFamily="34" charset="0"/>
                        </a:rPr>
                        <a:t>Tỷ</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số</a:t>
                      </a:r>
                      <a:r>
                        <a:rPr kumimoji="0" lang="en-US" sz="1600" u="none" strike="noStrike" cap="none" normalizeH="0" baseline="0" dirty="0" smtClean="0">
                          <a:ln>
                            <a:noFill/>
                          </a:ln>
                          <a:effectLst/>
                          <a:latin typeface="Arial" pitchFamily="34" charset="0"/>
                          <a:cs typeface="Arial" pitchFamily="34" charset="0"/>
                        </a:rPr>
                        <a:t> FEV</a:t>
                      </a:r>
                      <a:r>
                        <a:rPr kumimoji="0" lang="en-US" sz="1600" u="none" strike="noStrike" cap="none" normalizeH="0" baseline="-25000" dirty="0" smtClean="0">
                          <a:ln>
                            <a:noFill/>
                          </a:ln>
                          <a:effectLst/>
                          <a:latin typeface="Arial" pitchFamily="34" charset="0"/>
                          <a:cs typeface="Arial" pitchFamily="34" charset="0"/>
                        </a:rPr>
                        <a:t>1</a:t>
                      </a:r>
                      <a:r>
                        <a:rPr kumimoji="0" lang="en-US" sz="1600" u="none" strike="noStrike" cap="none" normalizeH="0" baseline="0" dirty="0" smtClean="0">
                          <a:ln>
                            <a:noFill/>
                          </a:ln>
                          <a:effectLst/>
                          <a:latin typeface="Arial" pitchFamily="34" charset="0"/>
                          <a:cs typeface="Arial" pitchFamily="34" charset="0"/>
                        </a:rPr>
                        <a:t>/VC (</a:t>
                      </a:r>
                      <a:r>
                        <a:rPr kumimoji="0" lang="en-US" sz="1600" u="none" strike="noStrike" cap="none" normalizeH="0" baseline="0" dirty="0" err="1" smtClean="0">
                          <a:ln>
                            <a:noFill/>
                          </a:ln>
                          <a:effectLst/>
                          <a:latin typeface="Arial" pitchFamily="34" charset="0"/>
                          <a:cs typeface="Arial" pitchFamily="34" charset="0"/>
                        </a:rPr>
                        <a:t>Chỉ</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số</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Tiffeneau</a:t>
                      </a:r>
                      <a:r>
                        <a:rPr kumimoji="0" lang="en-US" sz="1600" u="none" strike="noStrike" cap="none" normalizeH="0" baseline="0" dirty="0" smtClean="0">
                          <a:ln>
                            <a:noFill/>
                          </a:ln>
                          <a:effectLst/>
                          <a:latin typeface="Arial" pitchFamily="34" charset="0"/>
                          <a:cs typeface="Arial" pitchFamily="34" charset="0"/>
                        </a:rPr>
                        <a:t>)</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extLst>
                  <a:ext uri="{0D108BD9-81ED-4DB2-BD59-A6C34878D82A}"/>
                </a:extLst>
              </a:tr>
              <a:tr h="452495">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FEV</a:t>
                      </a:r>
                      <a:r>
                        <a:rPr kumimoji="0" lang="en-US" sz="1600" u="none" strike="noStrike" cap="none" normalizeH="0" baseline="-25000" dirty="0" smtClean="0">
                          <a:ln>
                            <a:noFill/>
                          </a:ln>
                          <a:effectLst/>
                          <a:latin typeface="Arial" pitchFamily="34" charset="0"/>
                          <a:cs typeface="Arial" pitchFamily="34" charset="0"/>
                        </a:rPr>
                        <a:t>1</a:t>
                      </a:r>
                      <a:r>
                        <a:rPr kumimoji="0" lang="en-US" sz="1600" u="none" strike="noStrike" cap="none" normalizeH="0" baseline="0" dirty="0" smtClean="0">
                          <a:ln>
                            <a:noFill/>
                          </a:ln>
                          <a:effectLst/>
                          <a:latin typeface="Arial" pitchFamily="34" charset="0"/>
                          <a:cs typeface="Arial" pitchFamily="34" charset="0"/>
                        </a:rPr>
                        <a:t>/FVC</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u="none" strike="noStrike" cap="none" normalizeH="0" baseline="0" dirty="0" smtClean="0">
                          <a:ln>
                            <a:noFill/>
                          </a:ln>
                          <a:effectLst/>
                          <a:latin typeface="Arial" pitchFamily="34" charset="0"/>
                          <a:cs typeface="Arial" pitchFamily="34" charset="0"/>
                        </a:rPr>
                        <a:t>FEV</a:t>
                      </a:r>
                      <a:r>
                        <a:rPr kumimoji="0" lang="en-US" sz="1600" u="none" strike="noStrike" cap="none" normalizeH="0" baseline="-25000" dirty="0" smtClean="0">
                          <a:ln>
                            <a:noFill/>
                          </a:ln>
                          <a:effectLst/>
                          <a:latin typeface="Arial" pitchFamily="34" charset="0"/>
                          <a:cs typeface="Arial" pitchFamily="34" charset="0"/>
                        </a:rPr>
                        <a:t>1</a:t>
                      </a:r>
                      <a:r>
                        <a:rPr kumimoji="0" lang="en-US" sz="1600" u="none" strike="noStrike" cap="none" normalizeH="0" baseline="0" dirty="0" smtClean="0">
                          <a:ln>
                            <a:noFill/>
                          </a:ln>
                          <a:effectLst/>
                          <a:latin typeface="Arial" pitchFamily="34" charset="0"/>
                          <a:cs typeface="Arial" pitchFamily="34" charset="0"/>
                        </a:rPr>
                        <a:t>/FVC</a:t>
                      </a:r>
                      <a:r>
                        <a:rPr kumimoji="0" lang="en-US" sz="1600" b="0" i="0" u="none" strike="noStrike" cap="none" normalizeH="0" baseline="0" dirty="0" smtClean="0">
                          <a:ln>
                            <a:noFill/>
                          </a:ln>
                          <a:solidFill>
                            <a:schemeClr val="bg1"/>
                          </a:solidFill>
                          <a:effectLst/>
                          <a:latin typeface="Arial" pitchFamily="34" charset="0"/>
                          <a:cs typeface="Arial" pitchFamily="34" charset="0"/>
                        </a:rPr>
                        <a:t> </a:t>
                      </a:r>
                      <a:r>
                        <a:rPr kumimoji="0" lang="en-US" sz="1600" b="0" i="0" u="none" strike="noStrike" cap="none" normalizeH="0" baseline="0" dirty="0" smtClean="0">
                          <a:ln>
                            <a:noFill/>
                          </a:ln>
                          <a:solidFill>
                            <a:schemeClr val="tx1"/>
                          </a:solidFill>
                          <a:effectLst/>
                          <a:latin typeface="Arial" pitchFamily="34" charset="0"/>
                          <a:cs typeface="Arial" pitchFamily="34" charset="0"/>
                        </a:rPr>
                        <a:t>ratio</a:t>
                      </a: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u="none" strike="noStrike" cap="none" normalizeH="0" baseline="0" dirty="0" err="1" smtClean="0">
                          <a:ln>
                            <a:noFill/>
                          </a:ln>
                          <a:effectLst/>
                          <a:latin typeface="Arial" pitchFamily="34" charset="0"/>
                          <a:cs typeface="Arial" pitchFamily="34" charset="0"/>
                        </a:rPr>
                        <a:t>Tỷ</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số</a:t>
                      </a:r>
                      <a:r>
                        <a:rPr kumimoji="0" lang="en-US" sz="1600" u="none" strike="noStrike" cap="none" normalizeH="0" baseline="0" dirty="0" smtClean="0">
                          <a:ln>
                            <a:noFill/>
                          </a:ln>
                          <a:effectLst/>
                          <a:latin typeface="Arial" pitchFamily="34" charset="0"/>
                          <a:cs typeface="Arial" pitchFamily="34" charset="0"/>
                        </a:rPr>
                        <a:t> FEV</a:t>
                      </a:r>
                      <a:r>
                        <a:rPr kumimoji="0" lang="en-US" sz="1600" u="none" strike="noStrike" cap="none" normalizeH="0" baseline="-25000" dirty="0" smtClean="0">
                          <a:ln>
                            <a:noFill/>
                          </a:ln>
                          <a:effectLst/>
                          <a:latin typeface="Arial" pitchFamily="34" charset="0"/>
                          <a:cs typeface="Arial" pitchFamily="34" charset="0"/>
                        </a:rPr>
                        <a:t>1</a:t>
                      </a:r>
                      <a:r>
                        <a:rPr kumimoji="0" lang="en-US" sz="1600" u="none" strike="noStrike" cap="none" normalizeH="0" baseline="0" dirty="0" smtClean="0">
                          <a:ln>
                            <a:noFill/>
                          </a:ln>
                          <a:effectLst/>
                          <a:latin typeface="Arial" pitchFamily="34" charset="0"/>
                          <a:cs typeface="Arial" pitchFamily="34" charset="0"/>
                        </a:rPr>
                        <a:t>/FVC (</a:t>
                      </a:r>
                      <a:r>
                        <a:rPr kumimoji="0" lang="en-US" sz="1600" u="none" strike="noStrike" cap="none" normalizeH="0" baseline="0" dirty="0" err="1" smtClean="0">
                          <a:ln>
                            <a:noFill/>
                          </a:ln>
                          <a:effectLst/>
                          <a:latin typeface="Arial" pitchFamily="34" charset="0"/>
                          <a:cs typeface="Arial" pitchFamily="34" charset="0"/>
                        </a:rPr>
                        <a:t>Chỉ</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số</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Gaensler</a:t>
                      </a:r>
                      <a:r>
                        <a:rPr kumimoji="0" lang="en-US" sz="1600" u="none" strike="noStrike" cap="none" normalizeH="0" baseline="0" dirty="0" smtClean="0">
                          <a:ln>
                            <a:noFill/>
                          </a:ln>
                          <a:effectLst/>
                          <a:latin typeface="Arial" pitchFamily="34" charset="0"/>
                          <a:cs typeface="Arial" pitchFamily="34" charset="0"/>
                        </a:rPr>
                        <a:t>)</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extLst>
                  <a:ext uri="{0D108BD9-81ED-4DB2-BD59-A6C34878D82A}"/>
                </a:extLst>
              </a:tr>
              <a:tr h="452495">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FEV1/(F)VC</a:t>
                      </a: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u="none" strike="noStrike" cap="none" normalizeH="0" baseline="0" dirty="0" smtClean="0">
                          <a:ln>
                            <a:noFill/>
                          </a:ln>
                          <a:effectLst/>
                          <a:latin typeface="Arial" pitchFamily="34" charset="0"/>
                          <a:cs typeface="Arial" pitchFamily="34" charset="0"/>
                        </a:rPr>
                        <a:t>FEV</a:t>
                      </a:r>
                      <a:r>
                        <a:rPr kumimoji="0" lang="en-US" sz="1600" u="none" strike="noStrike" cap="none" normalizeH="0" baseline="-25000" dirty="0" smtClean="0">
                          <a:ln>
                            <a:noFill/>
                          </a:ln>
                          <a:effectLst/>
                          <a:latin typeface="Arial" pitchFamily="34" charset="0"/>
                          <a:cs typeface="Arial" pitchFamily="34" charset="0"/>
                        </a:rPr>
                        <a:t>1</a:t>
                      </a:r>
                      <a:r>
                        <a:rPr kumimoji="0" lang="en-US" sz="1600" u="none" strike="noStrike" cap="none" normalizeH="0" baseline="0" dirty="0" smtClean="0">
                          <a:ln>
                            <a:noFill/>
                          </a:ln>
                          <a:effectLst/>
                          <a:latin typeface="Arial" pitchFamily="34" charset="0"/>
                          <a:cs typeface="Arial" pitchFamily="34" charset="0"/>
                        </a:rPr>
                        <a:t>/VC</a:t>
                      </a:r>
                      <a:r>
                        <a:rPr kumimoji="0" lang="en-US" sz="1600" b="0" i="0" u="none" strike="noStrike" cap="none" normalizeH="0" baseline="0" dirty="0" smtClean="0">
                          <a:ln>
                            <a:noFill/>
                          </a:ln>
                          <a:solidFill>
                            <a:schemeClr val="bg1"/>
                          </a:solidFill>
                          <a:effectLst/>
                          <a:latin typeface="Arial" pitchFamily="34" charset="0"/>
                          <a:cs typeface="Arial" pitchFamily="34" charset="0"/>
                        </a:rPr>
                        <a:t> </a:t>
                      </a:r>
                      <a:r>
                        <a:rPr kumimoji="0" lang="en-US" sz="1600" b="0" i="0" u="none" strike="noStrike" cap="none" normalizeH="0" baseline="0" dirty="0" smtClean="0">
                          <a:ln>
                            <a:noFill/>
                          </a:ln>
                          <a:solidFill>
                            <a:schemeClr val="tx1"/>
                          </a:solidFill>
                          <a:effectLst/>
                          <a:latin typeface="Arial" pitchFamily="34" charset="0"/>
                          <a:cs typeface="Arial" pitchFamily="34" charset="0"/>
                        </a:rPr>
                        <a:t>or </a:t>
                      </a:r>
                      <a:r>
                        <a:rPr kumimoji="0" lang="en-US" sz="1600" u="none" strike="noStrike" cap="none" normalizeH="0" baseline="0" dirty="0" smtClean="0">
                          <a:ln>
                            <a:noFill/>
                          </a:ln>
                          <a:effectLst/>
                          <a:latin typeface="Arial" pitchFamily="34" charset="0"/>
                          <a:cs typeface="Arial" pitchFamily="34" charset="0"/>
                        </a:rPr>
                        <a:t>FEV</a:t>
                      </a:r>
                      <a:r>
                        <a:rPr kumimoji="0" lang="en-US" sz="1600" u="none" strike="noStrike" cap="none" normalizeH="0" baseline="-25000" dirty="0" smtClean="0">
                          <a:ln>
                            <a:noFill/>
                          </a:ln>
                          <a:effectLst/>
                          <a:latin typeface="Arial" pitchFamily="34" charset="0"/>
                          <a:cs typeface="Arial" pitchFamily="34" charset="0"/>
                        </a:rPr>
                        <a:t>1</a:t>
                      </a:r>
                      <a:r>
                        <a:rPr kumimoji="0" lang="en-US" sz="1600" u="none" strike="noStrike" cap="none" normalizeH="0" baseline="0" dirty="0" smtClean="0">
                          <a:ln>
                            <a:noFill/>
                          </a:ln>
                          <a:effectLst/>
                          <a:latin typeface="Arial" pitchFamily="34" charset="0"/>
                          <a:cs typeface="Arial" pitchFamily="34" charset="0"/>
                        </a:rPr>
                        <a:t>/FVC</a:t>
                      </a:r>
                      <a:r>
                        <a:rPr kumimoji="0" lang="en-US" sz="1600" b="0" i="0" u="none" strike="noStrike" cap="none" normalizeH="0" baseline="0" dirty="0" smtClean="0">
                          <a:ln>
                            <a:noFill/>
                          </a:ln>
                          <a:solidFill>
                            <a:schemeClr val="bg1"/>
                          </a:solidFill>
                          <a:effectLst/>
                          <a:latin typeface="Arial" pitchFamily="34" charset="0"/>
                          <a:cs typeface="Arial" pitchFamily="34" charset="0"/>
                        </a:rPr>
                        <a:t> </a:t>
                      </a:r>
                      <a:r>
                        <a:rPr kumimoji="0" lang="en-US" sz="1600" b="0" i="0" u="none" strike="noStrike" cap="none" normalizeH="0" baseline="0" dirty="0" smtClean="0">
                          <a:ln>
                            <a:noFill/>
                          </a:ln>
                          <a:solidFill>
                            <a:schemeClr val="tx1"/>
                          </a:solidFill>
                          <a:effectLst/>
                          <a:latin typeface="Arial" pitchFamily="34" charset="0"/>
                          <a:cs typeface="Arial" pitchFamily="34" charset="0"/>
                        </a:rPr>
                        <a:t>ratio</a:t>
                      </a: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u="none" strike="noStrike" cap="none" normalizeH="0" baseline="0" dirty="0" err="1" smtClean="0">
                          <a:ln>
                            <a:noFill/>
                          </a:ln>
                          <a:effectLst/>
                          <a:latin typeface="Arial" pitchFamily="34" charset="0"/>
                          <a:cs typeface="Arial" pitchFamily="34" charset="0"/>
                        </a:rPr>
                        <a:t>Tỷ</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số</a:t>
                      </a:r>
                      <a:r>
                        <a:rPr kumimoji="0" lang="en-US" sz="1600" u="none" strike="noStrike" cap="none" normalizeH="0" baseline="0" dirty="0" smtClean="0">
                          <a:ln>
                            <a:noFill/>
                          </a:ln>
                          <a:effectLst/>
                          <a:latin typeface="Arial" pitchFamily="34" charset="0"/>
                          <a:cs typeface="Arial" pitchFamily="34" charset="0"/>
                        </a:rPr>
                        <a:t> FEV</a:t>
                      </a:r>
                      <a:r>
                        <a:rPr kumimoji="0" lang="en-US" sz="1600" u="none" strike="noStrike" cap="none" normalizeH="0" baseline="-25000" dirty="0" smtClean="0">
                          <a:ln>
                            <a:noFill/>
                          </a:ln>
                          <a:effectLst/>
                          <a:latin typeface="Arial" pitchFamily="34" charset="0"/>
                          <a:cs typeface="Arial" pitchFamily="34" charset="0"/>
                        </a:rPr>
                        <a:t>1</a:t>
                      </a:r>
                      <a:r>
                        <a:rPr kumimoji="0" lang="en-US" sz="1600" u="none" strike="noStrike" cap="none" normalizeH="0" baseline="0" dirty="0" smtClean="0">
                          <a:ln>
                            <a:noFill/>
                          </a:ln>
                          <a:effectLst/>
                          <a:latin typeface="Arial" pitchFamily="34" charset="0"/>
                          <a:cs typeface="Arial" pitchFamily="34" charset="0"/>
                        </a:rPr>
                        <a:t>/VC hay FEV</a:t>
                      </a:r>
                      <a:r>
                        <a:rPr kumimoji="0" lang="en-US" sz="1600" u="none" strike="noStrike" cap="none" normalizeH="0" baseline="-25000" dirty="0" smtClean="0">
                          <a:ln>
                            <a:noFill/>
                          </a:ln>
                          <a:effectLst/>
                          <a:latin typeface="Arial" pitchFamily="34" charset="0"/>
                          <a:cs typeface="Arial" pitchFamily="34" charset="0"/>
                        </a:rPr>
                        <a:t>1</a:t>
                      </a:r>
                      <a:r>
                        <a:rPr kumimoji="0" lang="en-US" sz="1600" u="none" strike="noStrike" cap="none" normalizeH="0" baseline="0" dirty="0" smtClean="0">
                          <a:ln>
                            <a:noFill/>
                          </a:ln>
                          <a:effectLst/>
                          <a:latin typeface="Arial" pitchFamily="34" charset="0"/>
                          <a:cs typeface="Arial" pitchFamily="34" charset="0"/>
                        </a:rPr>
                        <a:t>/FVC </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r>
              <a:tr h="371713">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FEF</a:t>
                      </a:r>
                      <a:r>
                        <a:rPr kumimoji="0" lang="en-US" sz="1600" u="none" strike="noStrike" cap="none" normalizeH="0" baseline="-25000" dirty="0" smtClean="0">
                          <a:ln>
                            <a:noFill/>
                          </a:ln>
                          <a:effectLst/>
                          <a:latin typeface="Arial" pitchFamily="34" charset="0"/>
                          <a:cs typeface="Arial" pitchFamily="34" charset="0"/>
                        </a:rPr>
                        <a:t>25-75</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Forced Expiratory Flow during the middle half of FVC</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err="1" smtClean="0">
                          <a:ln>
                            <a:noFill/>
                          </a:ln>
                          <a:effectLst/>
                          <a:latin typeface="Arial" pitchFamily="34" charset="0"/>
                          <a:cs typeface="Arial" pitchFamily="34" charset="0"/>
                        </a:rPr>
                        <a:t>Lưu</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lượng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thở</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ra</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khoảng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giữa</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của</a:t>
                      </a:r>
                      <a:r>
                        <a:rPr kumimoji="0" lang="en-US" sz="1600" u="none" strike="noStrike" cap="none" normalizeH="0" baseline="0" dirty="0" smtClean="0">
                          <a:ln>
                            <a:noFill/>
                          </a:ln>
                          <a:effectLst/>
                          <a:latin typeface="Arial" pitchFamily="34" charset="0"/>
                          <a:cs typeface="Arial" pitchFamily="34" charset="0"/>
                        </a:rPr>
                        <a:t> dung </a:t>
                      </a:r>
                      <a:r>
                        <a:rPr kumimoji="0" lang="en-US" sz="1600" u="none" strike="noStrike" cap="none" normalizeH="0" baseline="0" dirty="0" err="1" smtClean="0">
                          <a:ln>
                            <a:noFill/>
                          </a:ln>
                          <a:effectLst/>
                          <a:latin typeface="Arial" pitchFamily="34" charset="0"/>
                          <a:cs typeface="Arial" pitchFamily="34" charset="0"/>
                        </a:rPr>
                        <a:t>tích</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sống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gắng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sức</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L/s</a:t>
                      </a: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extLst>
                  <a:ext uri="{0D108BD9-81ED-4DB2-BD59-A6C34878D82A}"/>
                </a:extLst>
              </a:tr>
              <a:tr h="452495">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PEF(R)</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Peak Expiratory Flow Rate</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err="1" smtClean="0">
                          <a:ln>
                            <a:noFill/>
                          </a:ln>
                          <a:effectLst/>
                          <a:latin typeface="Arial" pitchFamily="34" charset="0"/>
                          <a:cs typeface="Arial" pitchFamily="34" charset="0"/>
                        </a:rPr>
                        <a:t>Lưu</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lượng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thở</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ra</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đỉnh</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L/s</a:t>
                      </a: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extLst>
                  <a:ext uri="{0D108BD9-81ED-4DB2-BD59-A6C34878D82A}"/>
                </a:extLst>
              </a:tr>
              <a:tr h="450907">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smtClean="0">
                          <a:ln>
                            <a:noFill/>
                          </a:ln>
                          <a:effectLst/>
                          <a:latin typeface="Arial" pitchFamily="34" charset="0"/>
                          <a:cs typeface="Arial" pitchFamily="34" charset="0"/>
                        </a:rPr>
                        <a:t>MVV</a:t>
                      </a:r>
                      <a:endParaRPr kumimoji="0" lang="en-US" sz="1600" b="0" i="0" u="none" strike="noStrike" cap="none" normalizeH="0" baseline="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smtClean="0">
                          <a:ln>
                            <a:noFill/>
                          </a:ln>
                          <a:effectLst/>
                          <a:latin typeface="Arial" pitchFamily="34" charset="0"/>
                          <a:cs typeface="Arial" pitchFamily="34" charset="0"/>
                        </a:rPr>
                        <a:t>Maximal Voluntary Ventilation</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u="none" strike="noStrike" cap="none" normalizeH="0" baseline="0" dirty="0" err="1" smtClean="0">
                          <a:ln>
                            <a:noFill/>
                          </a:ln>
                          <a:effectLst/>
                          <a:latin typeface="Arial" pitchFamily="34" charset="0"/>
                          <a:cs typeface="Arial" pitchFamily="34" charset="0"/>
                        </a:rPr>
                        <a:t>Thông</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khí</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tự</a:t>
                      </a:r>
                      <a:r>
                        <a:rPr kumimoji="0" lang="en-US" sz="1600" u="none" strike="noStrike" cap="none" normalizeH="0" baseline="0" dirty="0" smtClean="0">
                          <a:ln>
                            <a:noFill/>
                          </a:ln>
                          <a:effectLst/>
                          <a:latin typeface="Arial" pitchFamily="34" charset="0"/>
                          <a:cs typeface="Arial" pitchFamily="34" charset="0"/>
                        </a:rPr>
                        <a:t> ý </a:t>
                      </a:r>
                      <a:r>
                        <a:rPr kumimoji="0" lang="en-US" sz="1600" u="none" strike="noStrike" cap="none" normalizeH="0" baseline="0" dirty="0" err="1" smtClean="0">
                          <a:ln>
                            <a:noFill/>
                          </a:ln>
                          <a:effectLst/>
                          <a:latin typeface="Arial" pitchFamily="34" charset="0"/>
                          <a:cs typeface="Arial" pitchFamily="34" charset="0"/>
                        </a:rPr>
                        <a:t>tối</a:t>
                      </a:r>
                      <a:r>
                        <a:rPr kumimoji="0" lang="en-US" sz="1600" u="none" strike="noStrike" cap="none" normalizeH="0" baseline="0" dirty="0" smtClean="0">
                          <a:ln>
                            <a:noFill/>
                          </a:ln>
                          <a:effectLst/>
                          <a:latin typeface="Arial" pitchFamily="34" charset="0"/>
                          <a:cs typeface="Arial" pitchFamily="34" charset="0"/>
                        </a:rPr>
                        <a:t> </a:t>
                      </a:r>
                      <a:r>
                        <a:rPr kumimoji="0" lang="en-US" sz="1600" u="none" strike="noStrike" cap="none" normalizeH="0" baseline="0" dirty="0" err="1" smtClean="0">
                          <a:ln>
                            <a:noFill/>
                          </a:ln>
                          <a:effectLst/>
                          <a:latin typeface="Arial" pitchFamily="34" charset="0"/>
                          <a:cs typeface="Arial" pitchFamily="34" charset="0"/>
                        </a:rPr>
                        <a:t>đa</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L/m</a:t>
                      </a:r>
                    </a:p>
                  </a:txBody>
                  <a:tcPr marL="87394" marR="87394" marT="45722" marB="45722" horzOverflow="overflow">
                    <a:lnL w="9525" cap="flat" cmpd="sng" algn="ctr">
                      <a:solidFill>
                        <a:srgbClr val="4BACC6">
                          <a:shade val="95000"/>
                          <a:satMod val="105000"/>
                        </a:srgbClr>
                      </a:solidFill>
                      <a:prstDash val="solid"/>
                    </a:lnL>
                    <a:lnR w="9525" cap="flat" cmpd="sng" algn="ctr">
                      <a:solidFill>
                        <a:srgbClr val="4BACC6">
                          <a:shade val="95000"/>
                          <a:satMod val="105000"/>
                        </a:srgbClr>
                      </a:solidFill>
                      <a:prstDash val="solid"/>
                    </a:lnR>
                    <a:lnT w="9525" cap="flat" cmpd="sng" algn="ctr">
                      <a:solidFill>
                        <a:srgbClr val="4BACC6">
                          <a:shade val="95000"/>
                          <a:satMod val="105000"/>
                        </a:srgbClr>
                      </a:solidFill>
                      <a:prstDash val="solid"/>
                    </a:lnT>
                    <a:lnB w="9525" cap="flat" cmpd="sng" algn="ctr">
                      <a:solidFill>
                        <a:srgbClr val="4BACC6">
                          <a:shade val="95000"/>
                          <a:satMod val="105000"/>
                        </a:srgbClr>
                      </a:solidFill>
                      <a:prstDash val="solid"/>
                    </a:lnB>
                    <a:lnTlToBr w="12700" cmpd="sng">
                      <a:noFill/>
                      <a:prstDash val="solid"/>
                    </a:lnTlToBr>
                    <a:lnBlToTr w="12700" cmpd="sng">
                      <a:noFill/>
                      <a:prstDash val="solid"/>
                    </a:lnBlToTr>
                    <a:noFill/>
                  </a:tcPr>
                </a:tc>
                <a:extLst>
                  <a:ext uri="{0D108BD9-81ED-4DB2-BD59-A6C34878D82A}"/>
                </a:extLst>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p:cNvSpPr>
            <a:spLocks noGrp="1"/>
          </p:cNvSpPr>
          <p:nvPr>
            <p:ph type="title"/>
          </p:nvPr>
        </p:nvSpPr>
        <p:spPr/>
        <p:txBody>
          <a:bodyPr/>
          <a:lstStyle/>
          <a:p>
            <a:pPr eaLnBrk="1" hangingPunct="1"/>
            <a:r>
              <a:rPr lang="en-US" altLang="en-US" smtClean="0">
                <a:cs typeface="Arial" pitchFamily="34" charset="0"/>
              </a:rPr>
              <a:t>7.1 Suy Tim</a:t>
            </a:r>
          </a:p>
        </p:txBody>
      </p:sp>
      <p:sp>
        <p:nvSpPr>
          <p:cNvPr id="189443" name="Content Placeholder 2"/>
          <p:cNvSpPr>
            <a:spLocks noGrp="1"/>
          </p:cNvSpPr>
          <p:nvPr>
            <p:ph idx="1"/>
          </p:nvPr>
        </p:nvSpPr>
        <p:spPr/>
        <p:txBody>
          <a:bodyPr/>
          <a:lstStyle/>
          <a:p>
            <a:pPr eaLnBrk="1" hangingPunct="1">
              <a:spcBef>
                <a:spcPct val="0"/>
              </a:spcBef>
              <a:spcAft>
                <a:spcPts val="1000"/>
              </a:spcAft>
              <a:buFont typeface="Wingdings" pitchFamily="2" charset="2"/>
              <a:buChar char=""/>
              <a:tabLst>
                <a:tab pos="457200" algn="l"/>
              </a:tabLst>
            </a:pPr>
            <a:r>
              <a:rPr lang="en-US" altLang="en-US" sz="2400" smtClean="0">
                <a:cs typeface="Arial" pitchFamily="34" charset="0"/>
              </a:rPr>
              <a:t>Ran ẩm đáy phổi; bóng tim to, phù phổi trên X-quang </a:t>
            </a:r>
          </a:p>
          <a:p>
            <a:pPr eaLnBrk="1" hangingPunct="1">
              <a:spcBef>
                <a:spcPct val="0"/>
              </a:spcBef>
              <a:spcAft>
                <a:spcPts val="1000"/>
              </a:spcAft>
              <a:buFont typeface="Wingdings" pitchFamily="2" charset="2"/>
              <a:buChar char=""/>
              <a:tabLst>
                <a:tab pos="457200" algn="l"/>
              </a:tabLst>
            </a:pPr>
            <a:r>
              <a:rPr lang="en-US" altLang="en-US" sz="2400" smtClean="0">
                <a:cs typeface="Arial" pitchFamily="34" charset="0"/>
              </a:rPr>
              <a:t>Hội chứng hạn chế, không HC tắc nghẽn </a:t>
            </a:r>
            <a:endParaRPr lang="en-US" altLang="en-US" sz="2400" smtClean="0">
              <a:solidFill>
                <a:schemeClr val="tx1"/>
              </a:solidFill>
              <a:cs typeface="Arial" pitchFamily="34" charset="0"/>
            </a:endParaRPr>
          </a:p>
          <a:p>
            <a:pPr eaLnBrk="1" hangingPunct="1">
              <a:tabLst>
                <a:tab pos="457200" algn="l"/>
              </a:tabLst>
            </a:pPr>
            <a:endParaRPr lang="en-US" altLang="en-US" sz="2400" smtClean="0"/>
          </a:p>
        </p:txBody>
      </p:sp>
      <p:pic>
        <p:nvPicPr>
          <p:cNvPr id="189444" name="Picture 5" descr="C:\Users\Vu Tran Thien Quan\Desktop\DSC01269.JPG"/>
          <p:cNvPicPr>
            <a:picLocks noChangeAspect="1" noChangeArrowheads="1"/>
          </p:cNvPicPr>
          <p:nvPr/>
        </p:nvPicPr>
        <p:blipFill>
          <a:blip r:embed="rId2" cstate="print"/>
          <a:srcRect/>
          <a:stretch>
            <a:fillRect/>
          </a:stretch>
        </p:blipFill>
        <p:spPr bwMode="auto">
          <a:xfrm>
            <a:off x="2881313" y="2514600"/>
            <a:ext cx="3381375" cy="4160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p:txBody>
          <a:bodyPr/>
          <a:lstStyle/>
          <a:p>
            <a:r>
              <a:rPr lang="en-US" altLang="en-US" smtClean="0"/>
              <a:t>7.1 Suy tim + Hội chứng hạn chế</a:t>
            </a:r>
          </a:p>
        </p:txBody>
      </p:sp>
      <p:pic>
        <p:nvPicPr>
          <p:cNvPr id="190467" name="Picture 5"/>
          <p:cNvPicPr>
            <a:picLocks noGrp="1" noChangeAspect="1" noChangeArrowheads="1"/>
          </p:cNvPicPr>
          <p:nvPr>
            <p:ph idx="1"/>
          </p:nvPr>
        </p:nvPicPr>
        <p:blipFill>
          <a:blip r:embed="rId2" cstate="print"/>
          <a:srcRect/>
          <a:stretch>
            <a:fillRect/>
          </a:stretch>
        </p:blipFill>
        <p:spPr>
          <a:xfrm>
            <a:off x="1185863" y="1352550"/>
            <a:ext cx="6772275" cy="4686300"/>
          </a:xfrm>
          <a:noFill/>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p:txBody>
          <a:bodyPr/>
          <a:lstStyle/>
          <a:p>
            <a:r>
              <a:rPr lang="en-US" altLang="en-US" smtClean="0"/>
              <a:t>7.1 Suy tim + Hội chứng hạn chế</a:t>
            </a:r>
          </a:p>
        </p:txBody>
      </p:sp>
      <p:pic>
        <p:nvPicPr>
          <p:cNvPr id="191491" name="Picture 6"/>
          <p:cNvPicPr>
            <a:picLocks noGrp="1" noChangeAspect="1" noChangeArrowheads="1"/>
          </p:cNvPicPr>
          <p:nvPr>
            <p:ph idx="1"/>
          </p:nvPr>
        </p:nvPicPr>
        <p:blipFill>
          <a:blip r:embed="rId2" cstate="print"/>
          <a:srcRect/>
          <a:stretch>
            <a:fillRect/>
          </a:stretch>
        </p:blipFill>
        <p:spPr>
          <a:xfrm>
            <a:off x="1430338" y="1295400"/>
            <a:ext cx="6283325" cy="4800600"/>
          </a:xfrm>
          <a:noFill/>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r>
              <a:rPr lang="en-US" altLang="en-US" sz="2800" smtClean="0"/>
              <a:t>Các chẩn đoán phân biệt nguyên nhân khó thở</a:t>
            </a:r>
          </a:p>
        </p:txBody>
      </p:sp>
      <p:sp>
        <p:nvSpPr>
          <p:cNvPr id="192515" name="Content Placeholder 2"/>
          <p:cNvSpPr>
            <a:spLocks noGrp="1"/>
          </p:cNvSpPr>
          <p:nvPr>
            <p:ph idx="1"/>
          </p:nvPr>
        </p:nvSpPr>
        <p:spPr/>
        <p:txBody>
          <a:bodyPr/>
          <a:lstStyle/>
          <a:p>
            <a:pPr marL="0" indent="0">
              <a:lnSpc>
                <a:spcPct val="80000"/>
              </a:lnSpc>
              <a:buFontTx/>
              <a:buNone/>
            </a:pPr>
            <a:r>
              <a:rPr lang="en-US" altLang="en-US" sz="1800" b="1" smtClean="0">
                <a:solidFill>
                  <a:srgbClr val="FFCC00"/>
                </a:solidFill>
              </a:rPr>
              <a:t>1. Tắc nghẽn ngoài lồng ngực: (Tắc nghẽn không cố định, thì hít vào)</a:t>
            </a:r>
          </a:p>
          <a:p>
            <a:pPr marL="914400" lvl="1" indent="-514350">
              <a:lnSpc>
                <a:spcPct val="80000"/>
              </a:lnSpc>
              <a:buClr>
                <a:srgbClr val="FFC000"/>
              </a:buClr>
              <a:buFontTx/>
              <a:buNone/>
            </a:pPr>
            <a:r>
              <a:rPr lang="en-US" altLang="en-US" sz="1800" smtClean="0"/>
              <a:t>1.1.  Bướu giáp</a:t>
            </a:r>
          </a:p>
          <a:p>
            <a:pPr marL="914400" lvl="1" indent="-514350">
              <a:lnSpc>
                <a:spcPct val="80000"/>
              </a:lnSpc>
              <a:buClr>
                <a:srgbClr val="FFC000"/>
              </a:buClr>
              <a:buFontTx/>
              <a:buNone/>
            </a:pPr>
            <a:r>
              <a:rPr lang="en-US" altLang="en-US" sz="1800" smtClean="0"/>
              <a:t>1.2.  PVCM – VCD</a:t>
            </a:r>
          </a:p>
          <a:p>
            <a:pPr marL="914400" lvl="1" indent="-514350">
              <a:lnSpc>
                <a:spcPct val="80000"/>
              </a:lnSpc>
              <a:buClr>
                <a:srgbClr val="FFC000"/>
              </a:buClr>
              <a:buFontTx/>
              <a:buNone/>
            </a:pPr>
            <a:r>
              <a:rPr lang="en-US" altLang="en-US" sz="1800" smtClean="0"/>
              <a:t>1.3.  Liệt dây thanh</a:t>
            </a:r>
          </a:p>
          <a:p>
            <a:pPr marL="914400" lvl="1" indent="-514350">
              <a:lnSpc>
                <a:spcPct val="80000"/>
              </a:lnSpc>
              <a:buClr>
                <a:srgbClr val="FFC000"/>
              </a:buClr>
              <a:buFontTx/>
              <a:buNone/>
            </a:pPr>
            <a:r>
              <a:rPr lang="en-US" altLang="en-US" sz="1800" smtClean="0"/>
              <a:t>1.4.  Phù nề dây thanh</a:t>
            </a:r>
          </a:p>
          <a:p>
            <a:pPr marL="914400" lvl="1" indent="-514350">
              <a:lnSpc>
                <a:spcPct val="80000"/>
              </a:lnSpc>
              <a:buClr>
                <a:srgbClr val="FFC000"/>
              </a:buClr>
              <a:buFontTx/>
              <a:buNone/>
            </a:pPr>
            <a:r>
              <a:rPr lang="en-US" altLang="en-US" sz="1800" smtClean="0"/>
              <a:t>1.5.  Ung thư thanh quản</a:t>
            </a:r>
          </a:p>
          <a:p>
            <a:pPr marL="914400" lvl="1" indent="-514350">
              <a:lnSpc>
                <a:spcPct val="80000"/>
              </a:lnSpc>
              <a:buClr>
                <a:srgbClr val="FFC000"/>
              </a:buClr>
              <a:buFontTx/>
              <a:buNone/>
            </a:pPr>
            <a:r>
              <a:rPr lang="en-US" altLang="en-US" sz="1800" smtClean="0"/>
              <a:t>1.6.  U hạ thanh môn</a:t>
            </a:r>
          </a:p>
          <a:p>
            <a:pPr marL="0" indent="0">
              <a:lnSpc>
                <a:spcPct val="80000"/>
              </a:lnSpc>
              <a:buFontTx/>
              <a:buNone/>
            </a:pPr>
            <a:r>
              <a:rPr lang="en-US" altLang="en-US" sz="1800" b="1" smtClean="0">
                <a:solidFill>
                  <a:srgbClr val="FFCC00"/>
                </a:solidFill>
              </a:rPr>
              <a:t>2. Tắc nghẽn trong lồng ngực: (Tắc nghẽn không cố định, thì thở ra)</a:t>
            </a:r>
          </a:p>
          <a:p>
            <a:pPr marL="914400" lvl="1" indent="-514350">
              <a:lnSpc>
                <a:spcPct val="80000"/>
              </a:lnSpc>
              <a:buFontTx/>
              <a:buNone/>
            </a:pPr>
            <a:r>
              <a:rPr lang="en-US" altLang="en-US" sz="1800" smtClean="0"/>
              <a:t>2.1.  Vòng mạch máu</a:t>
            </a:r>
          </a:p>
          <a:p>
            <a:pPr marL="914400" lvl="1" indent="-514350">
              <a:lnSpc>
                <a:spcPct val="80000"/>
              </a:lnSpc>
              <a:buFontTx/>
              <a:buNone/>
            </a:pPr>
            <a:r>
              <a:rPr lang="en-US" altLang="en-US" sz="1800" smtClean="0"/>
              <a:t>2.2.  Hạch, bướu</a:t>
            </a:r>
          </a:p>
          <a:p>
            <a:pPr marL="914400" lvl="1" indent="-514350">
              <a:lnSpc>
                <a:spcPct val="80000"/>
              </a:lnSpc>
              <a:buFontTx/>
              <a:buNone/>
            </a:pPr>
            <a:r>
              <a:rPr lang="en-US" altLang="en-US" sz="1800" smtClean="0"/>
              <a:t>2.3.  Mềm sụn khí quản</a:t>
            </a:r>
          </a:p>
          <a:p>
            <a:pPr marL="914400" lvl="1" indent="-514350">
              <a:lnSpc>
                <a:spcPct val="80000"/>
              </a:lnSpc>
              <a:buFontTx/>
              <a:buNone/>
            </a:pPr>
            <a:r>
              <a:rPr lang="en-US" altLang="en-US" sz="1800" smtClean="0"/>
              <a:t>2.4.  Co thắt tâm vị</a:t>
            </a:r>
          </a:p>
          <a:p>
            <a:pPr marL="0" indent="0">
              <a:lnSpc>
                <a:spcPct val="80000"/>
              </a:lnSpc>
              <a:buFontTx/>
              <a:buNone/>
            </a:pPr>
            <a:r>
              <a:rPr lang="en-US" altLang="en-US" sz="1800" b="1" smtClean="0">
                <a:solidFill>
                  <a:srgbClr val="FFCC00"/>
                </a:solidFill>
              </a:rPr>
              <a:t>3. Tắc nghẽn cố định (Cả hai thì, trong hoặc ngoài lồng ngực)</a:t>
            </a:r>
          </a:p>
          <a:p>
            <a:pPr marL="914400" lvl="1" indent="-514350">
              <a:lnSpc>
                <a:spcPct val="80000"/>
              </a:lnSpc>
              <a:buFontTx/>
              <a:buNone/>
            </a:pPr>
            <a:r>
              <a:rPr lang="en-US" altLang="en-US" sz="1800" smtClean="0"/>
              <a:t>3.1.  Di dạng phế quản</a:t>
            </a:r>
          </a:p>
          <a:p>
            <a:pPr marL="914400" lvl="1" indent="-514350">
              <a:lnSpc>
                <a:spcPct val="80000"/>
              </a:lnSpc>
              <a:buFontTx/>
              <a:buNone/>
            </a:pPr>
            <a:r>
              <a:rPr lang="en-US" altLang="en-US" sz="1800" smtClean="0"/>
              <a:t>3.2.  Sau mở KQ</a:t>
            </a:r>
          </a:p>
          <a:p>
            <a:pPr marL="914400" lvl="1" indent="-514350">
              <a:lnSpc>
                <a:spcPct val="80000"/>
              </a:lnSpc>
              <a:buFontTx/>
              <a:buNone/>
            </a:pPr>
            <a:r>
              <a:rPr lang="en-US" altLang="en-US" sz="1800" smtClean="0"/>
              <a:t>3.3.  Sẹo hẹp do lao</a:t>
            </a:r>
          </a:p>
          <a:p>
            <a:pPr marL="914400" lvl="1" indent="-514350">
              <a:lnSpc>
                <a:spcPct val="80000"/>
              </a:lnSpc>
              <a:buFontTx/>
              <a:buNone/>
            </a:pPr>
            <a:r>
              <a:rPr lang="en-US" altLang="en-US" sz="1800" smtClean="0"/>
              <a:t>3.4.  U khí quản</a:t>
            </a:r>
          </a:p>
          <a:p>
            <a:pPr marL="914400" lvl="1" indent="-514350">
              <a:lnSpc>
                <a:spcPct val="80000"/>
              </a:lnSpc>
              <a:buFontTx/>
              <a:buNone/>
            </a:pPr>
            <a:r>
              <a:rPr lang="en-US" altLang="en-US" sz="1800" smtClean="0"/>
              <a:t>3.5.  Polype khí quản</a:t>
            </a:r>
          </a:p>
          <a:p>
            <a:pPr marL="914400" lvl="1" indent="-514350">
              <a:lnSpc>
                <a:spcPct val="80000"/>
              </a:lnSpc>
              <a:buFontTx/>
              <a:buNone/>
            </a:pPr>
            <a:r>
              <a:rPr lang="en-US" altLang="en-US" sz="1800" smtClean="0"/>
              <a:t>3.6.  U hạ thanh môn</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Content Placeholder 2"/>
          <p:cNvSpPr>
            <a:spLocks noGrp="1"/>
          </p:cNvSpPr>
          <p:nvPr>
            <p:ph idx="1"/>
          </p:nvPr>
        </p:nvSpPr>
        <p:spPr/>
        <p:txBody>
          <a:bodyPr/>
          <a:lstStyle/>
          <a:p>
            <a:pPr marL="514350" indent="-514350">
              <a:lnSpc>
                <a:spcPct val="80000"/>
              </a:lnSpc>
              <a:buFontTx/>
              <a:buAutoNum type="arabicPeriod" startAt="4"/>
            </a:pPr>
            <a:r>
              <a:rPr lang="en-US" altLang="en-US" sz="2500" b="1" smtClean="0">
                <a:solidFill>
                  <a:srgbClr val="FFCC00"/>
                </a:solidFill>
              </a:rPr>
              <a:t>Hội chứng hạn chế</a:t>
            </a:r>
          </a:p>
          <a:p>
            <a:pPr marL="514350" indent="-514350">
              <a:lnSpc>
                <a:spcPct val="80000"/>
              </a:lnSpc>
              <a:buFontTx/>
              <a:buAutoNum type="arabicPeriod" startAt="4"/>
            </a:pPr>
            <a:r>
              <a:rPr lang="en-US" altLang="en-US" sz="2500" b="1" smtClean="0">
                <a:solidFill>
                  <a:srgbClr val="FFCC00"/>
                </a:solidFill>
              </a:rPr>
              <a:t>Ngưng thở khi ngủ</a:t>
            </a:r>
          </a:p>
          <a:p>
            <a:pPr marL="514350" indent="-514350">
              <a:lnSpc>
                <a:spcPct val="80000"/>
              </a:lnSpc>
              <a:buFontTx/>
              <a:buAutoNum type="arabicPeriod" startAt="4"/>
            </a:pPr>
            <a:r>
              <a:rPr lang="en-US" altLang="en-US" sz="2500" b="1" smtClean="0">
                <a:solidFill>
                  <a:srgbClr val="FFCC00"/>
                </a:solidFill>
              </a:rPr>
              <a:t>Các nguyên nhân hô hấp khác</a:t>
            </a:r>
          </a:p>
          <a:p>
            <a:pPr marL="914400" lvl="1" indent="-514350">
              <a:lnSpc>
                <a:spcPct val="80000"/>
              </a:lnSpc>
              <a:buFontTx/>
              <a:buNone/>
            </a:pPr>
            <a:r>
              <a:rPr lang="en-US" altLang="en-US" sz="2200" smtClean="0"/>
              <a:t>6.1.  Dị vật</a:t>
            </a:r>
          </a:p>
          <a:p>
            <a:pPr marL="914400" lvl="1" indent="-514350">
              <a:lnSpc>
                <a:spcPct val="80000"/>
              </a:lnSpc>
              <a:buFontTx/>
              <a:buNone/>
            </a:pPr>
            <a:r>
              <a:rPr lang="en-US" altLang="en-US" sz="2200" smtClean="0"/>
              <a:t>6.2.  HC phản ứng đường thở sau viêm</a:t>
            </a:r>
          </a:p>
          <a:p>
            <a:pPr marL="914400" lvl="1" indent="-514350">
              <a:lnSpc>
                <a:spcPct val="80000"/>
              </a:lnSpc>
              <a:buFontTx/>
              <a:buNone/>
            </a:pPr>
            <a:r>
              <a:rPr lang="en-US" altLang="en-US" sz="2200" smtClean="0"/>
              <a:t>6.3.  Dãn phế quản</a:t>
            </a:r>
          </a:p>
          <a:p>
            <a:pPr marL="914400" lvl="1" indent="-514350">
              <a:lnSpc>
                <a:spcPct val="80000"/>
              </a:lnSpc>
              <a:buFontTx/>
              <a:buNone/>
            </a:pPr>
            <a:r>
              <a:rPr lang="en-US" altLang="en-US" sz="2200" smtClean="0"/>
              <a:t>6.4.  Lao phổi</a:t>
            </a:r>
          </a:p>
          <a:p>
            <a:pPr marL="914400" lvl="1" indent="-514350">
              <a:lnSpc>
                <a:spcPct val="80000"/>
              </a:lnSpc>
              <a:buFontTx/>
              <a:buNone/>
            </a:pPr>
            <a:r>
              <a:rPr lang="en-US" altLang="en-US" sz="2200" smtClean="0"/>
              <a:t>6.5.  Viêm tiểu phế quản bít tắc</a:t>
            </a:r>
          </a:p>
          <a:p>
            <a:pPr marL="914400" lvl="1" indent="-514350">
              <a:lnSpc>
                <a:spcPct val="80000"/>
              </a:lnSpc>
              <a:buFontTx/>
              <a:buNone/>
            </a:pPr>
            <a:r>
              <a:rPr lang="en-US" altLang="en-US" sz="2200" smtClean="0"/>
              <a:t>6.6.  Viêm tiểu phế quản lan tỏa</a:t>
            </a:r>
          </a:p>
          <a:p>
            <a:pPr marL="914400" lvl="1" indent="-514350">
              <a:lnSpc>
                <a:spcPct val="80000"/>
              </a:lnSpc>
              <a:buFontTx/>
              <a:buNone/>
            </a:pPr>
            <a:r>
              <a:rPr lang="en-US" altLang="en-US" sz="2200" smtClean="0"/>
              <a:t>6.7.  Thuyên tắc phổi</a:t>
            </a:r>
          </a:p>
          <a:p>
            <a:pPr marL="914400" lvl="1" indent="-514350">
              <a:lnSpc>
                <a:spcPct val="80000"/>
              </a:lnSpc>
              <a:buFontTx/>
              <a:buNone/>
            </a:pPr>
            <a:r>
              <a:rPr lang="en-US" altLang="en-US" sz="2200" smtClean="0"/>
              <a:t>6.8.  Hội chứng hạn chế</a:t>
            </a:r>
          </a:p>
          <a:p>
            <a:pPr marL="514350" indent="-514350">
              <a:lnSpc>
                <a:spcPct val="80000"/>
              </a:lnSpc>
              <a:buFontTx/>
              <a:buAutoNum type="arabicPeriod" startAt="4"/>
            </a:pPr>
            <a:r>
              <a:rPr lang="en-US" altLang="en-US" sz="2500" b="1" smtClean="0">
                <a:solidFill>
                  <a:srgbClr val="FFCC00"/>
                </a:solidFill>
              </a:rPr>
              <a:t>Các nguyên nhân ngoài hô hấp</a:t>
            </a:r>
          </a:p>
          <a:p>
            <a:pPr marL="914400" lvl="2" indent="-514350">
              <a:lnSpc>
                <a:spcPct val="80000"/>
              </a:lnSpc>
              <a:buFontTx/>
              <a:buNone/>
            </a:pPr>
            <a:r>
              <a:rPr lang="en-US" altLang="en-US" sz="2200" smtClean="0"/>
              <a:t>7.1.  Suy tim (HC hạn chế)</a:t>
            </a:r>
          </a:p>
          <a:p>
            <a:pPr marL="914400" lvl="2" indent="-514350">
              <a:lnSpc>
                <a:spcPct val="80000"/>
              </a:lnSpc>
              <a:buFontTx/>
              <a:buNone/>
            </a:pPr>
            <a:r>
              <a:rPr lang="en-US" altLang="en-US" sz="2200" smtClean="0"/>
              <a:t>7.2.  Cường giáp</a:t>
            </a:r>
          </a:p>
          <a:p>
            <a:pPr marL="914400" lvl="2" indent="-514350">
              <a:lnSpc>
                <a:spcPct val="80000"/>
              </a:lnSpc>
              <a:buFontTx/>
              <a:buNone/>
            </a:pPr>
            <a:r>
              <a:rPr lang="en-US" altLang="en-US" sz="2200" smtClean="0"/>
              <a:t>7.3.  Tâm thần kinh</a:t>
            </a:r>
          </a:p>
          <a:p>
            <a:pPr marL="514350" indent="-514350">
              <a:lnSpc>
                <a:spcPct val="80000"/>
              </a:lnSpc>
              <a:buFontTx/>
              <a:buAutoNum type="arabicPeriod" startAt="4"/>
            </a:pPr>
            <a:endParaRPr lang="en-US" altLang="en-US" sz="2500" smtClean="0"/>
          </a:p>
        </p:txBody>
      </p:sp>
      <p:sp>
        <p:nvSpPr>
          <p:cNvPr id="193539" name="Title 1"/>
          <p:cNvSpPr>
            <a:spLocks noGrp="1"/>
          </p:cNvSpPr>
          <p:nvPr>
            <p:ph type="title"/>
          </p:nvPr>
        </p:nvSpPr>
        <p:spPr/>
        <p:txBody>
          <a:bodyPr/>
          <a:lstStyle/>
          <a:p>
            <a:r>
              <a:rPr lang="en-US" altLang="en-US" sz="2800" smtClean="0"/>
              <a:t>Các chẩn đoán phân biệt nguyên nhân khó thở</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US" altLang="en-US" smtClean="0"/>
              <a:t>Kết luận về hô hấp ký trong Khoa Hô hấp</a:t>
            </a:r>
          </a:p>
        </p:txBody>
      </p:sp>
      <p:sp>
        <p:nvSpPr>
          <p:cNvPr id="194563" name="Content Placeholder 2"/>
          <p:cNvSpPr>
            <a:spLocks noGrp="1"/>
          </p:cNvSpPr>
          <p:nvPr>
            <p:ph idx="1"/>
          </p:nvPr>
        </p:nvSpPr>
        <p:spPr/>
        <p:txBody>
          <a:bodyPr/>
          <a:lstStyle/>
          <a:p>
            <a:r>
              <a:rPr lang="en-US" altLang="en-US" smtClean="0"/>
              <a:t>24 chẩn đoán phân biệt với hen và COPD trên bệnh nhân khó thở</a:t>
            </a:r>
          </a:p>
          <a:p>
            <a:r>
              <a:rPr lang="en-US" altLang="en-US" smtClean="0"/>
              <a:t>Đường cong lưu lượng thể tích hữu ích trong gợi ý chẩn đoán phân biệt</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r>
              <a:rPr lang="en-US" altLang="en-US" smtClean="0">
                <a:cs typeface="Arial" pitchFamily="34" charset="0"/>
              </a:rPr>
              <a:t>I. Vai trò của hô hấp ký trong </a:t>
            </a:r>
            <a:br>
              <a:rPr lang="en-US" altLang="en-US" smtClean="0">
                <a:cs typeface="Arial" pitchFamily="34" charset="0"/>
              </a:rPr>
            </a:br>
            <a:r>
              <a:rPr lang="en-US" altLang="en-US" smtClean="0">
                <a:cs typeface="Arial" pitchFamily="34" charset="0"/>
              </a:rPr>
              <a:t>Khoa Tai Mũi Họng</a:t>
            </a:r>
          </a:p>
        </p:txBody>
      </p:sp>
      <p:sp>
        <p:nvSpPr>
          <p:cNvPr id="195587" name="Rectangle 3"/>
          <p:cNvSpPr>
            <a:spLocks noGrp="1" noChangeArrowheads="1"/>
          </p:cNvSpPr>
          <p:nvPr>
            <p:ph idx="1"/>
          </p:nvPr>
        </p:nvSpPr>
        <p:spPr/>
        <p:txBody>
          <a:bodyPr/>
          <a:lstStyle/>
          <a:p>
            <a:pPr marL="609600" indent="-609600" eaLnBrk="1" hangingPunct="1">
              <a:lnSpc>
                <a:spcPct val="90000"/>
              </a:lnSpc>
              <a:buFontTx/>
              <a:buChar char="-"/>
            </a:pPr>
            <a:r>
              <a:rPr lang="en-US" altLang="en-US" sz="3600" smtClean="0">
                <a:cs typeface="Arial" pitchFamily="34" charset="0"/>
              </a:rPr>
              <a:t>Hô hấp ký có thể phát hiện được:</a:t>
            </a:r>
          </a:p>
          <a:p>
            <a:pPr marL="1009650" lvl="1" indent="-609600" eaLnBrk="1" hangingPunct="1">
              <a:lnSpc>
                <a:spcPct val="90000"/>
              </a:lnSpc>
              <a:buFontTx/>
              <a:buChar char="-"/>
            </a:pPr>
            <a:r>
              <a:rPr lang="en-US" altLang="en-US" smtClean="0">
                <a:cs typeface="Arial" pitchFamily="34" charset="0"/>
              </a:rPr>
              <a:t>Rối loạn chức năng dây thanh (VCD)</a:t>
            </a:r>
          </a:p>
          <a:p>
            <a:pPr marL="1009650" lvl="1" indent="-609600" eaLnBrk="1" hangingPunct="1">
              <a:lnSpc>
                <a:spcPct val="90000"/>
              </a:lnSpc>
              <a:buFontTx/>
              <a:buChar char="-"/>
            </a:pPr>
            <a:r>
              <a:rPr lang="en-US" altLang="en-US" smtClean="0">
                <a:cs typeface="Arial" pitchFamily="34" charset="0"/>
              </a:rPr>
              <a:t>Liệt dây thanh</a:t>
            </a:r>
          </a:p>
          <a:p>
            <a:pPr marL="1009650" lvl="1" indent="-609600" eaLnBrk="1" hangingPunct="1">
              <a:lnSpc>
                <a:spcPct val="90000"/>
              </a:lnSpc>
              <a:buFontTx/>
              <a:buChar char="-"/>
            </a:pPr>
            <a:r>
              <a:rPr lang="en-US" altLang="en-US" smtClean="0">
                <a:cs typeface="Arial" pitchFamily="34" charset="0"/>
              </a:rPr>
              <a:t>Phù nề dây thanh</a:t>
            </a:r>
          </a:p>
          <a:p>
            <a:pPr marL="1009650" lvl="1" indent="-609600" eaLnBrk="1" hangingPunct="1">
              <a:lnSpc>
                <a:spcPct val="90000"/>
              </a:lnSpc>
              <a:buFontTx/>
              <a:buChar char="-"/>
            </a:pPr>
            <a:r>
              <a:rPr lang="en-US" altLang="en-US" smtClean="0">
                <a:cs typeface="Arial" pitchFamily="34" charset="0"/>
              </a:rPr>
              <a:t>Ung thư thanh quản</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r>
              <a:rPr lang="en-US" altLang="en-US" smtClean="0">
                <a:cs typeface="Arial" pitchFamily="34" charset="0"/>
              </a:rPr>
              <a:t>I. Vai trò của hô hấp ký trong </a:t>
            </a:r>
            <a:br>
              <a:rPr lang="en-US" altLang="en-US" smtClean="0">
                <a:cs typeface="Arial" pitchFamily="34" charset="0"/>
              </a:rPr>
            </a:br>
            <a:r>
              <a:rPr lang="en-US" altLang="en-US" smtClean="0">
                <a:cs typeface="Arial" pitchFamily="34" charset="0"/>
              </a:rPr>
              <a:t>Khoa Tai Mũi Họng</a:t>
            </a:r>
          </a:p>
        </p:txBody>
      </p:sp>
      <p:sp>
        <p:nvSpPr>
          <p:cNvPr id="196611" name="Rectangle 3"/>
          <p:cNvSpPr>
            <a:spLocks noGrp="1" noChangeArrowheads="1"/>
          </p:cNvSpPr>
          <p:nvPr>
            <p:ph idx="1"/>
          </p:nvPr>
        </p:nvSpPr>
        <p:spPr/>
        <p:txBody>
          <a:bodyPr/>
          <a:lstStyle/>
          <a:p>
            <a:pPr marL="609600" indent="-609600" eaLnBrk="1" hangingPunct="1">
              <a:lnSpc>
                <a:spcPct val="90000"/>
              </a:lnSpc>
              <a:buFontTx/>
              <a:buChar char="-"/>
            </a:pPr>
            <a:r>
              <a:rPr lang="en-US" altLang="en-US" sz="2800" smtClean="0">
                <a:cs typeface="Arial" pitchFamily="34" charset="0"/>
              </a:rPr>
              <a:t>Có phải hen suyễn không?</a:t>
            </a:r>
          </a:p>
          <a:p>
            <a:pPr marL="609600" indent="-609600" eaLnBrk="1" hangingPunct="1">
              <a:lnSpc>
                <a:spcPct val="90000"/>
              </a:lnSpc>
              <a:buFontTx/>
              <a:buChar char="-"/>
            </a:pPr>
            <a:r>
              <a:rPr lang="en-US" altLang="en-US" sz="2800" smtClean="0">
                <a:cs typeface="Arial" pitchFamily="34" charset="0"/>
              </a:rPr>
              <a:t>Trả lời câu hỏi có hen suyễn đi kèm không?</a:t>
            </a:r>
          </a:p>
          <a:p>
            <a:pPr marL="609600" indent="-609600" eaLnBrk="1" hangingPunct="1">
              <a:lnSpc>
                <a:spcPct val="90000"/>
              </a:lnSpc>
              <a:buFontTx/>
              <a:buChar char="-"/>
            </a:pPr>
            <a:r>
              <a:rPr lang="en-US" altLang="en-US" sz="2800" smtClean="0">
                <a:cs typeface="Arial" pitchFamily="34" charset="0"/>
              </a:rPr>
              <a:t>Rất quan trọng để chuẩn bị trước mổ</a:t>
            </a:r>
          </a:p>
        </p:txBody>
      </p:sp>
      <p:pic>
        <p:nvPicPr>
          <p:cNvPr id="196612" name="Picture 2"/>
          <p:cNvPicPr>
            <a:picLocks noChangeAspect="1" noChangeArrowheads="1"/>
          </p:cNvPicPr>
          <p:nvPr/>
        </p:nvPicPr>
        <p:blipFill>
          <a:blip r:embed="rId2" cstate="print"/>
          <a:srcRect t="45242" r="72646" b="29681"/>
          <a:stretch>
            <a:fillRect/>
          </a:stretch>
        </p:blipFill>
        <p:spPr bwMode="auto">
          <a:xfrm>
            <a:off x="2133600" y="2900363"/>
            <a:ext cx="4876800" cy="3402012"/>
          </a:xfrm>
          <a:prstGeom prst="rect">
            <a:avLst/>
          </a:prstGeom>
          <a:noFill/>
          <a:ln w="9525">
            <a:noFill/>
            <a:miter lim="800000"/>
            <a:headEnd/>
            <a:tailEnd/>
          </a:ln>
        </p:spPr>
      </p:pic>
      <p:sp>
        <p:nvSpPr>
          <p:cNvPr id="196613" name="TextBox 1"/>
          <p:cNvSpPr txBox="1">
            <a:spLocks noChangeArrowheads="1"/>
          </p:cNvSpPr>
          <p:nvPr/>
        </p:nvSpPr>
        <p:spPr bwMode="auto">
          <a:xfrm>
            <a:off x="182563" y="6324600"/>
            <a:ext cx="8778875" cy="461963"/>
          </a:xfrm>
          <a:prstGeom prst="rect">
            <a:avLst/>
          </a:prstGeom>
          <a:noFill/>
          <a:ln w="9525">
            <a:noFill/>
            <a:miter lim="800000"/>
            <a:headEnd/>
            <a:tailEnd/>
          </a:ln>
        </p:spPr>
        <p:txBody>
          <a:bodyPr>
            <a:spAutoFit/>
          </a:bodyPr>
          <a:lstStyle/>
          <a:p>
            <a:pPr algn="ctr"/>
            <a:r>
              <a:rPr lang="en-US" altLang="en-US" sz="2400">
                <a:solidFill>
                  <a:srgbClr val="FFCC00"/>
                </a:solidFill>
              </a:rPr>
              <a:t>Liệt khép dây thanh kèm hen phế quản</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r>
              <a:rPr lang="en-US" altLang="en-US" smtClean="0">
                <a:cs typeface="Arial" pitchFamily="34" charset="0"/>
              </a:rPr>
              <a:t>I. Vai trò của hô hấp ký trong </a:t>
            </a:r>
            <a:br>
              <a:rPr lang="en-US" altLang="en-US" smtClean="0">
                <a:cs typeface="Arial" pitchFamily="34" charset="0"/>
              </a:rPr>
            </a:br>
            <a:r>
              <a:rPr lang="en-US" altLang="en-US" smtClean="0">
                <a:cs typeface="Arial" pitchFamily="34" charset="0"/>
              </a:rPr>
              <a:t>Khoa Tai Mũi Họng</a:t>
            </a:r>
          </a:p>
        </p:txBody>
      </p:sp>
      <p:sp>
        <p:nvSpPr>
          <p:cNvPr id="197635" name="Rectangle 3"/>
          <p:cNvSpPr>
            <a:spLocks noGrp="1" noChangeArrowheads="1"/>
          </p:cNvSpPr>
          <p:nvPr>
            <p:ph idx="1"/>
          </p:nvPr>
        </p:nvSpPr>
        <p:spPr/>
        <p:txBody>
          <a:bodyPr/>
          <a:lstStyle/>
          <a:p>
            <a:pPr marL="609600" indent="-609600" eaLnBrk="1" hangingPunct="1">
              <a:lnSpc>
                <a:spcPct val="90000"/>
              </a:lnSpc>
              <a:buFontTx/>
              <a:buChar char="-"/>
            </a:pPr>
            <a:r>
              <a:rPr lang="en-US" altLang="en-US" smtClean="0">
                <a:cs typeface="Arial" pitchFamily="34" charset="0"/>
              </a:rPr>
              <a:t>Cảnh giác hen dạng ho</a:t>
            </a:r>
          </a:p>
        </p:txBody>
      </p:sp>
      <p:pic>
        <p:nvPicPr>
          <p:cNvPr id="197636" name="Picture 1"/>
          <p:cNvPicPr>
            <a:picLocks noChangeAspect="1"/>
          </p:cNvPicPr>
          <p:nvPr/>
        </p:nvPicPr>
        <p:blipFill>
          <a:blip r:embed="rId2" cstate="print"/>
          <a:srcRect t="8888" b="35451"/>
          <a:stretch>
            <a:fillRect/>
          </a:stretch>
        </p:blipFill>
        <p:spPr bwMode="auto">
          <a:xfrm>
            <a:off x="1828800" y="2220913"/>
            <a:ext cx="5675313" cy="4471987"/>
          </a:xfrm>
          <a:prstGeom prst="rect">
            <a:avLst/>
          </a:prstGeom>
          <a:noFill/>
          <a:ln w="9525">
            <a:noFill/>
            <a:miter lim="800000"/>
            <a:headEnd/>
            <a:tailEnd/>
          </a:ln>
        </p:spPr>
      </p:pic>
      <p:sp>
        <p:nvSpPr>
          <p:cNvPr id="3" name="Rectangle 2"/>
          <p:cNvSpPr/>
          <p:nvPr/>
        </p:nvSpPr>
        <p:spPr>
          <a:xfrm>
            <a:off x="2590800" y="2819400"/>
            <a:ext cx="8382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r>
              <a:rPr lang="en-US" altLang="en-US" smtClean="0">
                <a:cs typeface="Arial" pitchFamily="34" charset="0"/>
              </a:rPr>
              <a:t>I. Vai trò của hô hấp ký trong </a:t>
            </a:r>
            <a:br>
              <a:rPr lang="en-US" altLang="en-US" smtClean="0">
                <a:cs typeface="Arial" pitchFamily="34" charset="0"/>
              </a:rPr>
            </a:br>
            <a:r>
              <a:rPr lang="en-US" altLang="en-US" smtClean="0">
                <a:cs typeface="Arial" pitchFamily="34" charset="0"/>
              </a:rPr>
              <a:t>Khoa Tai Mũi Họng</a:t>
            </a:r>
            <a:endParaRPr lang="en-US" smtClean="0"/>
          </a:p>
        </p:txBody>
      </p:sp>
      <p:sp>
        <p:nvSpPr>
          <p:cNvPr id="2052" name="Content Placeholder 2"/>
          <p:cNvSpPr>
            <a:spLocks noGrp="1"/>
          </p:cNvSpPr>
          <p:nvPr>
            <p:ph idx="1"/>
          </p:nvPr>
        </p:nvSpPr>
        <p:spPr/>
        <p:txBody>
          <a:bodyPr/>
          <a:lstStyle/>
          <a:p>
            <a:r>
              <a:rPr lang="en-US" altLang="en-US" smtClean="0">
                <a:cs typeface="Arial" pitchFamily="34" charset="0"/>
              </a:rPr>
              <a:t>Cảnh giác hen dạng ho</a:t>
            </a:r>
          </a:p>
          <a:p>
            <a:endParaRPr lang="en-US" smtClean="0"/>
          </a:p>
        </p:txBody>
      </p:sp>
      <p:graphicFrame>
        <p:nvGraphicFramePr>
          <p:cNvPr id="2050" name="Object 3"/>
          <p:cNvGraphicFramePr>
            <a:graphicFrameLocks noChangeAspect="1"/>
          </p:cNvGraphicFramePr>
          <p:nvPr/>
        </p:nvGraphicFramePr>
        <p:xfrm>
          <a:off x="1524000" y="2057400"/>
          <a:ext cx="5910263" cy="4660900"/>
        </p:xfrm>
        <a:graphic>
          <a:graphicData uri="http://schemas.openxmlformats.org/presentationml/2006/ole">
            <p:oleObj spid="_x0000_s2050" name="Image" r:id="rId3" imgW="7568254" imgH="5968254" progId="Photoshop.Image.16">
              <p:embed/>
            </p:oleObj>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609600" indent="-609600" eaLnBrk="1" hangingPunct="1">
              <a:lnSpc>
                <a:spcPct val="110000"/>
              </a:lnSpc>
              <a:defRPr/>
            </a:pPr>
            <a:r>
              <a:rPr lang="en-US" altLang="en-US" sz="3600" b="1" dirty="0">
                <a:solidFill>
                  <a:srgbClr val="FFCC00"/>
                </a:solidFill>
              </a:rPr>
              <a:t>PHỔI HỌC:</a:t>
            </a:r>
          </a:p>
          <a:p>
            <a:pPr marL="990600" lvl="1" indent="-533400" eaLnBrk="1" hangingPunct="1">
              <a:lnSpc>
                <a:spcPct val="110000"/>
              </a:lnSpc>
              <a:buFontTx/>
              <a:buAutoNum type="arabicPeriod"/>
              <a:defRPr/>
            </a:pPr>
            <a:r>
              <a:rPr lang="en-US" altLang="en-US" sz="3600" dirty="0" err="1">
                <a:solidFill>
                  <a:schemeClr val="bg1"/>
                </a:solidFill>
              </a:rPr>
              <a:t>Lâm</a:t>
            </a:r>
            <a:r>
              <a:rPr lang="en-US" altLang="en-US" sz="3600" dirty="0">
                <a:solidFill>
                  <a:schemeClr val="bg1"/>
                </a:solidFill>
              </a:rPr>
              <a:t> </a:t>
            </a:r>
            <a:r>
              <a:rPr lang="en-US" altLang="en-US" sz="3600" dirty="0" err="1">
                <a:solidFill>
                  <a:schemeClr val="bg1"/>
                </a:solidFill>
              </a:rPr>
              <a:t>Sàng</a:t>
            </a:r>
            <a:endParaRPr lang="en-US" altLang="en-US" sz="3600" dirty="0">
              <a:solidFill>
                <a:schemeClr val="bg1"/>
              </a:solidFill>
            </a:endParaRPr>
          </a:p>
          <a:p>
            <a:pPr marL="990600" lvl="1" indent="-533400" eaLnBrk="1" hangingPunct="1">
              <a:lnSpc>
                <a:spcPct val="110000"/>
              </a:lnSpc>
              <a:buFontTx/>
              <a:buAutoNum type="arabicPeriod"/>
              <a:defRPr/>
            </a:pPr>
            <a:r>
              <a:rPr lang="en-US" altLang="en-US" sz="3600" dirty="0" err="1">
                <a:solidFill>
                  <a:schemeClr val="bg1"/>
                </a:solidFill>
              </a:rPr>
              <a:t>Hình</a:t>
            </a:r>
            <a:r>
              <a:rPr lang="en-US" altLang="en-US" sz="3600" dirty="0">
                <a:solidFill>
                  <a:schemeClr val="bg1"/>
                </a:solidFill>
              </a:rPr>
              <a:t> </a:t>
            </a:r>
            <a:r>
              <a:rPr lang="en-US" altLang="en-US" sz="3600" dirty="0" err="1">
                <a:solidFill>
                  <a:schemeClr val="bg1"/>
                </a:solidFill>
              </a:rPr>
              <a:t>ảnh</a:t>
            </a:r>
            <a:endParaRPr lang="en-US" altLang="en-US" sz="3600" dirty="0">
              <a:solidFill>
                <a:schemeClr val="bg1"/>
              </a:solidFill>
            </a:endParaRPr>
          </a:p>
          <a:p>
            <a:pPr marL="990600" lvl="1" indent="-533400" eaLnBrk="1" hangingPunct="1">
              <a:lnSpc>
                <a:spcPct val="110000"/>
              </a:lnSpc>
              <a:buFontTx/>
              <a:buAutoNum type="arabicPeriod"/>
              <a:defRPr/>
            </a:pPr>
            <a:r>
              <a:rPr lang="en-US" altLang="en-US" sz="3600" dirty="0" err="1">
                <a:solidFill>
                  <a:schemeClr val="bg1"/>
                </a:solidFill>
              </a:rPr>
              <a:t>Thăm</a:t>
            </a:r>
            <a:r>
              <a:rPr lang="en-US" altLang="en-US" sz="3600" dirty="0">
                <a:solidFill>
                  <a:schemeClr val="bg1"/>
                </a:solidFill>
              </a:rPr>
              <a:t> </a:t>
            </a:r>
            <a:r>
              <a:rPr lang="en-US" altLang="en-US" sz="3600" dirty="0" err="1">
                <a:solidFill>
                  <a:schemeClr val="bg1"/>
                </a:solidFill>
              </a:rPr>
              <a:t>dò</a:t>
            </a:r>
            <a:r>
              <a:rPr lang="en-US" altLang="en-US" sz="3600" dirty="0">
                <a:solidFill>
                  <a:schemeClr val="bg1"/>
                </a:solidFill>
              </a:rPr>
              <a:t> </a:t>
            </a:r>
            <a:r>
              <a:rPr lang="en-US" altLang="en-US" sz="3600" dirty="0" err="1">
                <a:solidFill>
                  <a:schemeClr val="bg1"/>
                </a:solidFill>
              </a:rPr>
              <a:t>chức</a:t>
            </a:r>
            <a:r>
              <a:rPr lang="en-US" altLang="en-US" sz="3600" dirty="0">
                <a:solidFill>
                  <a:schemeClr val="bg1"/>
                </a:solidFill>
              </a:rPr>
              <a:t> </a:t>
            </a:r>
            <a:r>
              <a:rPr lang="en-US" altLang="en-US" sz="3600" dirty="0" err="1">
                <a:solidFill>
                  <a:schemeClr val="bg1"/>
                </a:solidFill>
              </a:rPr>
              <a:t>năng</a:t>
            </a:r>
            <a:endParaRPr lang="en-US" altLang="en-US" sz="3600" dirty="0">
              <a:solidFill>
                <a:schemeClr val="bg1"/>
              </a:solidFill>
            </a:endParaRPr>
          </a:p>
          <a:p>
            <a:pPr>
              <a:defRPr/>
            </a:pPr>
            <a:endParaRPr lang="en-US" dirty="0"/>
          </a:p>
        </p:txBody>
      </p:sp>
      <p:pic>
        <p:nvPicPr>
          <p:cNvPr id="5123" name="Picture 4"/>
          <p:cNvPicPr>
            <a:picLocks noGrp="1" noChangeAspect="1" noChangeArrowheads="1"/>
          </p:cNvPicPr>
          <p:nvPr>
            <p:ph sz="half" idx="2"/>
          </p:nvPr>
        </p:nvPicPr>
        <p:blipFill>
          <a:blip r:embed="rId2" cstate="print"/>
          <a:srcRect/>
          <a:stretch>
            <a:fillRect/>
          </a:stretch>
        </p:blipFill>
        <p:spPr>
          <a:xfrm>
            <a:off x="4343400" y="2895600"/>
            <a:ext cx="4038600" cy="1776413"/>
          </a:xfr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chỉ</a:t>
            </a:r>
            <a:r>
              <a:rPr lang="en-US" dirty="0" smtClean="0"/>
              <a:t> </a:t>
            </a:r>
            <a:r>
              <a:rPr lang="en-US" dirty="0" err="1" smtClean="0"/>
              <a:t>số</a:t>
            </a:r>
            <a:r>
              <a:rPr lang="en-US" dirty="0" smtClean="0"/>
              <a:t> </a:t>
            </a:r>
            <a:r>
              <a:rPr lang="en-US" dirty="0" err="1" smtClean="0"/>
              <a:t>chính</a:t>
            </a:r>
            <a:r>
              <a:rPr lang="en-US" dirty="0" smtClean="0"/>
              <a:t> (</a:t>
            </a:r>
            <a:r>
              <a:rPr lang="en-US" dirty="0" err="1" smtClean="0"/>
              <a:t>theo</a:t>
            </a:r>
            <a:r>
              <a:rPr lang="en-US" dirty="0" smtClean="0"/>
              <a:t> </a:t>
            </a:r>
            <a:r>
              <a:rPr lang="en-US" dirty="0" err="1" smtClean="0"/>
              <a:t>cột</a:t>
            </a:r>
            <a:r>
              <a:rPr lang="en-US" dirty="0" smtClean="0"/>
              <a:t>)</a:t>
            </a:r>
            <a:endParaRPr lang="en-US" dirty="0"/>
          </a:p>
        </p:txBody>
      </p:sp>
      <p:graphicFrame>
        <p:nvGraphicFramePr>
          <p:cNvPr id="5" name="Table 4"/>
          <p:cNvGraphicFramePr>
            <a:graphicFrameLocks noGrp="1"/>
          </p:cNvGraphicFramePr>
          <p:nvPr/>
        </p:nvGraphicFramePr>
        <p:xfrm>
          <a:off x="533400" y="1752600"/>
          <a:ext cx="8077200" cy="4175760"/>
        </p:xfrm>
        <a:graphic>
          <a:graphicData uri="http://schemas.openxmlformats.org/drawingml/2006/table">
            <a:tbl>
              <a:tblPr firstRow="1">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effectLst>
                  <a:outerShdw blurRad="40000" dist="20000" dir="5400000" rotWithShape="0">
                    <a:srgbClr val="000000">
                      <a:alpha val="38000"/>
                    </a:srgbClr>
                  </a:outerShdw>
                </a:effectLst>
              </a:tblPr>
              <a:tblGrid>
                <a:gridCol w="1219200"/>
                <a:gridCol w="3352800">
                  <a:extLst>
                    <a:ext uri="{9D8B030D-6E8A-4147-A177-3AD203B41FA5}"/>
                  </a:extLst>
                </a:gridCol>
                <a:gridCol w="3505200">
                  <a:extLst>
                    <a:ext uri="{9D8B030D-6E8A-4147-A177-3AD203B41FA5}"/>
                  </a:extLst>
                </a:gridCol>
              </a:tblGrid>
              <a:tr h="388938">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err="1" smtClean="0">
                          <a:ln>
                            <a:noFill/>
                          </a:ln>
                          <a:effectLst/>
                          <a:latin typeface="Arial" pitchFamily="34" charset="0"/>
                          <a:cs typeface="Arial" pitchFamily="34" charset="0"/>
                        </a:rPr>
                        <a:t>Viết</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tắt</a:t>
                      </a:r>
                      <a:endParaRPr kumimoji="0" lang="en-US" sz="2200" b="1" i="0" u="none" strike="noStrike" cap="none" normalizeH="0" baseline="0" dirty="0" smtClean="0">
                        <a:ln>
                          <a:noFill/>
                        </a:ln>
                        <a:solidFill>
                          <a:schemeClr val="tx1"/>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a:noFill/>
                    </a:lnR>
                    <a:lnT w="9525" cap="flat" cmpd="sng" algn="ctr">
                      <a:solidFill>
                        <a:srgbClr val="9BBB59">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9BBB59"/>
                    </a:solidFill>
                  </a:tcPr>
                </a:tc>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err="1" smtClean="0">
                          <a:ln>
                            <a:noFill/>
                          </a:ln>
                          <a:effectLst/>
                          <a:latin typeface="Arial" pitchFamily="34" charset="0"/>
                          <a:cs typeface="Arial" pitchFamily="34" charset="0"/>
                        </a:rPr>
                        <a:t>Tên</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tiếng</a:t>
                      </a:r>
                      <a:r>
                        <a:rPr kumimoji="0" lang="en-US" sz="2200" u="none" strike="noStrike" cap="none" normalizeH="0" baseline="0" dirty="0" smtClean="0">
                          <a:ln>
                            <a:noFill/>
                          </a:ln>
                          <a:effectLst/>
                          <a:latin typeface="Arial" pitchFamily="34" charset="0"/>
                          <a:cs typeface="Arial" pitchFamily="34" charset="0"/>
                        </a:rPr>
                        <a:t> Anh</a:t>
                      </a:r>
                      <a:endParaRPr kumimoji="0" lang="en-US" sz="2200" b="1" i="0" u="none" strike="noStrike" cap="none" normalizeH="0" baseline="0" dirty="0" smtClean="0">
                        <a:ln>
                          <a:noFill/>
                        </a:ln>
                        <a:solidFill>
                          <a:schemeClr val="tx1"/>
                        </a:solidFill>
                        <a:effectLst/>
                        <a:latin typeface="Arial" pitchFamily="34" charset="0"/>
                        <a:cs typeface="Arial" pitchFamily="34" charset="0"/>
                      </a:endParaRPr>
                    </a:p>
                  </a:txBody>
                  <a:tcPr anchor="ctr" horzOverflow="overflow">
                    <a:lnL>
                      <a:noFill/>
                    </a:lnL>
                    <a:lnR>
                      <a:noFill/>
                    </a:lnR>
                    <a:lnT w="9525" cap="flat" cmpd="sng" algn="ctr">
                      <a:solidFill>
                        <a:srgbClr val="9BBB59">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9BBB59"/>
                    </a:solidFill>
                  </a:tcPr>
                </a:tc>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err="1" smtClean="0">
                          <a:ln>
                            <a:noFill/>
                          </a:ln>
                          <a:effectLst/>
                          <a:latin typeface="Arial" pitchFamily="34" charset="0"/>
                          <a:cs typeface="Arial" pitchFamily="34" charset="0"/>
                        </a:rPr>
                        <a:t>Tên</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tiếng</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Việt</a:t>
                      </a:r>
                      <a:endParaRPr kumimoji="0" lang="en-US" sz="2200" b="1" i="0" u="none" strike="noStrike" cap="none" normalizeH="0" baseline="0" dirty="0" smtClean="0">
                        <a:ln>
                          <a:noFill/>
                        </a:ln>
                        <a:solidFill>
                          <a:schemeClr val="tx1"/>
                        </a:solidFill>
                        <a:effectLst/>
                        <a:latin typeface="Arial" pitchFamily="34" charset="0"/>
                        <a:cs typeface="Arial" pitchFamily="34" charset="0"/>
                      </a:endParaRPr>
                    </a:p>
                  </a:txBody>
                  <a:tcPr anchor="ctr" horzOverflow="overflow">
                    <a:lnL>
                      <a:noFill/>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9BBB59"/>
                    </a:solidFill>
                  </a:tcPr>
                </a:tc>
                <a:extLst>
                  <a:ext uri="{0D108BD9-81ED-4DB2-BD59-A6C34878D82A}"/>
                </a:extLst>
              </a:tr>
              <a:tr h="144462">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Pre</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25400" cap="flat" cmpd="sng" algn="ctr">
                      <a:solidFill>
                        <a:sysClr val="window" lastClr="FFFFFF"/>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Pre-bronchodilator test</a:t>
                      </a:r>
                      <a:endParaRPr kumimoji="0" lang="en-US" sz="2200" b="0" i="0" u="none" strike="noStrike" cap="none" normalizeH="0" baseline="0" dirty="0" smtClean="0">
                        <a:ln>
                          <a:noFill/>
                        </a:ln>
                        <a:solidFill>
                          <a:srgbClr val="0D0D0D"/>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25400" cap="flat" cmpd="sng" algn="ctr">
                      <a:solidFill>
                        <a:sysClr val="window" lastClr="FFFFFF"/>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err="1" smtClean="0">
                          <a:ln>
                            <a:noFill/>
                          </a:ln>
                          <a:effectLst/>
                          <a:latin typeface="Arial" pitchFamily="34" charset="0"/>
                          <a:cs typeface="Arial" pitchFamily="34" charset="0"/>
                        </a:rPr>
                        <a:t>Trị</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số</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trước</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thử</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thuốc</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25400" cap="flat" cmpd="sng" algn="ctr">
                      <a:solidFill>
                        <a:sysClr val="window" lastClr="FFFFFF"/>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r>
              <a:tr h="144462">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Post</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Post bronchodilator test</a:t>
                      </a:r>
                      <a:endParaRPr kumimoji="0" lang="en-US" sz="2200" b="0" i="0" u="none" strike="noStrike" cap="none" normalizeH="0" baseline="0" dirty="0" smtClean="0">
                        <a:ln>
                          <a:noFill/>
                        </a:ln>
                        <a:solidFill>
                          <a:srgbClr val="0D0D0D"/>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err="1" smtClean="0">
                          <a:ln>
                            <a:noFill/>
                          </a:ln>
                          <a:effectLst/>
                          <a:latin typeface="Arial" pitchFamily="34" charset="0"/>
                          <a:cs typeface="Arial" pitchFamily="34" charset="0"/>
                        </a:rPr>
                        <a:t>Trị</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số</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sau</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thử</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thuốc</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r>
              <a:tr h="159702">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rgbClr val="000000"/>
                          </a:solidFill>
                          <a:effectLst/>
                          <a:latin typeface="Arial" pitchFamily="34" charset="0"/>
                          <a:cs typeface="Arial" pitchFamily="34" charset="0"/>
                        </a:rPr>
                        <a:t>Pred</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Predicted value</a:t>
                      </a:r>
                      <a:endParaRPr kumimoji="0" lang="en-US" sz="2200" b="0" i="0" u="none" strike="noStrike" cap="none" normalizeH="0" baseline="0" dirty="0" smtClean="0">
                        <a:ln>
                          <a:noFill/>
                        </a:ln>
                        <a:solidFill>
                          <a:srgbClr val="0D0D0D"/>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rgbClr val="000000"/>
                          </a:solidFill>
                          <a:effectLst/>
                          <a:latin typeface="Arial" pitchFamily="34" charset="0"/>
                          <a:cs typeface="Arial" pitchFamily="34" charset="0"/>
                        </a:rPr>
                        <a:t>Trị</a:t>
                      </a:r>
                      <a:r>
                        <a:rPr kumimoji="0" lang="en-US" sz="2200" b="0" i="0" u="none" strike="noStrike" cap="none" normalizeH="0" baseline="0" dirty="0" smtClean="0">
                          <a:ln>
                            <a:noFill/>
                          </a:ln>
                          <a:solidFill>
                            <a:srgbClr val="000000"/>
                          </a:solidFill>
                          <a:effectLst/>
                          <a:latin typeface="Arial" pitchFamily="34" charset="0"/>
                          <a:cs typeface="Arial" pitchFamily="34" charset="0"/>
                        </a:rPr>
                        <a:t> </a:t>
                      </a:r>
                      <a:r>
                        <a:rPr kumimoji="0" lang="en-US" sz="2200" b="0" i="0" u="none" strike="noStrike" cap="none" normalizeH="0" baseline="0" dirty="0" err="1" smtClean="0">
                          <a:ln>
                            <a:noFill/>
                          </a:ln>
                          <a:solidFill>
                            <a:srgbClr val="000000"/>
                          </a:solidFill>
                          <a:effectLst/>
                          <a:latin typeface="Arial" pitchFamily="34" charset="0"/>
                          <a:cs typeface="Arial" pitchFamily="34" charset="0"/>
                        </a:rPr>
                        <a:t>số</a:t>
                      </a:r>
                      <a:r>
                        <a:rPr kumimoji="0" lang="en-US" sz="2200" b="0" i="0" u="none" strike="noStrike" cap="none" normalizeH="0" baseline="0" dirty="0" smtClean="0">
                          <a:ln>
                            <a:noFill/>
                          </a:ln>
                          <a:solidFill>
                            <a:srgbClr val="000000"/>
                          </a:solidFill>
                          <a:effectLst/>
                          <a:latin typeface="Arial" pitchFamily="34" charset="0"/>
                          <a:cs typeface="Arial" pitchFamily="34" charset="0"/>
                        </a:rPr>
                        <a:t> </a:t>
                      </a:r>
                      <a:r>
                        <a:rPr kumimoji="0" lang="en-US" sz="2200" b="0" i="0" u="none" strike="noStrike" cap="none" normalizeH="0" baseline="0" dirty="0" err="1" smtClean="0">
                          <a:ln>
                            <a:noFill/>
                          </a:ln>
                          <a:solidFill>
                            <a:srgbClr val="000000"/>
                          </a:solidFill>
                          <a:effectLst/>
                          <a:latin typeface="Arial" pitchFamily="34" charset="0"/>
                          <a:cs typeface="Arial" pitchFamily="34" charset="0"/>
                        </a:rPr>
                        <a:t>dự</a:t>
                      </a:r>
                      <a:r>
                        <a:rPr kumimoji="0" lang="en-US" sz="2200" b="0" i="0" u="none" strike="noStrike" cap="none" normalizeH="0" baseline="0" dirty="0" smtClean="0">
                          <a:ln>
                            <a:noFill/>
                          </a:ln>
                          <a:solidFill>
                            <a:srgbClr val="000000"/>
                          </a:solidFill>
                          <a:effectLst/>
                          <a:latin typeface="Arial" pitchFamily="34" charset="0"/>
                          <a:cs typeface="Arial" pitchFamily="34" charset="0"/>
                        </a:rPr>
                        <a:t> </a:t>
                      </a:r>
                      <a:r>
                        <a:rPr kumimoji="0" lang="en-US" sz="2200" b="0" i="0" u="none" strike="noStrike" cap="none" normalizeH="0" baseline="0" dirty="0" err="1" smtClean="0">
                          <a:ln>
                            <a:noFill/>
                          </a:ln>
                          <a:solidFill>
                            <a:srgbClr val="000000"/>
                          </a:solidFill>
                          <a:effectLst/>
                          <a:latin typeface="Arial" pitchFamily="34" charset="0"/>
                          <a:cs typeface="Arial" pitchFamily="34" charset="0"/>
                        </a:rPr>
                        <a:t>đoán</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r>
              <a:tr h="159702">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LLN</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Lower limit of normal</a:t>
                      </a:r>
                      <a:endParaRPr kumimoji="0" lang="en-US" sz="2200" b="0" i="0" u="none" strike="noStrike" cap="none" normalizeH="0" baseline="0" dirty="0" smtClean="0">
                        <a:ln>
                          <a:noFill/>
                        </a:ln>
                        <a:solidFill>
                          <a:srgbClr val="0D0D0D"/>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err="1" smtClean="0">
                          <a:ln>
                            <a:noFill/>
                          </a:ln>
                          <a:effectLst/>
                          <a:latin typeface="Arial" pitchFamily="34" charset="0"/>
                          <a:cs typeface="Arial" pitchFamily="34" charset="0"/>
                        </a:rPr>
                        <a:t>Giới</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hạn</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bình</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thường</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dưới</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extLst>
                  <a:ext uri="{0D108BD9-81ED-4DB2-BD59-A6C34878D82A}"/>
                </a:extLst>
              </a:tr>
              <a:tr h="388938">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kern="1200" cap="none" normalizeH="0" baseline="0" dirty="0" smtClean="0">
                          <a:ln>
                            <a:noFill/>
                          </a:ln>
                          <a:effectLst/>
                          <a:latin typeface="Arial" pitchFamily="34" charset="0"/>
                          <a:cs typeface="Arial" pitchFamily="34" charset="0"/>
                        </a:rPr>
                        <a:t>Z-score</a:t>
                      </a:r>
                      <a:endParaRPr kumimoji="0" lang="en-US" sz="2200" b="0" i="0" u="none" strike="noStrike" kern="1200" cap="none" normalizeH="0" baseline="0" dirty="0" smtClean="0">
                        <a:ln>
                          <a:noFill/>
                        </a:ln>
                        <a:solidFill>
                          <a:srgbClr val="000000"/>
                        </a:solidFill>
                        <a:effectLst/>
                        <a:latin typeface="Arial" pitchFamily="34" charset="0"/>
                        <a:ea typeface="+mn-ea"/>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kern="1200" cap="none" normalizeH="0" baseline="0" dirty="0" smtClean="0">
                          <a:ln>
                            <a:noFill/>
                          </a:ln>
                          <a:effectLst/>
                          <a:latin typeface="Arial" pitchFamily="34" charset="0"/>
                          <a:cs typeface="Arial" pitchFamily="34" charset="0"/>
                        </a:rPr>
                        <a:t>Z-score</a:t>
                      </a:r>
                      <a:endParaRPr kumimoji="0" lang="en-US" sz="2200" b="0" i="0" u="none" strike="noStrike" kern="1200" cap="none" normalizeH="0" baseline="0" dirty="0" smtClean="0">
                        <a:ln>
                          <a:noFill/>
                        </a:ln>
                        <a:solidFill>
                          <a:srgbClr val="000000"/>
                        </a:solidFill>
                        <a:effectLst/>
                        <a:latin typeface="Arial" pitchFamily="34" charset="0"/>
                        <a:ea typeface="+mn-ea"/>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kern="1200" cap="none" normalizeH="0" baseline="0" dirty="0" smtClean="0">
                          <a:ln>
                            <a:noFill/>
                          </a:ln>
                          <a:effectLst/>
                          <a:latin typeface="Arial" pitchFamily="34" charset="0"/>
                          <a:cs typeface="Arial" pitchFamily="34" charset="0"/>
                        </a:rPr>
                        <a:t>Z-score</a:t>
                      </a:r>
                      <a:endParaRPr kumimoji="0" lang="en-US" sz="2200" b="0" i="0" u="none" strike="noStrike" kern="1200" cap="none" normalizeH="0" baseline="0" dirty="0" smtClean="0">
                        <a:ln>
                          <a:noFill/>
                        </a:ln>
                        <a:solidFill>
                          <a:srgbClr val="000000"/>
                        </a:solidFill>
                        <a:effectLst/>
                        <a:latin typeface="Arial" pitchFamily="34" charset="0"/>
                        <a:ea typeface="+mn-ea"/>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extLst>
                  <a:ext uri="{0D108BD9-81ED-4DB2-BD59-A6C34878D82A}"/>
                </a:extLst>
              </a:tr>
              <a:tr h="167004">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a:t>
                      </a:r>
                      <a:r>
                        <a:rPr kumimoji="0" lang="en-US" sz="2200" u="none" strike="noStrike" cap="none" normalizeH="0" baseline="0" dirty="0" err="1" smtClean="0">
                          <a:ln>
                            <a:noFill/>
                          </a:ln>
                          <a:effectLst/>
                          <a:latin typeface="Arial" pitchFamily="34" charset="0"/>
                          <a:cs typeface="Arial" pitchFamily="34" charset="0"/>
                        </a:rPr>
                        <a:t>Pred</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 Predicted value</a:t>
                      </a:r>
                      <a:endParaRPr kumimoji="0" lang="en-US" sz="2200" b="0" i="0" u="none" strike="noStrike" cap="none" normalizeH="0" baseline="0" dirty="0" smtClean="0">
                        <a:ln>
                          <a:noFill/>
                        </a:ln>
                        <a:solidFill>
                          <a:srgbClr val="0D0D0D"/>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 so </a:t>
                      </a:r>
                      <a:r>
                        <a:rPr kumimoji="0" lang="en-US" sz="2200" u="none" strike="noStrike" cap="none" normalizeH="0" baseline="0" dirty="0" err="1" smtClean="0">
                          <a:ln>
                            <a:noFill/>
                          </a:ln>
                          <a:effectLst/>
                          <a:latin typeface="Arial" pitchFamily="34" charset="0"/>
                          <a:cs typeface="Arial" pitchFamily="34" charset="0"/>
                        </a:rPr>
                        <a:t>với</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trị</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số</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dự</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đoán</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r>
              <a:tr h="388938">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Chg</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Change</a:t>
                      </a:r>
                      <a:endParaRPr kumimoji="0" lang="en-US" sz="2200" b="0" i="0" u="none" strike="noStrike" cap="none" normalizeH="0" baseline="0" dirty="0" smtClean="0">
                        <a:ln>
                          <a:noFill/>
                        </a:ln>
                        <a:solidFill>
                          <a:srgbClr val="0D0D0D"/>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err="1" smtClean="0">
                          <a:ln>
                            <a:noFill/>
                          </a:ln>
                          <a:effectLst/>
                          <a:latin typeface="Arial" pitchFamily="34" charset="0"/>
                          <a:cs typeface="Arial" pitchFamily="34" charset="0"/>
                        </a:rPr>
                        <a:t>Thể</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tích</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thay</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đổi</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r>
              <a:tr h="388938">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a:t>
                      </a:r>
                      <a:r>
                        <a:rPr kumimoji="0" lang="en-US" sz="2200" u="none" strike="noStrike" cap="none" normalizeH="0" baseline="0" dirty="0" err="1" smtClean="0">
                          <a:ln>
                            <a:noFill/>
                          </a:ln>
                          <a:effectLst/>
                          <a:latin typeface="Arial" pitchFamily="34" charset="0"/>
                          <a:cs typeface="Arial" pitchFamily="34" charset="0"/>
                        </a:rPr>
                        <a:t>Chg</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%Change</a:t>
                      </a:r>
                      <a:endParaRPr kumimoji="0" lang="en-US" sz="2200" b="0" i="0" u="none" strike="noStrike" cap="none" normalizeH="0" baseline="0" dirty="0" smtClean="0">
                        <a:ln>
                          <a:noFill/>
                        </a:ln>
                        <a:solidFill>
                          <a:srgbClr val="0D0D0D"/>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thay</a:t>
                      </a:r>
                      <a:r>
                        <a:rPr kumimoji="0" lang="en-US" sz="2200" u="none" strike="noStrike" cap="none" normalizeH="0" baseline="0" dirty="0" smtClean="0">
                          <a:ln>
                            <a:noFill/>
                          </a:ln>
                          <a:effectLst/>
                          <a:latin typeface="Arial" pitchFamily="34" charset="0"/>
                          <a:cs typeface="Arial" pitchFamily="34" charset="0"/>
                        </a:rPr>
                        <a:t> </a:t>
                      </a:r>
                      <a:r>
                        <a:rPr kumimoji="0" lang="en-US" sz="2200" u="none" strike="noStrike" cap="none" normalizeH="0" baseline="0" dirty="0" err="1" smtClean="0">
                          <a:ln>
                            <a:noFill/>
                          </a:ln>
                          <a:effectLst/>
                          <a:latin typeface="Arial" pitchFamily="34" charset="0"/>
                          <a:cs typeface="Arial" pitchFamily="34" charset="0"/>
                        </a:rPr>
                        <a:t>đổi</a:t>
                      </a:r>
                      <a:endParaRPr kumimoji="0" lang="en-US" sz="2200" b="0" i="0" u="none" strike="noStrike" cap="none" normalizeH="0" baseline="0" dirty="0" smtClean="0">
                        <a:ln>
                          <a:noFill/>
                        </a:ln>
                        <a:solidFill>
                          <a:srgbClr val="000000"/>
                        </a:solidFill>
                        <a:effectLst/>
                        <a:latin typeface="Arial" pitchFamily="34" charset="0"/>
                        <a:cs typeface="Arial" pitchFamily="34" charset="0"/>
                      </a:endParaRPr>
                    </a:p>
                  </a:txBody>
                  <a:tcPr anchor="ctr" horzOverflow="overflow">
                    <a:lnL w="9525" cap="flat" cmpd="sng" algn="ctr">
                      <a:solidFill>
                        <a:srgbClr val="9BBB59">
                          <a:shade val="95000"/>
                          <a:satMod val="105000"/>
                        </a:srgbClr>
                      </a:solidFill>
                      <a:prstDash val="solid"/>
                    </a:lnL>
                    <a:lnR w="9525" cap="flat" cmpd="sng" algn="ctr">
                      <a:solidFill>
                        <a:srgbClr val="9BBB59">
                          <a:shade val="95000"/>
                          <a:satMod val="105000"/>
                        </a:srgbClr>
                      </a:solidFill>
                      <a:prstDash val="solid"/>
                    </a:lnR>
                    <a:lnT w="9525" cap="flat" cmpd="sng" algn="ctr">
                      <a:solidFill>
                        <a:srgbClr val="9BBB59">
                          <a:shade val="95000"/>
                          <a:satMod val="105000"/>
                        </a:srgbClr>
                      </a:solidFill>
                      <a:prstDash val="solid"/>
                    </a:lnT>
                    <a:lnB w="9525" cap="flat" cmpd="sng" algn="ctr">
                      <a:solidFill>
                        <a:srgbClr val="9BBB59">
                          <a:shade val="95000"/>
                          <a:satMod val="105000"/>
                        </a:srgbClr>
                      </a:solidFill>
                      <a:prstDash val="solid"/>
                    </a:lnB>
                    <a:lnTlToBr w="12700" cmpd="sng">
                      <a:noFill/>
                      <a:prstDash val="solid"/>
                    </a:lnTlToBr>
                    <a:lnBlToTr w="12700" cmpd="sng">
                      <a:noFill/>
                      <a:prstDash val="solid"/>
                    </a:lnBlToTr>
                    <a:noFill/>
                  </a:tcPr>
                </a:tc>
                <a:extLst>
                  <a:ext uri="{0D108BD9-81ED-4DB2-BD59-A6C34878D82A}"/>
                </a:extLst>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marL="457200" indent="-457200" eaLnBrk="1" hangingPunct="1"/>
            <a:r>
              <a:rPr lang="en-US" altLang="en-US" smtClean="0">
                <a:cs typeface="Arial" pitchFamily="34" charset="0"/>
              </a:rPr>
              <a:t>II. Thăm dò chức năng hô hấp trong phẫu thuật</a:t>
            </a:r>
          </a:p>
        </p:txBody>
      </p:sp>
      <p:sp>
        <p:nvSpPr>
          <p:cNvPr id="198659" name="Rectangle 3"/>
          <p:cNvSpPr>
            <a:spLocks noGrp="1" noChangeArrowheads="1"/>
          </p:cNvSpPr>
          <p:nvPr>
            <p:ph idx="1"/>
          </p:nvPr>
        </p:nvSpPr>
        <p:spPr/>
        <p:txBody>
          <a:bodyPr/>
          <a:lstStyle/>
          <a:p>
            <a:pPr marL="609600" indent="-609600" eaLnBrk="1" hangingPunct="1">
              <a:buFontTx/>
              <a:buAutoNum type="alphaLcParenR"/>
            </a:pPr>
            <a:r>
              <a:rPr lang="en-US" altLang="en-US" smtClean="0">
                <a:cs typeface="Arial" pitchFamily="34" charset="0"/>
              </a:rPr>
              <a:t>Phẫu thuật thông thường</a:t>
            </a:r>
          </a:p>
          <a:p>
            <a:pPr marL="990600" lvl="1" indent="-533400" eaLnBrk="1" hangingPunct="1">
              <a:buFontTx/>
              <a:buAutoNum type="arabicPeriod"/>
            </a:pPr>
            <a:r>
              <a:rPr lang="en-US" altLang="en-US" smtClean="0">
                <a:cs typeface="Arial" pitchFamily="34" charset="0"/>
              </a:rPr>
              <a:t>Mục đích:</a:t>
            </a:r>
          </a:p>
          <a:p>
            <a:pPr marL="990600" lvl="1" indent="-533400" eaLnBrk="1" hangingPunct="1">
              <a:buFontTx/>
              <a:buChar char="•"/>
            </a:pPr>
            <a:r>
              <a:rPr lang="en-US" altLang="en-US" smtClean="0">
                <a:cs typeface="Arial" pitchFamily="34" charset="0"/>
              </a:rPr>
              <a:t>Phát hiện đối tượng có nguy cơ bị biến chứng hậu phẫu</a:t>
            </a:r>
          </a:p>
          <a:p>
            <a:pPr marL="990600" lvl="1" indent="-533400" eaLnBrk="1" hangingPunct="1">
              <a:buFontTx/>
              <a:buChar char="•"/>
            </a:pPr>
            <a:r>
              <a:rPr lang="en-US" altLang="en-US" smtClean="0">
                <a:cs typeface="Arial" pitchFamily="34" charset="0"/>
              </a:rPr>
              <a:t>Cắt phổi ? Mức độ cắt phổi tối đa?</a:t>
            </a:r>
          </a:p>
          <a:p>
            <a:pPr marL="990600" lvl="1" indent="-533400" eaLnBrk="1" hangingPunct="1">
              <a:buFontTx/>
              <a:buChar char="•"/>
            </a:pPr>
            <a:r>
              <a:rPr lang="en-US" altLang="en-US" smtClean="0">
                <a:cs typeface="Arial" pitchFamily="34" charset="0"/>
              </a:rPr>
              <a:t>Lượng giá kết quả sau phẫu thuật </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3"/>
          <p:cNvSpPr>
            <a:spLocks noGrp="1" noChangeArrowheads="1"/>
          </p:cNvSpPr>
          <p:nvPr>
            <p:ph idx="1"/>
          </p:nvPr>
        </p:nvSpPr>
        <p:spPr/>
        <p:txBody>
          <a:bodyPr/>
          <a:lstStyle/>
          <a:p>
            <a:pPr eaLnBrk="1" hangingPunct="1">
              <a:lnSpc>
                <a:spcPct val="120000"/>
              </a:lnSpc>
            </a:pPr>
            <a:r>
              <a:rPr lang="en-US" altLang="en-US" sz="2400" smtClean="0"/>
              <a:t>b) </a:t>
            </a:r>
            <a:r>
              <a:rPr lang="en-US" altLang="en-US" sz="2400" smtClean="0">
                <a:cs typeface="Arial" pitchFamily="34" charset="0"/>
              </a:rPr>
              <a:t>Đối tượng cần thăm dò chức năng hô hấp tiền phẫu</a:t>
            </a:r>
          </a:p>
          <a:p>
            <a:pPr eaLnBrk="1" hangingPunct="1">
              <a:lnSpc>
                <a:spcPct val="120000"/>
              </a:lnSpc>
            </a:pPr>
            <a:r>
              <a:rPr lang="en-US" altLang="en-US" sz="2400" smtClean="0">
                <a:cs typeface="Arial" pitchFamily="34" charset="0"/>
              </a:rPr>
              <a:t>Bắt buộc:</a:t>
            </a:r>
          </a:p>
          <a:p>
            <a:pPr lvl="1" eaLnBrk="1" hangingPunct="1">
              <a:lnSpc>
                <a:spcPct val="120000"/>
              </a:lnSpc>
            </a:pPr>
            <a:r>
              <a:rPr lang="en-US" altLang="en-US" sz="2000" smtClean="0">
                <a:cs typeface="Arial" pitchFamily="34" charset="0"/>
              </a:rPr>
              <a:t>Bệnh nhân cắt phổi</a:t>
            </a:r>
          </a:p>
          <a:p>
            <a:pPr eaLnBrk="1" hangingPunct="1">
              <a:lnSpc>
                <a:spcPct val="120000"/>
              </a:lnSpc>
            </a:pPr>
            <a:r>
              <a:rPr lang="en-US" altLang="en-US" sz="2400" smtClean="0">
                <a:cs typeface="Arial" pitchFamily="34" charset="0"/>
              </a:rPr>
              <a:t>Nên làm:</a:t>
            </a:r>
          </a:p>
          <a:p>
            <a:pPr lvl="1" eaLnBrk="1" hangingPunct="1">
              <a:lnSpc>
                <a:spcPct val="120000"/>
              </a:lnSpc>
            </a:pPr>
            <a:r>
              <a:rPr lang="en-US" altLang="en-US" sz="2000" smtClean="0">
                <a:cs typeface="Arial" pitchFamily="34" charset="0"/>
              </a:rPr>
              <a:t>Bệnh nhân có hơn 1 tiêu chuẩn sau:</a:t>
            </a:r>
            <a:br>
              <a:rPr lang="en-US" altLang="en-US" sz="2000" smtClean="0">
                <a:cs typeface="Arial" pitchFamily="34" charset="0"/>
              </a:rPr>
            </a:br>
            <a:r>
              <a:rPr lang="en-US" altLang="en-US" sz="2000" smtClean="0">
                <a:cs typeface="Arial" pitchFamily="34" charset="0"/>
              </a:rPr>
              <a:t>+ Trên 60 tuổi</a:t>
            </a:r>
            <a:br>
              <a:rPr lang="en-US" altLang="en-US" sz="2000" smtClean="0">
                <a:cs typeface="Arial" pitchFamily="34" charset="0"/>
              </a:rPr>
            </a:br>
            <a:r>
              <a:rPr lang="en-US" altLang="en-US" sz="2000" smtClean="0">
                <a:cs typeface="Arial" pitchFamily="34" charset="0"/>
              </a:rPr>
              <a:t>+ Hút thuốc nhiều</a:t>
            </a:r>
            <a:br>
              <a:rPr lang="en-US" altLang="en-US" sz="2000" smtClean="0">
                <a:cs typeface="Arial" pitchFamily="34" charset="0"/>
              </a:rPr>
            </a:br>
            <a:r>
              <a:rPr lang="en-US" altLang="en-US" sz="2000" smtClean="0">
                <a:cs typeface="Arial" pitchFamily="34" charset="0"/>
              </a:rPr>
              <a:t>+ Có triệu chứng hô hấp</a:t>
            </a:r>
            <a:br>
              <a:rPr lang="en-US" altLang="en-US" sz="2000" smtClean="0">
                <a:cs typeface="Arial" pitchFamily="34" charset="0"/>
              </a:rPr>
            </a:br>
            <a:r>
              <a:rPr lang="en-US" altLang="en-US" sz="2000" smtClean="0">
                <a:cs typeface="Arial" pitchFamily="34" charset="0"/>
              </a:rPr>
              <a:t>+ Béo phì</a:t>
            </a:r>
          </a:p>
          <a:p>
            <a:pPr lvl="1" eaLnBrk="1" hangingPunct="1">
              <a:lnSpc>
                <a:spcPct val="120000"/>
              </a:lnSpc>
            </a:pPr>
            <a:r>
              <a:rPr lang="en-US" altLang="en-US" sz="2000" smtClean="0">
                <a:cs typeface="Arial" pitchFamily="34" charset="0"/>
              </a:rPr>
              <a:t>Giải phẫu lồng ngực, vùng bụng cao, ung thư đầu cổ và chấn thương chỉnh hình có thời gian hậu phẫu kéo dài</a:t>
            </a:r>
          </a:p>
        </p:txBody>
      </p:sp>
      <p:sp>
        <p:nvSpPr>
          <p:cNvPr id="199683" name="Rectangle 2"/>
          <p:cNvSpPr>
            <a:spLocks noGrp="1" noChangeArrowheads="1"/>
          </p:cNvSpPr>
          <p:nvPr>
            <p:ph type="title"/>
          </p:nvPr>
        </p:nvSpPr>
        <p:spPr/>
        <p:txBody>
          <a:bodyPr/>
          <a:lstStyle/>
          <a:p>
            <a:pPr marL="457200" indent="-457200" eaLnBrk="1" hangingPunct="1"/>
            <a:r>
              <a:rPr lang="en-US" altLang="en-US" smtClean="0">
                <a:cs typeface="Arial" pitchFamily="34" charset="0"/>
              </a:rPr>
              <a:t>II. Thăm dò chức năng hô hấp trong phẫu thuật</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5"/>
          <p:cNvSpPr txBox="1">
            <a:spLocks noChangeArrowheads="1"/>
          </p:cNvSpPr>
          <p:nvPr/>
        </p:nvSpPr>
        <p:spPr bwMode="auto">
          <a:xfrm>
            <a:off x="1320800" y="1435100"/>
            <a:ext cx="2378075" cy="376238"/>
          </a:xfrm>
          <a:prstGeom prst="rect">
            <a:avLst/>
          </a:prstGeom>
          <a:noFill/>
          <a:ln w="9525">
            <a:solidFill>
              <a:srgbClr val="FFCC00"/>
            </a:solidFill>
            <a:miter lim="800000"/>
            <a:headEnd/>
            <a:tailEnd/>
          </a:ln>
        </p:spPr>
        <p:txBody>
          <a:bodyPr wrap="none">
            <a:spAutoFit/>
          </a:bodyPr>
          <a:lstStyle/>
          <a:p>
            <a:pPr eaLnBrk="1" hangingPunct="1"/>
            <a:r>
              <a:rPr lang="en-US" altLang="en-US">
                <a:solidFill>
                  <a:schemeClr val="bg1"/>
                </a:solidFill>
              </a:rPr>
              <a:t>FEV</a:t>
            </a:r>
            <a:r>
              <a:rPr lang="en-US" altLang="en-US" baseline="-25000">
                <a:solidFill>
                  <a:schemeClr val="bg1"/>
                </a:solidFill>
              </a:rPr>
              <a:t>1</a:t>
            </a:r>
            <a:r>
              <a:rPr lang="en-US" altLang="en-US">
                <a:solidFill>
                  <a:schemeClr val="bg1"/>
                </a:solidFill>
              </a:rPr>
              <a:t> ≤ 2L hay &lt; 80%</a:t>
            </a:r>
          </a:p>
        </p:txBody>
      </p:sp>
      <p:sp>
        <p:nvSpPr>
          <p:cNvPr id="200707" name="Text Box 6"/>
          <p:cNvSpPr txBox="1">
            <a:spLocks noChangeArrowheads="1"/>
          </p:cNvSpPr>
          <p:nvPr/>
        </p:nvSpPr>
        <p:spPr bwMode="auto">
          <a:xfrm>
            <a:off x="1031875" y="2014538"/>
            <a:ext cx="2943225" cy="711200"/>
          </a:xfrm>
          <a:prstGeom prst="rect">
            <a:avLst/>
          </a:prstGeom>
          <a:noFill/>
          <a:ln w="9525">
            <a:solidFill>
              <a:srgbClr val="FFCC00"/>
            </a:solidFill>
            <a:miter lim="800000"/>
            <a:headEnd/>
            <a:tailEnd/>
          </a:ln>
        </p:spPr>
        <p:txBody>
          <a:bodyPr wrap="none">
            <a:spAutoFit/>
          </a:bodyPr>
          <a:lstStyle/>
          <a:p>
            <a:pPr algn="ctr" eaLnBrk="1" hangingPunct="1"/>
            <a:r>
              <a:rPr lang="en-US" altLang="en-US" sz="2000">
                <a:solidFill>
                  <a:schemeClr val="bg1"/>
                </a:solidFill>
              </a:rPr>
              <a:t>Quét phổi định lượng để</a:t>
            </a:r>
            <a:br>
              <a:rPr lang="en-US" altLang="en-US" sz="2000">
                <a:solidFill>
                  <a:schemeClr val="bg1"/>
                </a:solidFill>
              </a:rPr>
            </a:br>
            <a:r>
              <a:rPr lang="en-US" altLang="en-US" sz="2000">
                <a:solidFill>
                  <a:schemeClr val="bg1"/>
                </a:solidFill>
              </a:rPr>
              <a:t>dự đoán FEV</a:t>
            </a:r>
            <a:r>
              <a:rPr lang="en-US" altLang="en-US" sz="2000" baseline="-25000">
                <a:solidFill>
                  <a:schemeClr val="bg1"/>
                </a:solidFill>
              </a:rPr>
              <a:t>1</a:t>
            </a:r>
            <a:r>
              <a:rPr lang="en-US" altLang="en-US" sz="2000">
                <a:solidFill>
                  <a:schemeClr val="bg1"/>
                </a:solidFill>
              </a:rPr>
              <a:t> còn lại</a:t>
            </a:r>
          </a:p>
        </p:txBody>
      </p:sp>
      <p:sp>
        <p:nvSpPr>
          <p:cNvPr id="200708" name="Text Box 7"/>
          <p:cNvSpPr txBox="1">
            <a:spLocks noChangeArrowheads="1"/>
          </p:cNvSpPr>
          <p:nvPr/>
        </p:nvSpPr>
        <p:spPr bwMode="auto">
          <a:xfrm>
            <a:off x="4967288" y="2014538"/>
            <a:ext cx="3478212" cy="406400"/>
          </a:xfrm>
          <a:prstGeom prst="rect">
            <a:avLst/>
          </a:prstGeom>
          <a:noFill/>
          <a:ln w="9525">
            <a:solidFill>
              <a:srgbClr val="FFCC00"/>
            </a:solidFill>
            <a:miter lim="800000"/>
            <a:headEnd/>
            <a:tailEnd/>
          </a:ln>
        </p:spPr>
        <p:txBody>
          <a:bodyPr wrap="none">
            <a:spAutoFit/>
          </a:bodyPr>
          <a:lstStyle/>
          <a:p>
            <a:pPr eaLnBrk="1" hangingPunct="1"/>
            <a:r>
              <a:rPr lang="en-US" altLang="en-US" sz="2000">
                <a:solidFill>
                  <a:schemeClr val="bg1"/>
                </a:solidFill>
              </a:rPr>
              <a:t>Cắt nguyên một lá phổi được</a:t>
            </a:r>
          </a:p>
        </p:txBody>
      </p:sp>
      <p:sp>
        <p:nvSpPr>
          <p:cNvPr id="200709" name="Text Box 8"/>
          <p:cNvSpPr txBox="1">
            <a:spLocks noChangeArrowheads="1"/>
          </p:cNvSpPr>
          <p:nvPr/>
        </p:nvSpPr>
        <p:spPr bwMode="auto">
          <a:xfrm>
            <a:off x="166688" y="3208338"/>
            <a:ext cx="2584450" cy="406400"/>
          </a:xfrm>
          <a:prstGeom prst="rect">
            <a:avLst/>
          </a:prstGeom>
          <a:noFill/>
          <a:ln w="9525">
            <a:solidFill>
              <a:srgbClr val="FFCC00"/>
            </a:solidFill>
            <a:miter lim="800000"/>
            <a:headEnd/>
            <a:tailEnd/>
          </a:ln>
        </p:spPr>
        <p:txBody>
          <a:bodyPr wrap="none">
            <a:spAutoFit/>
          </a:bodyPr>
          <a:lstStyle/>
          <a:p>
            <a:pPr eaLnBrk="1" hangingPunct="1"/>
            <a:r>
              <a:rPr lang="en-US" altLang="en-US" sz="2000">
                <a:solidFill>
                  <a:schemeClr val="bg1"/>
                </a:solidFill>
              </a:rPr>
              <a:t>FEV</a:t>
            </a:r>
            <a:r>
              <a:rPr lang="en-US" altLang="en-US" sz="2000" baseline="-25000">
                <a:solidFill>
                  <a:schemeClr val="bg1"/>
                </a:solidFill>
              </a:rPr>
              <a:t>1</a:t>
            </a:r>
            <a:r>
              <a:rPr lang="en-US" altLang="en-US" sz="2000">
                <a:solidFill>
                  <a:schemeClr val="bg1"/>
                </a:solidFill>
              </a:rPr>
              <a:t> ≥ 40% dự đoán</a:t>
            </a:r>
          </a:p>
        </p:txBody>
      </p:sp>
      <p:sp>
        <p:nvSpPr>
          <p:cNvPr id="200710" name="Text Box 10"/>
          <p:cNvSpPr txBox="1">
            <a:spLocks noChangeArrowheads="1"/>
          </p:cNvSpPr>
          <p:nvPr/>
        </p:nvSpPr>
        <p:spPr bwMode="auto">
          <a:xfrm>
            <a:off x="4038600" y="3868738"/>
            <a:ext cx="2667000" cy="650875"/>
          </a:xfrm>
          <a:prstGeom prst="rect">
            <a:avLst/>
          </a:prstGeom>
          <a:noFill/>
          <a:ln w="9525">
            <a:solidFill>
              <a:srgbClr val="FFCC00"/>
            </a:solidFill>
            <a:miter lim="800000"/>
            <a:headEnd/>
            <a:tailEnd/>
          </a:ln>
        </p:spPr>
        <p:txBody>
          <a:bodyPr>
            <a:spAutoFit/>
          </a:bodyPr>
          <a:lstStyle/>
          <a:p>
            <a:pPr algn="ctr" eaLnBrk="1" hangingPunct="1">
              <a:buFontTx/>
              <a:buChar char="•"/>
            </a:pPr>
            <a:r>
              <a:rPr lang="en-US" altLang="en-US">
                <a:solidFill>
                  <a:schemeClr val="bg1"/>
                </a:solidFill>
              </a:rPr>
              <a:t> Đo D</a:t>
            </a:r>
            <a:r>
              <a:rPr lang="en-US" altLang="en-US" baseline="-25000">
                <a:solidFill>
                  <a:schemeClr val="bg1"/>
                </a:solidFill>
              </a:rPr>
              <a:t>L</a:t>
            </a:r>
            <a:r>
              <a:rPr lang="en-US" altLang="en-US">
                <a:solidFill>
                  <a:schemeClr val="bg1"/>
                </a:solidFill>
              </a:rPr>
              <a:t>CO và </a:t>
            </a:r>
            <a:br>
              <a:rPr lang="en-US" altLang="en-US">
                <a:solidFill>
                  <a:schemeClr val="bg1"/>
                </a:solidFill>
              </a:rPr>
            </a:br>
            <a:r>
              <a:rPr lang="en-US" altLang="en-US">
                <a:solidFill>
                  <a:schemeClr val="bg1"/>
                </a:solidFill>
              </a:rPr>
              <a:t>nghiệm pháp vận động</a:t>
            </a:r>
          </a:p>
        </p:txBody>
      </p:sp>
      <p:sp>
        <p:nvSpPr>
          <p:cNvPr id="200711" name="Text Box 11"/>
          <p:cNvSpPr txBox="1">
            <a:spLocks noChangeArrowheads="1"/>
          </p:cNvSpPr>
          <p:nvPr/>
        </p:nvSpPr>
        <p:spPr bwMode="auto">
          <a:xfrm>
            <a:off x="2362200" y="4873625"/>
            <a:ext cx="2895600" cy="925513"/>
          </a:xfrm>
          <a:prstGeom prst="rect">
            <a:avLst/>
          </a:prstGeom>
          <a:noFill/>
          <a:ln w="9525">
            <a:solidFill>
              <a:srgbClr val="FFCC00"/>
            </a:solidFill>
            <a:miter lim="800000"/>
            <a:headEnd/>
            <a:tailEnd/>
          </a:ln>
        </p:spPr>
        <p:txBody>
          <a:bodyPr>
            <a:spAutoFit/>
          </a:bodyPr>
          <a:lstStyle/>
          <a:p>
            <a:pPr marL="169863" indent="-169863" eaLnBrk="1" hangingPunct="1">
              <a:buFontTx/>
              <a:buChar char="•"/>
            </a:pPr>
            <a:r>
              <a:rPr lang="en-US" altLang="en-US">
                <a:solidFill>
                  <a:schemeClr val="bg1"/>
                </a:solidFill>
              </a:rPr>
              <a:t>D</a:t>
            </a:r>
            <a:r>
              <a:rPr lang="en-US" altLang="en-US" baseline="-25000">
                <a:solidFill>
                  <a:schemeClr val="bg1"/>
                </a:solidFill>
              </a:rPr>
              <a:t>L</a:t>
            </a:r>
            <a:r>
              <a:rPr lang="en-US" altLang="en-US">
                <a:solidFill>
                  <a:schemeClr val="bg1"/>
                </a:solidFill>
              </a:rPr>
              <a:t>CO hậu phẫu ≥ 40%</a:t>
            </a:r>
          </a:p>
          <a:p>
            <a:pPr marL="169863" indent="-169863" eaLnBrk="1" hangingPunct="1">
              <a:buFontTx/>
              <a:buChar char="•"/>
            </a:pPr>
            <a:r>
              <a:rPr lang="en-US" altLang="en-US">
                <a:solidFill>
                  <a:schemeClr val="bg1"/>
                </a:solidFill>
                <a:latin typeface="MS Mincho" pitchFamily="49" charset="-128"/>
                <a:ea typeface="MS Mincho" pitchFamily="49" charset="-128"/>
              </a:rPr>
              <a:t>↓SaO2 </a:t>
            </a:r>
            <a:r>
              <a:rPr lang="en-US" altLang="en-US">
                <a:solidFill>
                  <a:schemeClr val="bg1"/>
                </a:solidFill>
              </a:rPr>
              <a:t>trong vận động tối đa ≤ 2%</a:t>
            </a:r>
          </a:p>
        </p:txBody>
      </p:sp>
      <p:sp>
        <p:nvSpPr>
          <p:cNvPr id="200712" name="Text Box 12"/>
          <p:cNvSpPr txBox="1">
            <a:spLocks noChangeArrowheads="1"/>
          </p:cNvSpPr>
          <p:nvPr/>
        </p:nvSpPr>
        <p:spPr bwMode="auto">
          <a:xfrm>
            <a:off x="6248400" y="6459538"/>
            <a:ext cx="2365375" cy="376237"/>
          </a:xfrm>
          <a:prstGeom prst="rect">
            <a:avLst/>
          </a:prstGeom>
          <a:noFill/>
          <a:ln w="9525">
            <a:solidFill>
              <a:srgbClr val="FFCC00"/>
            </a:solidFill>
            <a:miter lim="800000"/>
            <a:headEnd/>
            <a:tailEnd/>
          </a:ln>
        </p:spPr>
        <p:txBody>
          <a:bodyPr wrap="none">
            <a:spAutoFit/>
          </a:bodyPr>
          <a:lstStyle/>
          <a:p>
            <a:pPr eaLnBrk="1" hangingPunct="1"/>
            <a:r>
              <a:rPr lang="en-US" altLang="en-US">
                <a:solidFill>
                  <a:schemeClr val="bg1"/>
                </a:solidFill>
              </a:rPr>
              <a:t>Xem xét việc cắt thùy</a:t>
            </a:r>
          </a:p>
        </p:txBody>
      </p:sp>
      <p:sp>
        <p:nvSpPr>
          <p:cNvPr id="200713" name="Text Box 13"/>
          <p:cNvSpPr txBox="1">
            <a:spLocks noChangeArrowheads="1"/>
          </p:cNvSpPr>
          <p:nvPr/>
        </p:nvSpPr>
        <p:spPr bwMode="auto">
          <a:xfrm>
            <a:off x="5321300" y="5943600"/>
            <a:ext cx="3511550" cy="376238"/>
          </a:xfrm>
          <a:prstGeom prst="rect">
            <a:avLst/>
          </a:prstGeom>
          <a:noFill/>
          <a:ln w="9525">
            <a:solidFill>
              <a:srgbClr val="FFCC00"/>
            </a:solidFill>
            <a:miter lim="800000"/>
            <a:headEnd/>
            <a:tailEnd/>
          </a:ln>
        </p:spPr>
        <p:txBody>
          <a:bodyPr>
            <a:spAutoFit/>
          </a:bodyPr>
          <a:lstStyle/>
          <a:p>
            <a:pPr algn="ctr" eaLnBrk="1" hangingPunct="1"/>
            <a:r>
              <a:rPr lang="en-US" altLang="en-US">
                <a:solidFill>
                  <a:schemeClr val="bg1"/>
                </a:solidFill>
              </a:rPr>
              <a:t>Không cắt nguyên lá phổi được</a:t>
            </a:r>
          </a:p>
        </p:txBody>
      </p:sp>
      <p:sp>
        <p:nvSpPr>
          <p:cNvPr id="200714" name="Line 16"/>
          <p:cNvSpPr>
            <a:spLocks noChangeShapeType="1"/>
          </p:cNvSpPr>
          <p:nvPr/>
        </p:nvSpPr>
        <p:spPr bwMode="auto">
          <a:xfrm>
            <a:off x="812800" y="4554538"/>
            <a:ext cx="0" cy="304800"/>
          </a:xfrm>
          <a:prstGeom prst="line">
            <a:avLst/>
          </a:prstGeom>
          <a:noFill/>
          <a:ln w="19050">
            <a:solidFill>
              <a:srgbClr val="FFCC00"/>
            </a:solidFill>
            <a:round/>
            <a:headEnd/>
            <a:tailEnd type="triangle" w="med" len="med"/>
          </a:ln>
        </p:spPr>
        <p:txBody>
          <a:bodyPr/>
          <a:lstStyle/>
          <a:p>
            <a:endParaRPr lang="en-US"/>
          </a:p>
        </p:txBody>
      </p:sp>
      <p:sp>
        <p:nvSpPr>
          <p:cNvPr id="200715" name="Line 25"/>
          <p:cNvSpPr>
            <a:spLocks noChangeShapeType="1"/>
          </p:cNvSpPr>
          <p:nvPr/>
        </p:nvSpPr>
        <p:spPr bwMode="auto">
          <a:xfrm>
            <a:off x="9055100" y="3640138"/>
            <a:ext cx="0" cy="2476500"/>
          </a:xfrm>
          <a:prstGeom prst="line">
            <a:avLst/>
          </a:prstGeom>
          <a:noFill/>
          <a:ln w="28575">
            <a:solidFill>
              <a:srgbClr val="FFCC00"/>
            </a:solidFill>
            <a:round/>
            <a:headEnd/>
            <a:tailEnd/>
          </a:ln>
        </p:spPr>
        <p:txBody>
          <a:bodyPr/>
          <a:lstStyle/>
          <a:p>
            <a:endParaRPr lang="en-US"/>
          </a:p>
        </p:txBody>
      </p:sp>
      <p:sp>
        <p:nvSpPr>
          <p:cNvPr id="200716" name="Line 26"/>
          <p:cNvSpPr>
            <a:spLocks noChangeShapeType="1"/>
          </p:cNvSpPr>
          <p:nvPr/>
        </p:nvSpPr>
        <p:spPr bwMode="auto">
          <a:xfrm flipH="1">
            <a:off x="8839200" y="6129338"/>
            <a:ext cx="228600" cy="0"/>
          </a:xfrm>
          <a:prstGeom prst="line">
            <a:avLst/>
          </a:prstGeom>
          <a:noFill/>
          <a:ln w="28575">
            <a:solidFill>
              <a:srgbClr val="FFCC00"/>
            </a:solidFill>
            <a:round/>
            <a:headEnd/>
            <a:tailEnd type="triangle" w="med" len="med"/>
          </a:ln>
        </p:spPr>
        <p:txBody>
          <a:bodyPr/>
          <a:lstStyle/>
          <a:p>
            <a:endParaRPr lang="en-US"/>
          </a:p>
        </p:txBody>
      </p:sp>
      <p:sp>
        <p:nvSpPr>
          <p:cNvPr id="200717" name="Text Box 27"/>
          <p:cNvSpPr txBox="1">
            <a:spLocks noChangeArrowheads="1"/>
          </p:cNvSpPr>
          <p:nvPr/>
        </p:nvSpPr>
        <p:spPr bwMode="auto">
          <a:xfrm>
            <a:off x="5521325" y="1404938"/>
            <a:ext cx="2386013" cy="376237"/>
          </a:xfrm>
          <a:prstGeom prst="rect">
            <a:avLst/>
          </a:prstGeom>
          <a:noFill/>
          <a:ln w="9525">
            <a:solidFill>
              <a:srgbClr val="FFCC00"/>
            </a:solidFill>
            <a:miter lim="800000"/>
            <a:headEnd/>
            <a:tailEnd/>
          </a:ln>
        </p:spPr>
        <p:txBody>
          <a:bodyPr wrap="none">
            <a:spAutoFit/>
          </a:bodyPr>
          <a:lstStyle/>
          <a:p>
            <a:pPr eaLnBrk="1" hangingPunct="1"/>
            <a:r>
              <a:rPr lang="en-US" altLang="en-US">
                <a:solidFill>
                  <a:schemeClr val="bg1"/>
                </a:solidFill>
              </a:rPr>
              <a:t>FEV</a:t>
            </a:r>
            <a:r>
              <a:rPr lang="en-US" altLang="en-US" baseline="-25000">
                <a:solidFill>
                  <a:schemeClr val="bg1"/>
                </a:solidFill>
              </a:rPr>
              <a:t>1</a:t>
            </a:r>
            <a:r>
              <a:rPr lang="en-US" altLang="en-US">
                <a:solidFill>
                  <a:schemeClr val="bg1"/>
                </a:solidFill>
              </a:rPr>
              <a:t> &gt; 2L hay &gt; 80%</a:t>
            </a:r>
          </a:p>
        </p:txBody>
      </p:sp>
      <p:sp>
        <p:nvSpPr>
          <p:cNvPr id="200718" name="Text Box 28"/>
          <p:cNvSpPr txBox="1">
            <a:spLocks noChangeArrowheads="1"/>
          </p:cNvSpPr>
          <p:nvPr/>
        </p:nvSpPr>
        <p:spPr bwMode="auto">
          <a:xfrm>
            <a:off x="2981325" y="3208338"/>
            <a:ext cx="3371850" cy="406400"/>
          </a:xfrm>
          <a:prstGeom prst="rect">
            <a:avLst/>
          </a:prstGeom>
          <a:noFill/>
          <a:ln w="9525">
            <a:solidFill>
              <a:srgbClr val="FFCC00"/>
            </a:solidFill>
            <a:miter lim="800000"/>
            <a:headEnd/>
            <a:tailEnd/>
          </a:ln>
        </p:spPr>
        <p:txBody>
          <a:bodyPr wrap="none">
            <a:spAutoFit/>
          </a:bodyPr>
          <a:lstStyle/>
          <a:p>
            <a:pPr eaLnBrk="1" hangingPunct="1"/>
            <a:r>
              <a:rPr lang="en-US" altLang="en-US" sz="2000">
                <a:solidFill>
                  <a:schemeClr val="bg1"/>
                </a:solidFill>
              </a:rPr>
              <a:t>30% ≤ FEV</a:t>
            </a:r>
            <a:r>
              <a:rPr lang="en-US" altLang="en-US" sz="2000" baseline="-25000">
                <a:solidFill>
                  <a:schemeClr val="bg1"/>
                </a:solidFill>
              </a:rPr>
              <a:t>1</a:t>
            </a:r>
            <a:r>
              <a:rPr lang="en-US" altLang="en-US" sz="2000">
                <a:solidFill>
                  <a:schemeClr val="bg1"/>
                </a:solidFill>
              </a:rPr>
              <a:t> ≤ 40% dự đoán</a:t>
            </a:r>
          </a:p>
        </p:txBody>
      </p:sp>
      <p:sp>
        <p:nvSpPr>
          <p:cNvPr id="200719" name="Text Box 29"/>
          <p:cNvSpPr txBox="1">
            <a:spLocks noChangeArrowheads="1"/>
          </p:cNvSpPr>
          <p:nvPr/>
        </p:nvSpPr>
        <p:spPr bwMode="auto">
          <a:xfrm>
            <a:off x="6534150" y="3208338"/>
            <a:ext cx="2584450" cy="406400"/>
          </a:xfrm>
          <a:prstGeom prst="rect">
            <a:avLst/>
          </a:prstGeom>
          <a:noFill/>
          <a:ln w="9525">
            <a:solidFill>
              <a:srgbClr val="FFCC00"/>
            </a:solidFill>
            <a:miter lim="800000"/>
            <a:headEnd/>
            <a:tailEnd/>
          </a:ln>
        </p:spPr>
        <p:txBody>
          <a:bodyPr wrap="none">
            <a:spAutoFit/>
          </a:bodyPr>
          <a:lstStyle/>
          <a:p>
            <a:pPr eaLnBrk="1" hangingPunct="1"/>
            <a:r>
              <a:rPr lang="en-US" altLang="en-US" sz="2000">
                <a:solidFill>
                  <a:schemeClr val="bg1"/>
                </a:solidFill>
              </a:rPr>
              <a:t>FEV</a:t>
            </a:r>
            <a:r>
              <a:rPr lang="en-US" altLang="en-US" sz="2000" baseline="-25000">
                <a:solidFill>
                  <a:schemeClr val="bg1"/>
                </a:solidFill>
              </a:rPr>
              <a:t>1</a:t>
            </a:r>
            <a:r>
              <a:rPr lang="en-US" altLang="en-US" sz="2000">
                <a:solidFill>
                  <a:schemeClr val="bg1"/>
                </a:solidFill>
              </a:rPr>
              <a:t> ≤ 30% dự đoán</a:t>
            </a:r>
          </a:p>
        </p:txBody>
      </p:sp>
      <p:sp>
        <p:nvSpPr>
          <p:cNvPr id="200720" name="Text Box 30"/>
          <p:cNvSpPr txBox="1">
            <a:spLocks noChangeArrowheads="1"/>
          </p:cNvSpPr>
          <p:nvPr/>
        </p:nvSpPr>
        <p:spPr bwMode="auto">
          <a:xfrm>
            <a:off x="0" y="3868738"/>
            <a:ext cx="1600200" cy="650875"/>
          </a:xfrm>
          <a:prstGeom prst="rect">
            <a:avLst/>
          </a:prstGeom>
          <a:noFill/>
          <a:ln w="9525">
            <a:solidFill>
              <a:srgbClr val="FFCC00"/>
            </a:solidFill>
            <a:miter lim="800000"/>
            <a:headEnd/>
            <a:tailEnd/>
          </a:ln>
        </p:spPr>
        <p:txBody>
          <a:bodyPr>
            <a:spAutoFit/>
          </a:bodyPr>
          <a:lstStyle/>
          <a:p>
            <a:pPr algn="ctr" eaLnBrk="1" hangingPunct="1"/>
            <a:r>
              <a:rPr lang="en-US" altLang="en-US">
                <a:solidFill>
                  <a:schemeClr val="bg1"/>
                </a:solidFill>
              </a:rPr>
              <a:t>BN không triệu chứng</a:t>
            </a:r>
          </a:p>
        </p:txBody>
      </p:sp>
      <p:sp>
        <p:nvSpPr>
          <p:cNvPr id="200721" name="Text Box 31"/>
          <p:cNvSpPr txBox="1">
            <a:spLocks noChangeArrowheads="1"/>
          </p:cNvSpPr>
          <p:nvPr/>
        </p:nvSpPr>
        <p:spPr bwMode="auto">
          <a:xfrm>
            <a:off x="0" y="4873625"/>
            <a:ext cx="2133600" cy="650875"/>
          </a:xfrm>
          <a:prstGeom prst="rect">
            <a:avLst/>
          </a:prstGeom>
          <a:noFill/>
          <a:ln w="9525">
            <a:solidFill>
              <a:srgbClr val="FFCC00"/>
            </a:solidFill>
            <a:miter lim="800000"/>
            <a:headEnd/>
            <a:tailEnd/>
          </a:ln>
        </p:spPr>
        <p:txBody>
          <a:bodyPr>
            <a:spAutoFit/>
          </a:bodyPr>
          <a:lstStyle/>
          <a:p>
            <a:pPr algn="ctr" eaLnBrk="1" hangingPunct="1"/>
            <a:r>
              <a:rPr lang="en-US" altLang="en-US">
                <a:solidFill>
                  <a:schemeClr val="bg1"/>
                </a:solidFill>
              </a:rPr>
              <a:t>Cắt nguyên lá phổi được</a:t>
            </a:r>
          </a:p>
        </p:txBody>
      </p:sp>
      <p:sp>
        <p:nvSpPr>
          <p:cNvPr id="200722" name="Text Box 32"/>
          <p:cNvSpPr txBox="1">
            <a:spLocks noChangeArrowheads="1"/>
          </p:cNvSpPr>
          <p:nvPr/>
        </p:nvSpPr>
        <p:spPr bwMode="auto">
          <a:xfrm>
            <a:off x="2057400" y="3868738"/>
            <a:ext cx="1752600" cy="650875"/>
          </a:xfrm>
          <a:prstGeom prst="rect">
            <a:avLst/>
          </a:prstGeom>
          <a:noFill/>
          <a:ln w="9525">
            <a:solidFill>
              <a:srgbClr val="FFCC00"/>
            </a:solidFill>
            <a:miter lim="800000"/>
            <a:headEnd/>
            <a:tailEnd/>
          </a:ln>
        </p:spPr>
        <p:txBody>
          <a:bodyPr>
            <a:spAutoFit/>
          </a:bodyPr>
          <a:lstStyle/>
          <a:p>
            <a:pPr algn="ctr" eaLnBrk="1" hangingPunct="1"/>
            <a:r>
              <a:rPr lang="en-US" altLang="en-US">
                <a:solidFill>
                  <a:schemeClr val="bg1"/>
                </a:solidFill>
              </a:rPr>
              <a:t>Có khó thở, mât sức nặng</a:t>
            </a:r>
          </a:p>
        </p:txBody>
      </p:sp>
      <p:sp>
        <p:nvSpPr>
          <p:cNvPr id="200723" name="Text Box 33"/>
          <p:cNvSpPr txBox="1">
            <a:spLocks noChangeArrowheads="1"/>
          </p:cNvSpPr>
          <p:nvPr/>
        </p:nvSpPr>
        <p:spPr bwMode="auto">
          <a:xfrm>
            <a:off x="5486400" y="4873625"/>
            <a:ext cx="2895600" cy="925513"/>
          </a:xfrm>
          <a:prstGeom prst="rect">
            <a:avLst/>
          </a:prstGeom>
          <a:noFill/>
          <a:ln w="9525">
            <a:solidFill>
              <a:srgbClr val="FFCC00"/>
            </a:solidFill>
            <a:miter lim="800000"/>
            <a:headEnd/>
            <a:tailEnd/>
          </a:ln>
        </p:spPr>
        <p:txBody>
          <a:bodyPr>
            <a:spAutoFit/>
          </a:bodyPr>
          <a:lstStyle/>
          <a:p>
            <a:pPr marL="169863" indent="-169863" eaLnBrk="1" hangingPunct="1">
              <a:buFontTx/>
              <a:buChar char="•"/>
            </a:pPr>
            <a:r>
              <a:rPr lang="en-US" altLang="en-US">
                <a:solidFill>
                  <a:schemeClr val="bg1"/>
                </a:solidFill>
              </a:rPr>
              <a:t>D</a:t>
            </a:r>
            <a:r>
              <a:rPr lang="en-US" altLang="en-US" baseline="-25000">
                <a:solidFill>
                  <a:schemeClr val="bg1"/>
                </a:solidFill>
              </a:rPr>
              <a:t>L</a:t>
            </a:r>
            <a:r>
              <a:rPr lang="en-US" altLang="en-US">
                <a:solidFill>
                  <a:schemeClr val="bg1"/>
                </a:solidFill>
              </a:rPr>
              <a:t>CO hậu phẫu &lt; 40%</a:t>
            </a:r>
          </a:p>
          <a:p>
            <a:pPr marL="169863" indent="-169863" eaLnBrk="1" hangingPunct="1">
              <a:buFontTx/>
              <a:buChar char="•"/>
            </a:pPr>
            <a:r>
              <a:rPr lang="en-US" altLang="en-US">
                <a:solidFill>
                  <a:schemeClr val="bg1"/>
                </a:solidFill>
                <a:latin typeface="MS Mincho" pitchFamily="49" charset="-128"/>
                <a:ea typeface="MS Mincho" pitchFamily="49" charset="-128"/>
              </a:rPr>
              <a:t>↓SaO2 </a:t>
            </a:r>
            <a:r>
              <a:rPr lang="en-US" altLang="en-US">
                <a:solidFill>
                  <a:schemeClr val="bg1"/>
                </a:solidFill>
              </a:rPr>
              <a:t>trong vận động tối đa &gt; 2%</a:t>
            </a:r>
          </a:p>
        </p:txBody>
      </p:sp>
      <p:grpSp>
        <p:nvGrpSpPr>
          <p:cNvPr id="200724" name="Group 35"/>
          <p:cNvGrpSpPr>
            <a:grpSpLocks/>
          </p:cNvGrpSpPr>
          <p:nvPr/>
        </p:nvGrpSpPr>
        <p:grpSpPr bwMode="auto">
          <a:xfrm>
            <a:off x="2514600" y="896938"/>
            <a:ext cx="4191000" cy="508000"/>
            <a:chOff x="1584" y="624"/>
            <a:chExt cx="2640" cy="320"/>
          </a:xfrm>
        </p:grpSpPr>
        <p:grpSp>
          <p:nvGrpSpPr>
            <p:cNvPr id="200745" name="Group 34"/>
            <p:cNvGrpSpPr>
              <a:grpSpLocks/>
            </p:cNvGrpSpPr>
            <p:nvPr/>
          </p:nvGrpSpPr>
          <p:grpSpPr bwMode="auto">
            <a:xfrm>
              <a:off x="1584" y="752"/>
              <a:ext cx="2640" cy="192"/>
              <a:chOff x="1152" y="752"/>
              <a:chExt cx="3264" cy="192"/>
            </a:xfrm>
          </p:grpSpPr>
          <p:sp>
            <p:nvSpPr>
              <p:cNvPr id="200747" name="Line 20"/>
              <p:cNvSpPr>
                <a:spLocks noChangeShapeType="1"/>
              </p:cNvSpPr>
              <p:nvPr/>
            </p:nvSpPr>
            <p:spPr bwMode="auto">
              <a:xfrm>
                <a:off x="1152" y="752"/>
                <a:ext cx="3264" cy="0"/>
              </a:xfrm>
              <a:prstGeom prst="line">
                <a:avLst/>
              </a:prstGeom>
              <a:noFill/>
              <a:ln w="28575">
                <a:solidFill>
                  <a:srgbClr val="FFCC00"/>
                </a:solidFill>
                <a:round/>
                <a:headEnd/>
                <a:tailEnd/>
              </a:ln>
            </p:spPr>
            <p:txBody>
              <a:bodyPr/>
              <a:lstStyle/>
              <a:p>
                <a:endParaRPr lang="en-US"/>
              </a:p>
            </p:txBody>
          </p:sp>
          <p:sp>
            <p:nvSpPr>
              <p:cNvPr id="200748" name="Line 21"/>
              <p:cNvSpPr>
                <a:spLocks noChangeShapeType="1"/>
              </p:cNvSpPr>
              <p:nvPr/>
            </p:nvSpPr>
            <p:spPr bwMode="auto">
              <a:xfrm>
                <a:off x="1160" y="752"/>
                <a:ext cx="0" cy="192"/>
              </a:xfrm>
              <a:prstGeom prst="line">
                <a:avLst/>
              </a:prstGeom>
              <a:noFill/>
              <a:ln w="28575">
                <a:solidFill>
                  <a:srgbClr val="FFCC00"/>
                </a:solidFill>
                <a:round/>
                <a:headEnd/>
                <a:tailEnd type="triangle" w="med" len="med"/>
              </a:ln>
            </p:spPr>
            <p:txBody>
              <a:bodyPr/>
              <a:lstStyle/>
              <a:p>
                <a:endParaRPr lang="en-US"/>
              </a:p>
            </p:txBody>
          </p:sp>
          <p:sp>
            <p:nvSpPr>
              <p:cNvPr id="200749" name="Line 22"/>
              <p:cNvSpPr>
                <a:spLocks noChangeShapeType="1"/>
              </p:cNvSpPr>
              <p:nvPr/>
            </p:nvSpPr>
            <p:spPr bwMode="auto">
              <a:xfrm>
                <a:off x="4416" y="752"/>
                <a:ext cx="0" cy="192"/>
              </a:xfrm>
              <a:prstGeom prst="line">
                <a:avLst/>
              </a:prstGeom>
              <a:noFill/>
              <a:ln w="28575">
                <a:solidFill>
                  <a:srgbClr val="FFCC00"/>
                </a:solidFill>
                <a:round/>
                <a:headEnd/>
                <a:tailEnd type="triangle" w="med" len="med"/>
              </a:ln>
            </p:spPr>
            <p:txBody>
              <a:bodyPr/>
              <a:lstStyle/>
              <a:p>
                <a:endParaRPr lang="en-US"/>
              </a:p>
            </p:txBody>
          </p:sp>
        </p:grpSp>
        <p:sp>
          <p:nvSpPr>
            <p:cNvPr id="200746" name="Text Box 4"/>
            <p:cNvSpPr txBox="1">
              <a:spLocks noChangeArrowheads="1"/>
            </p:cNvSpPr>
            <p:nvPr/>
          </p:nvSpPr>
          <p:spPr bwMode="auto">
            <a:xfrm>
              <a:off x="2474" y="624"/>
              <a:ext cx="842" cy="256"/>
            </a:xfrm>
            <a:prstGeom prst="rect">
              <a:avLst/>
            </a:prstGeom>
            <a:solidFill>
              <a:srgbClr val="003300"/>
            </a:solidFill>
            <a:ln w="9525">
              <a:solidFill>
                <a:srgbClr val="FFCC00"/>
              </a:solidFill>
              <a:miter lim="800000"/>
              <a:headEnd/>
              <a:tailEnd/>
            </a:ln>
          </p:spPr>
          <p:txBody>
            <a:bodyPr wrap="none">
              <a:spAutoFit/>
            </a:bodyPr>
            <a:lstStyle/>
            <a:p>
              <a:pPr algn="ctr" eaLnBrk="1" hangingPunct="1"/>
              <a:r>
                <a:rPr lang="en-US" altLang="en-US" sz="2000">
                  <a:solidFill>
                    <a:schemeClr val="bg1"/>
                  </a:solidFill>
                </a:rPr>
                <a:t>Hô hấp ký</a:t>
              </a:r>
            </a:p>
          </p:txBody>
        </p:sp>
      </p:grpSp>
      <p:sp>
        <p:nvSpPr>
          <p:cNvPr id="200725" name="Line 14"/>
          <p:cNvSpPr>
            <a:spLocks noChangeShapeType="1"/>
          </p:cNvSpPr>
          <p:nvPr/>
        </p:nvSpPr>
        <p:spPr bwMode="auto">
          <a:xfrm>
            <a:off x="1295400" y="2903538"/>
            <a:ext cx="6705600" cy="0"/>
          </a:xfrm>
          <a:prstGeom prst="line">
            <a:avLst/>
          </a:prstGeom>
          <a:noFill/>
          <a:ln w="28575">
            <a:solidFill>
              <a:srgbClr val="FFCC00"/>
            </a:solidFill>
            <a:round/>
            <a:headEnd/>
            <a:tailEnd/>
          </a:ln>
        </p:spPr>
        <p:txBody>
          <a:bodyPr/>
          <a:lstStyle/>
          <a:p>
            <a:endParaRPr lang="en-US"/>
          </a:p>
        </p:txBody>
      </p:sp>
      <p:sp>
        <p:nvSpPr>
          <p:cNvPr id="200726" name="Line 15"/>
          <p:cNvSpPr>
            <a:spLocks noChangeShapeType="1"/>
          </p:cNvSpPr>
          <p:nvPr/>
        </p:nvSpPr>
        <p:spPr bwMode="auto">
          <a:xfrm>
            <a:off x="1308100" y="2903538"/>
            <a:ext cx="0" cy="304800"/>
          </a:xfrm>
          <a:prstGeom prst="line">
            <a:avLst/>
          </a:prstGeom>
          <a:noFill/>
          <a:ln w="28575">
            <a:solidFill>
              <a:srgbClr val="FFCC00"/>
            </a:solidFill>
            <a:round/>
            <a:headEnd/>
            <a:tailEnd type="triangle" w="med" len="med"/>
          </a:ln>
        </p:spPr>
        <p:txBody>
          <a:bodyPr/>
          <a:lstStyle/>
          <a:p>
            <a:endParaRPr lang="en-US"/>
          </a:p>
        </p:txBody>
      </p:sp>
      <p:sp>
        <p:nvSpPr>
          <p:cNvPr id="200727" name="Line 17"/>
          <p:cNvSpPr>
            <a:spLocks noChangeShapeType="1"/>
          </p:cNvSpPr>
          <p:nvPr/>
        </p:nvSpPr>
        <p:spPr bwMode="auto">
          <a:xfrm>
            <a:off x="7988300" y="2903538"/>
            <a:ext cx="0" cy="304800"/>
          </a:xfrm>
          <a:prstGeom prst="line">
            <a:avLst/>
          </a:prstGeom>
          <a:noFill/>
          <a:ln w="28575">
            <a:solidFill>
              <a:srgbClr val="FFCC00"/>
            </a:solidFill>
            <a:round/>
            <a:headEnd/>
            <a:tailEnd type="triangle" w="med" len="med"/>
          </a:ln>
        </p:spPr>
        <p:txBody>
          <a:bodyPr/>
          <a:lstStyle/>
          <a:p>
            <a:endParaRPr lang="en-US"/>
          </a:p>
        </p:txBody>
      </p:sp>
      <p:sp>
        <p:nvSpPr>
          <p:cNvPr id="200728" name="Line 37"/>
          <p:cNvSpPr>
            <a:spLocks noChangeShapeType="1"/>
          </p:cNvSpPr>
          <p:nvPr/>
        </p:nvSpPr>
        <p:spPr bwMode="auto">
          <a:xfrm>
            <a:off x="5105400" y="2903538"/>
            <a:ext cx="0" cy="304800"/>
          </a:xfrm>
          <a:prstGeom prst="line">
            <a:avLst/>
          </a:prstGeom>
          <a:noFill/>
          <a:ln w="28575">
            <a:solidFill>
              <a:srgbClr val="FFCC00"/>
            </a:solidFill>
            <a:round/>
            <a:headEnd/>
            <a:tailEnd type="triangle" w="med" len="med"/>
          </a:ln>
        </p:spPr>
        <p:txBody>
          <a:bodyPr/>
          <a:lstStyle/>
          <a:p>
            <a:endParaRPr lang="en-US"/>
          </a:p>
        </p:txBody>
      </p:sp>
      <p:sp>
        <p:nvSpPr>
          <p:cNvPr id="200729" name="Line 39"/>
          <p:cNvSpPr>
            <a:spLocks noChangeShapeType="1"/>
          </p:cNvSpPr>
          <p:nvPr/>
        </p:nvSpPr>
        <p:spPr bwMode="auto">
          <a:xfrm>
            <a:off x="838200" y="3716338"/>
            <a:ext cx="2057400" cy="0"/>
          </a:xfrm>
          <a:prstGeom prst="line">
            <a:avLst/>
          </a:prstGeom>
          <a:noFill/>
          <a:ln w="9525">
            <a:solidFill>
              <a:srgbClr val="FFCC00"/>
            </a:solidFill>
            <a:round/>
            <a:headEnd/>
            <a:tailEnd/>
          </a:ln>
        </p:spPr>
        <p:txBody>
          <a:bodyPr/>
          <a:lstStyle/>
          <a:p>
            <a:endParaRPr lang="en-US"/>
          </a:p>
        </p:txBody>
      </p:sp>
      <p:sp>
        <p:nvSpPr>
          <p:cNvPr id="200730" name="Line 41"/>
          <p:cNvSpPr>
            <a:spLocks noChangeShapeType="1"/>
          </p:cNvSpPr>
          <p:nvPr/>
        </p:nvSpPr>
        <p:spPr bwMode="auto">
          <a:xfrm>
            <a:off x="2895600" y="3716338"/>
            <a:ext cx="0" cy="152400"/>
          </a:xfrm>
          <a:prstGeom prst="line">
            <a:avLst/>
          </a:prstGeom>
          <a:noFill/>
          <a:ln w="9525">
            <a:solidFill>
              <a:srgbClr val="FFCC00"/>
            </a:solidFill>
            <a:round/>
            <a:headEnd/>
            <a:tailEnd type="triangle" w="med" len="med"/>
          </a:ln>
        </p:spPr>
        <p:txBody>
          <a:bodyPr/>
          <a:lstStyle/>
          <a:p>
            <a:endParaRPr lang="en-US"/>
          </a:p>
        </p:txBody>
      </p:sp>
      <p:sp>
        <p:nvSpPr>
          <p:cNvPr id="200731" name="Line 42"/>
          <p:cNvSpPr>
            <a:spLocks noChangeShapeType="1"/>
          </p:cNvSpPr>
          <p:nvPr/>
        </p:nvSpPr>
        <p:spPr bwMode="auto">
          <a:xfrm>
            <a:off x="838200" y="3716338"/>
            <a:ext cx="0" cy="152400"/>
          </a:xfrm>
          <a:prstGeom prst="line">
            <a:avLst/>
          </a:prstGeom>
          <a:noFill/>
          <a:ln w="9525">
            <a:solidFill>
              <a:srgbClr val="FFCC00"/>
            </a:solidFill>
            <a:round/>
            <a:headEnd/>
            <a:tailEnd type="triangle" w="med" len="med"/>
          </a:ln>
        </p:spPr>
        <p:txBody>
          <a:bodyPr/>
          <a:lstStyle/>
          <a:p>
            <a:endParaRPr lang="en-US"/>
          </a:p>
        </p:txBody>
      </p:sp>
      <p:sp>
        <p:nvSpPr>
          <p:cNvPr id="200732" name="Line 43"/>
          <p:cNvSpPr>
            <a:spLocks noChangeShapeType="1"/>
          </p:cNvSpPr>
          <p:nvPr/>
        </p:nvSpPr>
        <p:spPr bwMode="auto">
          <a:xfrm>
            <a:off x="5105400" y="3640138"/>
            <a:ext cx="0" cy="228600"/>
          </a:xfrm>
          <a:prstGeom prst="line">
            <a:avLst/>
          </a:prstGeom>
          <a:noFill/>
          <a:ln w="12700">
            <a:solidFill>
              <a:srgbClr val="FFCC00"/>
            </a:solidFill>
            <a:round/>
            <a:headEnd/>
            <a:tailEnd type="triangle" w="med" len="med"/>
          </a:ln>
        </p:spPr>
        <p:txBody>
          <a:bodyPr/>
          <a:lstStyle/>
          <a:p>
            <a:endParaRPr lang="en-US"/>
          </a:p>
        </p:txBody>
      </p:sp>
      <p:sp>
        <p:nvSpPr>
          <p:cNvPr id="200733" name="Line 44"/>
          <p:cNvSpPr>
            <a:spLocks noChangeShapeType="1"/>
          </p:cNvSpPr>
          <p:nvPr/>
        </p:nvSpPr>
        <p:spPr bwMode="auto">
          <a:xfrm>
            <a:off x="1676400" y="3640138"/>
            <a:ext cx="0" cy="76200"/>
          </a:xfrm>
          <a:prstGeom prst="line">
            <a:avLst/>
          </a:prstGeom>
          <a:noFill/>
          <a:ln w="9525">
            <a:solidFill>
              <a:srgbClr val="FFCC00"/>
            </a:solidFill>
            <a:round/>
            <a:headEnd/>
            <a:tailEnd type="triangle" w="med" len="med"/>
          </a:ln>
        </p:spPr>
        <p:txBody>
          <a:bodyPr/>
          <a:lstStyle/>
          <a:p>
            <a:endParaRPr lang="en-US"/>
          </a:p>
        </p:txBody>
      </p:sp>
      <p:sp>
        <p:nvSpPr>
          <p:cNvPr id="200734" name="Line 45"/>
          <p:cNvSpPr>
            <a:spLocks noChangeShapeType="1"/>
          </p:cNvSpPr>
          <p:nvPr/>
        </p:nvSpPr>
        <p:spPr bwMode="auto">
          <a:xfrm>
            <a:off x="3810000" y="4173538"/>
            <a:ext cx="228600" cy="0"/>
          </a:xfrm>
          <a:prstGeom prst="line">
            <a:avLst/>
          </a:prstGeom>
          <a:noFill/>
          <a:ln w="9525">
            <a:solidFill>
              <a:srgbClr val="FFCC00"/>
            </a:solidFill>
            <a:round/>
            <a:headEnd/>
            <a:tailEnd type="triangle" w="med" len="med"/>
          </a:ln>
        </p:spPr>
        <p:txBody>
          <a:bodyPr/>
          <a:lstStyle/>
          <a:p>
            <a:endParaRPr lang="en-US"/>
          </a:p>
        </p:txBody>
      </p:sp>
      <p:sp>
        <p:nvSpPr>
          <p:cNvPr id="200735" name="Line 46"/>
          <p:cNvSpPr>
            <a:spLocks noChangeShapeType="1"/>
          </p:cNvSpPr>
          <p:nvPr/>
        </p:nvSpPr>
        <p:spPr bwMode="auto">
          <a:xfrm>
            <a:off x="5867400" y="4554538"/>
            <a:ext cx="0" cy="304800"/>
          </a:xfrm>
          <a:prstGeom prst="line">
            <a:avLst/>
          </a:prstGeom>
          <a:noFill/>
          <a:ln w="9525">
            <a:solidFill>
              <a:srgbClr val="FFCC00"/>
            </a:solidFill>
            <a:round/>
            <a:headEnd/>
            <a:tailEnd type="triangle" w="med" len="med"/>
          </a:ln>
        </p:spPr>
        <p:txBody>
          <a:bodyPr/>
          <a:lstStyle/>
          <a:p>
            <a:endParaRPr lang="en-US"/>
          </a:p>
        </p:txBody>
      </p:sp>
      <p:sp>
        <p:nvSpPr>
          <p:cNvPr id="200736" name="Line 47"/>
          <p:cNvSpPr>
            <a:spLocks noChangeShapeType="1"/>
          </p:cNvSpPr>
          <p:nvPr/>
        </p:nvSpPr>
        <p:spPr bwMode="auto">
          <a:xfrm flipH="1">
            <a:off x="3657600" y="4630738"/>
            <a:ext cx="2209800" cy="0"/>
          </a:xfrm>
          <a:prstGeom prst="line">
            <a:avLst/>
          </a:prstGeom>
          <a:noFill/>
          <a:ln w="9525">
            <a:solidFill>
              <a:srgbClr val="FFCC00"/>
            </a:solidFill>
            <a:round/>
            <a:headEnd/>
            <a:tailEnd/>
          </a:ln>
        </p:spPr>
        <p:txBody>
          <a:bodyPr/>
          <a:lstStyle/>
          <a:p>
            <a:endParaRPr lang="en-US"/>
          </a:p>
        </p:txBody>
      </p:sp>
      <p:sp>
        <p:nvSpPr>
          <p:cNvPr id="200737" name="Line 49"/>
          <p:cNvSpPr>
            <a:spLocks noChangeShapeType="1"/>
          </p:cNvSpPr>
          <p:nvPr/>
        </p:nvSpPr>
        <p:spPr bwMode="auto">
          <a:xfrm>
            <a:off x="3644900" y="4630738"/>
            <a:ext cx="0" cy="228600"/>
          </a:xfrm>
          <a:prstGeom prst="line">
            <a:avLst/>
          </a:prstGeom>
          <a:noFill/>
          <a:ln w="9525">
            <a:solidFill>
              <a:srgbClr val="FFCC00"/>
            </a:solidFill>
            <a:round/>
            <a:headEnd/>
            <a:tailEnd type="triangle" w="med" len="med"/>
          </a:ln>
        </p:spPr>
        <p:txBody>
          <a:bodyPr/>
          <a:lstStyle/>
          <a:p>
            <a:endParaRPr lang="en-US"/>
          </a:p>
        </p:txBody>
      </p:sp>
      <p:sp>
        <p:nvSpPr>
          <p:cNvPr id="200738" name="Text Box 50"/>
          <p:cNvSpPr txBox="1">
            <a:spLocks noChangeArrowheads="1"/>
          </p:cNvSpPr>
          <p:nvPr/>
        </p:nvSpPr>
        <p:spPr bwMode="auto">
          <a:xfrm>
            <a:off x="2374900" y="5951538"/>
            <a:ext cx="2825750" cy="376237"/>
          </a:xfrm>
          <a:prstGeom prst="rect">
            <a:avLst/>
          </a:prstGeom>
          <a:noFill/>
          <a:ln w="9525">
            <a:solidFill>
              <a:srgbClr val="FFCC00"/>
            </a:solidFill>
            <a:miter lim="800000"/>
            <a:headEnd/>
            <a:tailEnd/>
          </a:ln>
        </p:spPr>
        <p:txBody>
          <a:bodyPr>
            <a:spAutoFit/>
          </a:bodyPr>
          <a:lstStyle/>
          <a:p>
            <a:pPr algn="ctr" eaLnBrk="1" hangingPunct="1"/>
            <a:r>
              <a:rPr lang="en-US" altLang="en-US">
                <a:solidFill>
                  <a:schemeClr val="bg1"/>
                </a:solidFill>
              </a:rPr>
              <a:t>Cắt nguyên lá phổi được</a:t>
            </a:r>
          </a:p>
        </p:txBody>
      </p:sp>
      <p:sp>
        <p:nvSpPr>
          <p:cNvPr id="200739" name="Line 51"/>
          <p:cNvSpPr>
            <a:spLocks noChangeShapeType="1"/>
          </p:cNvSpPr>
          <p:nvPr/>
        </p:nvSpPr>
        <p:spPr bwMode="auto">
          <a:xfrm>
            <a:off x="3657600" y="5799138"/>
            <a:ext cx="0" cy="152400"/>
          </a:xfrm>
          <a:prstGeom prst="line">
            <a:avLst/>
          </a:prstGeom>
          <a:noFill/>
          <a:ln w="9525">
            <a:solidFill>
              <a:srgbClr val="FFCC00"/>
            </a:solidFill>
            <a:round/>
            <a:headEnd/>
            <a:tailEnd type="triangle" w="med" len="med"/>
          </a:ln>
        </p:spPr>
        <p:txBody>
          <a:bodyPr/>
          <a:lstStyle/>
          <a:p>
            <a:endParaRPr lang="en-US"/>
          </a:p>
        </p:txBody>
      </p:sp>
      <p:sp>
        <p:nvSpPr>
          <p:cNvPr id="200740" name="Line 52"/>
          <p:cNvSpPr>
            <a:spLocks noChangeShapeType="1"/>
          </p:cNvSpPr>
          <p:nvPr/>
        </p:nvSpPr>
        <p:spPr bwMode="auto">
          <a:xfrm>
            <a:off x="2514600" y="2725738"/>
            <a:ext cx="0" cy="152400"/>
          </a:xfrm>
          <a:prstGeom prst="line">
            <a:avLst/>
          </a:prstGeom>
          <a:noFill/>
          <a:ln w="28575">
            <a:solidFill>
              <a:srgbClr val="FFCC00"/>
            </a:solidFill>
            <a:round/>
            <a:headEnd/>
            <a:tailEnd/>
          </a:ln>
        </p:spPr>
        <p:txBody>
          <a:bodyPr/>
          <a:lstStyle/>
          <a:p>
            <a:endParaRPr lang="en-US"/>
          </a:p>
        </p:txBody>
      </p:sp>
      <p:sp>
        <p:nvSpPr>
          <p:cNvPr id="200741" name="Line 53"/>
          <p:cNvSpPr>
            <a:spLocks noChangeShapeType="1"/>
          </p:cNvSpPr>
          <p:nvPr/>
        </p:nvSpPr>
        <p:spPr bwMode="auto">
          <a:xfrm>
            <a:off x="2514600" y="1811338"/>
            <a:ext cx="0" cy="228600"/>
          </a:xfrm>
          <a:prstGeom prst="line">
            <a:avLst/>
          </a:prstGeom>
          <a:noFill/>
          <a:ln w="28575">
            <a:solidFill>
              <a:srgbClr val="FFCC00"/>
            </a:solidFill>
            <a:round/>
            <a:headEnd/>
            <a:tailEnd type="triangle" w="med" len="med"/>
          </a:ln>
        </p:spPr>
        <p:txBody>
          <a:bodyPr/>
          <a:lstStyle/>
          <a:p>
            <a:endParaRPr lang="en-US"/>
          </a:p>
        </p:txBody>
      </p:sp>
      <p:sp>
        <p:nvSpPr>
          <p:cNvPr id="200742" name="Line 54"/>
          <p:cNvSpPr>
            <a:spLocks noChangeShapeType="1"/>
          </p:cNvSpPr>
          <p:nvPr/>
        </p:nvSpPr>
        <p:spPr bwMode="auto">
          <a:xfrm>
            <a:off x="6718300" y="1785938"/>
            <a:ext cx="0" cy="228600"/>
          </a:xfrm>
          <a:prstGeom prst="line">
            <a:avLst/>
          </a:prstGeom>
          <a:noFill/>
          <a:ln w="28575">
            <a:solidFill>
              <a:srgbClr val="FFCC00"/>
            </a:solidFill>
            <a:round/>
            <a:headEnd/>
            <a:tailEnd type="triangle" w="med" len="med"/>
          </a:ln>
        </p:spPr>
        <p:txBody>
          <a:bodyPr/>
          <a:lstStyle/>
          <a:p>
            <a:endParaRPr lang="en-US"/>
          </a:p>
        </p:txBody>
      </p:sp>
      <p:sp>
        <p:nvSpPr>
          <p:cNvPr id="200743" name="Line 55"/>
          <p:cNvSpPr>
            <a:spLocks noChangeShapeType="1"/>
          </p:cNvSpPr>
          <p:nvPr/>
        </p:nvSpPr>
        <p:spPr bwMode="auto">
          <a:xfrm>
            <a:off x="7239000" y="6307138"/>
            <a:ext cx="0" cy="152400"/>
          </a:xfrm>
          <a:prstGeom prst="line">
            <a:avLst/>
          </a:prstGeom>
          <a:noFill/>
          <a:ln w="9525">
            <a:solidFill>
              <a:srgbClr val="FFCC00"/>
            </a:solidFill>
            <a:round/>
            <a:headEnd/>
            <a:tailEnd type="triangle" w="med" len="med"/>
          </a:ln>
        </p:spPr>
        <p:txBody>
          <a:bodyPr/>
          <a:lstStyle/>
          <a:p>
            <a:endParaRPr lang="en-US"/>
          </a:p>
        </p:txBody>
      </p:sp>
      <p:sp>
        <p:nvSpPr>
          <p:cNvPr id="200744" name="Title 1"/>
          <p:cNvSpPr>
            <a:spLocks noGrp="1"/>
          </p:cNvSpPr>
          <p:nvPr>
            <p:ph type="title"/>
          </p:nvPr>
        </p:nvSpPr>
        <p:spPr/>
        <p:txBody>
          <a:bodyPr/>
          <a:lstStyle/>
          <a:p>
            <a:pPr eaLnBrk="1" hangingPunct="1"/>
            <a:r>
              <a:rPr lang="en-US" altLang="en-US" smtClean="0">
                <a:cs typeface="Arial" pitchFamily="34" charset="0"/>
              </a:rPr>
              <a:t>Xác định khả năng cắt nguyên lá phổi</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5"/>
          <p:cNvSpPr txBox="1">
            <a:spLocks noChangeArrowheads="1"/>
          </p:cNvSpPr>
          <p:nvPr/>
        </p:nvSpPr>
        <p:spPr bwMode="auto">
          <a:xfrm>
            <a:off x="3141663" y="914400"/>
            <a:ext cx="2954337" cy="711200"/>
          </a:xfrm>
          <a:prstGeom prst="rect">
            <a:avLst/>
          </a:prstGeom>
          <a:noFill/>
          <a:ln w="9525">
            <a:solidFill>
              <a:srgbClr val="FFCC00"/>
            </a:solidFill>
            <a:miter lim="800000"/>
            <a:headEnd/>
            <a:tailEnd/>
          </a:ln>
        </p:spPr>
        <p:txBody>
          <a:bodyPr wrap="none">
            <a:spAutoFit/>
          </a:bodyPr>
          <a:lstStyle/>
          <a:p>
            <a:pPr algn="ctr" eaLnBrk="1" hangingPunct="1"/>
            <a:r>
              <a:rPr lang="en-US" altLang="en-US" sz="2000">
                <a:solidFill>
                  <a:schemeClr val="bg1"/>
                </a:solidFill>
              </a:rPr>
              <a:t>Quét phổi định lượng </a:t>
            </a:r>
          </a:p>
          <a:p>
            <a:pPr algn="ctr" eaLnBrk="1" hangingPunct="1"/>
            <a:r>
              <a:rPr lang="en-US" altLang="en-US" sz="2000">
                <a:solidFill>
                  <a:schemeClr val="bg1"/>
                </a:solidFill>
              </a:rPr>
              <a:t>để dự đoán FEV</a:t>
            </a:r>
            <a:r>
              <a:rPr lang="en-US" altLang="en-US" sz="2000" baseline="-25000">
                <a:solidFill>
                  <a:schemeClr val="bg1"/>
                </a:solidFill>
              </a:rPr>
              <a:t>1</a:t>
            </a:r>
            <a:r>
              <a:rPr lang="en-US" altLang="en-US" sz="2000">
                <a:solidFill>
                  <a:schemeClr val="bg1"/>
                </a:solidFill>
              </a:rPr>
              <a:t> còn lại</a:t>
            </a:r>
          </a:p>
        </p:txBody>
      </p:sp>
      <p:sp>
        <p:nvSpPr>
          <p:cNvPr id="201731" name="Text Box 6"/>
          <p:cNvSpPr txBox="1">
            <a:spLocks noChangeArrowheads="1"/>
          </p:cNvSpPr>
          <p:nvPr/>
        </p:nvSpPr>
        <p:spPr bwMode="auto">
          <a:xfrm>
            <a:off x="92075" y="2112963"/>
            <a:ext cx="2592388" cy="406400"/>
          </a:xfrm>
          <a:prstGeom prst="rect">
            <a:avLst/>
          </a:prstGeom>
          <a:noFill/>
          <a:ln w="9525">
            <a:solidFill>
              <a:srgbClr val="FFCC00"/>
            </a:solidFill>
            <a:miter lim="800000"/>
            <a:headEnd/>
            <a:tailEnd/>
          </a:ln>
        </p:spPr>
        <p:txBody>
          <a:bodyPr wrap="none">
            <a:spAutoFit/>
          </a:bodyPr>
          <a:lstStyle/>
          <a:p>
            <a:pPr eaLnBrk="1" hangingPunct="1"/>
            <a:r>
              <a:rPr lang="en-US" altLang="en-US" sz="2000">
                <a:solidFill>
                  <a:schemeClr val="bg1"/>
                </a:solidFill>
              </a:rPr>
              <a:t>FEV</a:t>
            </a:r>
            <a:r>
              <a:rPr lang="en-US" altLang="en-US" sz="2000" baseline="-25000">
                <a:solidFill>
                  <a:schemeClr val="bg1"/>
                </a:solidFill>
              </a:rPr>
              <a:t>1</a:t>
            </a:r>
            <a:r>
              <a:rPr lang="en-US" altLang="en-US" sz="2000">
                <a:solidFill>
                  <a:schemeClr val="bg1"/>
                </a:solidFill>
              </a:rPr>
              <a:t> &gt; 40% dự đoán</a:t>
            </a:r>
          </a:p>
        </p:txBody>
      </p:sp>
      <p:sp>
        <p:nvSpPr>
          <p:cNvPr id="201732" name="Text Box 7"/>
          <p:cNvSpPr txBox="1">
            <a:spLocks noChangeArrowheads="1"/>
          </p:cNvSpPr>
          <p:nvPr/>
        </p:nvSpPr>
        <p:spPr bwMode="auto">
          <a:xfrm>
            <a:off x="2974975" y="2112963"/>
            <a:ext cx="3371850" cy="406400"/>
          </a:xfrm>
          <a:prstGeom prst="rect">
            <a:avLst/>
          </a:prstGeom>
          <a:noFill/>
          <a:ln w="9525">
            <a:solidFill>
              <a:srgbClr val="FFCC00"/>
            </a:solidFill>
            <a:miter lim="800000"/>
            <a:headEnd/>
            <a:tailEnd/>
          </a:ln>
        </p:spPr>
        <p:txBody>
          <a:bodyPr wrap="none">
            <a:spAutoFit/>
          </a:bodyPr>
          <a:lstStyle/>
          <a:p>
            <a:pPr eaLnBrk="1" hangingPunct="1"/>
            <a:r>
              <a:rPr lang="en-US" altLang="en-US" sz="2000">
                <a:solidFill>
                  <a:schemeClr val="bg1"/>
                </a:solidFill>
              </a:rPr>
              <a:t>30% ≤ FEV</a:t>
            </a:r>
            <a:r>
              <a:rPr lang="en-US" altLang="en-US" sz="2000" baseline="-25000">
                <a:solidFill>
                  <a:schemeClr val="bg1"/>
                </a:solidFill>
              </a:rPr>
              <a:t>1</a:t>
            </a:r>
            <a:r>
              <a:rPr lang="en-US" altLang="en-US" sz="2000">
                <a:solidFill>
                  <a:schemeClr val="bg1"/>
                </a:solidFill>
              </a:rPr>
              <a:t> ≤ 40% dự đoán</a:t>
            </a:r>
          </a:p>
        </p:txBody>
      </p:sp>
      <p:sp>
        <p:nvSpPr>
          <p:cNvPr id="201733" name="Text Box 8"/>
          <p:cNvSpPr txBox="1">
            <a:spLocks noChangeArrowheads="1"/>
          </p:cNvSpPr>
          <p:nvPr/>
        </p:nvSpPr>
        <p:spPr bwMode="auto">
          <a:xfrm>
            <a:off x="6527800" y="2112963"/>
            <a:ext cx="2584450" cy="406400"/>
          </a:xfrm>
          <a:prstGeom prst="rect">
            <a:avLst/>
          </a:prstGeom>
          <a:noFill/>
          <a:ln w="9525">
            <a:solidFill>
              <a:srgbClr val="FFCC00"/>
            </a:solidFill>
            <a:miter lim="800000"/>
            <a:headEnd/>
            <a:tailEnd/>
          </a:ln>
        </p:spPr>
        <p:txBody>
          <a:bodyPr wrap="none">
            <a:spAutoFit/>
          </a:bodyPr>
          <a:lstStyle/>
          <a:p>
            <a:pPr eaLnBrk="1" hangingPunct="1"/>
            <a:r>
              <a:rPr lang="en-US" altLang="en-US" sz="2000">
                <a:solidFill>
                  <a:schemeClr val="bg1"/>
                </a:solidFill>
              </a:rPr>
              <a:t>FEV</a:t>
            </a:r>
            <a:r>
              <a:rPr lang="en-US" altLang="en-US" sz="2000" baseline="-25000">
                <a:solidFill>
                  <a:schemeClr val="bg1"/>
                </a:solidFill>
              </a:rPr>
              <a:t>1</a:t>
            </a:r>
            <a:r>
              <a:rPr lang="en-US" altLang="en-US" sz="2000">
                <a:solidFill>
                  <a:schemeClr val="bg1"/>
                </a:solidFill>
              </a:rPr>
              <a:t> ≤ 30% dự đoán</a:t>
            </a:r>
          </a:p>
        </p:txBody>
      </p:sp>
      <p:sp>
        <p:nvSpPr>
          <p:cNvPr id="201734" name="Text Box 9"/>
          <p:cNvSpPr txBox="1">
            <a:spLocks noChangeArrowheads="1"/>
          </p:cNvSpPr>
          <p:nvPr/>
        </p:nvSpPr>
        <p:spPr bwMode="auto">
          <a:xfrm>
            <a:off x="192088" y="3154363"/>
            <a:ext cx="2363787" cy="406400"/>
          </a:xfrm>
          <a:prstGeom prst="rect">
            <a:avLst/>
          </a:prstGeom>
          <a:noFill/>
          <a:ln w="9525">
            <a:solidFill>
              <a:srgbClr val="FFCC00"/>
            </a:solidFill>
            <a:miter lim="800000"/>
            <a:headEnd/>
            <a:tailEnd/>
          </a:ln>
        </p:spPr>
        <p:txBody>
          <a:bodyPr wrap="none">
            <a:spAutoFit/>
          </a:bodyPr>
          <a:lstStyle/>
          <a:p>
            <a:pPr eaLnBrk="1" hangingPunct="1"/>
            <a:r>
              <a:rPr lang="en-US" altLang="en-US" sz="2000">
                <a:solidFill>
                  <a:schemeClr val="bg1"/>
                </a:solidFill>
              </a:rPr>
              <a:t>Cắt thùy phổi được</a:t>
            </a:r>
          </a:p>
        </p:txBody>
      </p:sp>
      <p:sp>
        <p:nvSpPr>
          <p:cNvPr id="201735" name="Text Box 10"/>
          <p:cNvSpPr txBox="1">
            <a:spLocks noChangeArrowheads="1"/>
          </p:cNvSpPr>
          <p:nvPr/>
        </p:nvSpPr>
        <p:spPr bwMode="auto">
          <a:xfrm>
            <a:off x="3186113" y="3136900"/>
            <a:ext cx="2908300" cy="711200"/>
          </a:xfrm>
          <a:prstGeom prst="rect">
            <a:avLst/>
          </a:prstGeom>
          <a:noFill/>
          <a:ln w="9525">
            <a:solidFill>
              <a:srgbClr val="FFCC00"/>
            </a:solidFill>
            <a:miter lim="800000"/>
            <a:headEnd/>
            <a:tailEnd/>
          </a:ln>
        </p:spPr>
        <p:txBody>
          <a:bodyPr wrap="none">
            <a:spAutoFit/>
          </a:bodyPr>
          <a:lstStyle/>
          <a:p>
            <a:pPr eaLnBrk="1" hangingPunct="1">
              <a:buFontTx/>
              <a:buChar char="•"/>
            </a:pPr>
            <a:r>
              <a:rPr lang="en-US" altLang="en-US" sz="2000">
                <a:solidFill>
                  <a:schemeClr val="bg1"/>
                </a:solidFill>
              </a:rPr>
              <a:t>Đo D</a:t>
            </a:r>
            <a:r>
              <a:rPr lang="en-US" altLang="en-US" sz="2000" baseline="-25000">
                <a:solidFill>
                  <a:schemeClr val="bg1"/>
                </a:solidFill>
              </a:rPr>
              <a:t>L</a:t>
            </a:r>
            <a:r>
              <a:rPr lang="en-US" altLang="en-US" sz="2000">
                <a:solidFill>
                  <a:schemeClr val="bg1"/>
                </a:solidFill>
              </a:rPr>
              <a:t>CO</a:t>
            </a:r>
          </a:p>
          <a:p>
            <a:pPr eaLnBrk="1" hangingPunct="1">
              <a:buFontTx/>
              <a:buChar char="•"/>
            </a:pPr>
            <a:r>
              <a:rPr lang="en-US" altLang="en-US" sz="2000">
                <a:solidFill>
                  <a:schemeClr val="bg1"/>
                </a:solidFill>
              </a:rPr>
              <a:t>Nghiệm pháp vận động</a:t>
            </a:r>
          </a:p>
        </p:txBody>
      </p:sp>
      <p:sp>
        <p:nvSpPr>
          <p:cNvPr id="201736" name="Text Box 11"/>
          <p:cNvSpPr txBox="1">
            <a:spLocks noChangeArrowheads="1"/>
          </p:cNvSpPr>
          <p:nvPr/>
        </p:nvSpPr>
        <p:spPr bwMode="auto">
          <a:xfrm>
            <a:off x="149225" y="4406900"/>
            <a:ext cx="4270375" cy="711200"/>
          </a:xfrm>
          <a:prstGeom prst="rect">
            <a:avLst/>
          </a:prstGeom>
          <a:noFill/>
          <a:ln w="9525">
            <a:solidFill>
              <a:srgbClr val="FFCC00"/>
            </a:solidFill>
            <a:miter lim="800000"/>
            <a:headEnd/>
            <a:tailEnd/>
          </a:ln>
        </p:spPr>
        <p:txBody>
          <a:bodyPr wrap="none">
            <a:spAutoFit/>
          </a:bodyPr>
          <a:lstStyle/>
          <a:p>
            <a:pPr eaLnBrk="1" hangingPunct="1">
              <a:buFontTx/>
              <a:buChar char="•"/>
            </a:pPr>
            <a:r>
              <a:rPr lang="en-US" altLang="en-US" sz="2000">
                <a:solidFill>
                  <a:schemeClr val="bg1"/>
                </a:solidFill>
              </a:rPr>
              <a:t> D</a:t>
            </a:r>
            <a:r>
              <a:rPr lang="en-US" altLang="en-US" sz="2000" baseline="-25000">
                <a:solidFill>
                  <a:schemeClr val="bg1"/>
                </a:solidFill>
              </a:rPr>
              <a:t>L</a:t>
            </a:r>
            <a:r>
              <a:rPr lang="en-US" altLang="en-US" sz="2000">
                <a:solidFill>
                  <a:schemeClr val="bg1"/>
                </a:solidFill>
              </a:rPr>
              <a:t>CO ≥ 40%</a:t>
            </a:r>
          </a:p>
          <a:p>
            <a:pPr eaLnBrk="1" hangingPunct="1">
              <a:buFontTx/>
              <a:buChar char="•"/>
            </a:pPr>
            <a:r>
              <a:rPr lang="en-US" altLang="en-US" sz="2000">
                <a:solidFill>
                  <a:schemeClr val="bg1"/>
                </a:solidFill>
              </a:rPr>
              <a:t> </a:t>
            </a:r>
            <a:r>
              <a:rPr lang="en-US" altLang="en-US" sz="2000">
                <a:solidFill>
                  <a:schemeClr val="bg1"/>
                </a:solidFill>
                <a:latin typeface="MS Mincho" pitchFamily="49" charset="-128"/>
                <a:ea typeface="MS Mincho" pitchFamily="49" charset="-128"/>
              </a:rPr>
              <a:t>↓SaO2 </a:t>
            </a:r>
            <a:r>
              <a:rPr lang="en-US" altLang="en-US" sz="2000">
                <a:solidFill>
                  <a:schemeClr val="bg1"/>
                </a:solidFill>
              </a:rPr>
              <a:t>trong vận động tối đa ≤ 2%</a:t>
            </a:r>
          </a:p>
        </p:txBody>
      </p:sp>
      <p:sp>
        <p:nvSpPr>
          <p:cNvPr id="201737" name="Text Box 12"/>
          <p:cNvSpPr txBox="1">
            <a:spLocks noChangeArrowheads="1"/>
          </p:cNvSpPr>
          <p:nvPr/>
        </p:nvSpPr>
        <p:spPr bwMode="auto">
          <a:xfrm>
            <a:off x="4584700" y="4406900"/>
            <a:ext cx="4278313" cy="711200"/>
          </a:xfrm>
          <a:prstGeom prst="rect">
            <a:avLst/>
          </a:prstGeom>
          <a:noFill/>
          <a:ln w="9525">
            <a:solidFill>
              <a:srgbClr val="FFCC00"/>
            </a:solidFill>
            <a:miter lim="800000"/>
            <a:headEnd/>
            <a:tailEnd/>
          </a:ln>
        </p:spPr>
        <p:txBody>
          <a:bodyPr wrap="none">
            <a:spAutoFit/>
          </a:bodyPr>
          <a:lstStyle/>
          <a:p>
            <a:pPr eaLnBrk="1" hangingPunct="1">
              <a:buFontTx/>
              <a:buChar char="•"/>
            </a:pPr>
            <a:r>
              <a:rPr lang="en-US" altLang="en-US" sz="2000">
                <a:solidFill>
                  <a:schemeClr val="bg1"/>
                </a:solidFill>
              </a:rPr>
              <a:t> D</a:t>
            </a:r>
            <a:r>
              <a:rPr lang="en-US" altLang="en-US" sz="2000" baseline="-25000">
                <a:solidFill>
                  <a:schemeClr val="bg1"/>
                </a:solidFill>
              </a:rPr>
              <a:t>L</a:t>
            </a:r>
            <a:r>
              <a:rPr lang="en-US" altLang="en-US" sz="2000">
                <a:solidFill>
                  <a:schemeClr val="bg1"/>
                </a:solidFill>
              </a:rPr>
              <a:t>CO ≤ 40%</a:t>
            </a:r>
          </a:p>
          <a:p>
            <a:pPr eaLnBrk="1" hangingPunct="1">
              <a:buFontTx/>
              <a:buChar char="•"/>
            </a:pPr>
            <a:r>
              <a:rPr lang="en-US" altLang="en-US" sz="2000">
                <a:solidFill>
                  <a:schemeClr val="bg1"/>
                </a:solidFill>
              </a:rPr>
              <a:t> </a:t>
            </a:r>
            <a:r>
              <a:rPr lang="en-US" altLang="en-US" sz="2000">
                <a:solidFill>
                  <a:schemeClr val="bg1"/>
                </a:solidFill>
                <a:latin typeface="MS Mincho" pitchFamily="49" charset="-128"/>
                <a:ea typeface="MS Mincho" pitchFamily="49" charset="-128"/>
              </a:rPr>
              <a:t>↓SaO2 </a:t>
            </a:r>
            <a:r>
              <a:rPr lang="en-US" altLang="en-US" sz="2000">
                <a:solidFill>
                  <a:schemeClr val="bg1"/>
                </a:solidFill>
              </a:rPr>
              <a:t>trong vận động tối đa &gt; 2%</a:t>
            </a:r>
          </a:p>
        </p:txBody>
      </p:sp>
      <p:sp>
        <p:nvSpPr>
          <p:cNvPr id="201738" name="Text Box 13"/>
          <p:cNvSpPr txBox="1">
            <a:spLocks noChangeArrowheads="1"/>
          </p:cNvSpPr>
          <p:nvPr/>
        </p:nvSpPr>
        <p:spPr bwMode="auto">
          <a:xfrm>
            <a:off x="787400" y="5765800"/>
            <a:ext cx="2363788" cy="406400"/>
          </a:xfrm>
          <a:prstGeom prst="rect">
            <a:avLst/>
          </a:prstGeom>
          <a:noFill/>
          <a:ln w="9525">
            <a:solidFill>
              <a:srgbClr val="FFCC00"/>
            </a:solidFill>
            <a:miter lim="800000"/>
            <a:headEnd/>
            <a:tailEnd/>
          </a:ln>
        </p:spPr>
        <p:txBody>
          <a:bodyPr wrap="none">
            <a:spAutoFit/>
          </a:bodyPr>
          <a:lstStyle/>
          <a:p>
            <a:pPr eaLnBrk="1" hangingPunct="1"/>
            <a:r>
              <a:rPr lang="en-US" altLang="en-US" sz="2000">
                <a:solidFill>
                  <a:schemeClr val="bg1"/>
                </a:solidFill>
              </a:rPr>
              <a:t>Cắt thùy phổi được</a:t>
            </a:r>
          </a:p>
        </p:txBody>
      </p:sp>
      <p:sp>
        <p:nvSpPr>
          <p:cNvPr id="201739" name="Text Box 14"/>
          <p:cNvSpPr txBox="1">
            <a:spLocks noChangeArrowheads="1"/>
          </p:cNvSpPr>
          <p:nvPr/>
        </p:nvSpPr>
        <p:spPr bwMode="auto">
          <a:xfrm>
            <a:off x="5613400" y="5740400"/>
            <a:ext cx="3168650" cy="406400"/>
          </a:xfrm>
          <a:prstGeom prst="rect">
            <a:avLst/>
          </a:prstGeom>
          <a:noFill/>
          <a:ln w="9525">
            <a:solidFill>
              <a:srgbClr val="FFCC00"/>
            </a:solidFill>
            <a:miter lim="800000"/>
            <a:headEnd/>
            <a:tailEnd/>
          </a:ln>
        </p:spPr>
        <p:txBody>
          <a:bodyPr wrap="none">
            <a:spAutoFit/>
          </a:bodyPr>
          <a:lstStyle/>
          <a:p>
            <a:pPr eaLnBrk="1" hangingPunct="1"/>
            <a:r>
              <a:rPr lang="en-US" altLang="en-US" sz="2000">
                <a:solidFill>
                  <a:schemeClr val="bg1"/>
                </a:solidFill>
              </a:rPr>
              <a:t>Không Cắt thùy phổi được</a:t>
            </a:r>
          </a:p>
        </p:txBody>
      </p:sp>
      <p:sp>
        <p:nvSpPr>
          <p:cNvPr id="201740" name="Line 15"/>
          <p:cNvSpPr>
            <a:spLocks noChangeShapeType="1"/>
          </p:cNvSpPr>
          <p:nvPr/>
        </p:nvSpPr>
        <p:spPr bwMode="auto">
          <a:xfrm>
            <a:off x="1219200" y="1828800"/>
            <a:ext cx="6705600" cy="0"/>
          </a:xfrm>
          <a:prstGeom prst="line">
            <a:avLst/>
          </a:prstGeom>
          <a:noFill/>
          <a:ln w="28575">
            <a:solidFill>
              <a:srgbClr val="FFCC00"/>
            </a:solidFill>
            <a:round/>
            <a:headEnd/>
            <a:tailEnd/>
          </a:ln>
        </p:spPr>
        <p:txBody>
          <a:bodyPr/>
          <a:lstStyle/>
          <a:p>
            <a:endParaRPr lang="en-US"/>
          </a:p>
        </p:txBody>
      </p:sp>
      <p:sp>
        <p:nvSpPr>
          <p:cNvPr id="201741" name="Line 16"/>
          <p:cNvSpPr>
            <a:spLocks noChangeShapeType="1"/>
          </p:cNvSpPr>
          <p:nvPr/>
        </p:nvSpPr>
        <p:spPr bwMode="auto">
          <a:xfrm>
            <a:off x="1231900" y="1828800"/>
            <a:ext cx="0" cy="304800"/>
          </a:xfrm>
          <a:prstGeom prst="line">
            <a:avLst/>
          </a:prstGeom>
          <a:noFill/>
          <a:ln w="28575">
            <a:solidFill>
              <a:srgbClr val="FFCC00"/>
            </a:solidFill>
            <a:round/>
            <a:headEnd/>
            <a:tailEnd type="triangle" w="med" len="med"/>
          </a:ln>
        </p:spPr>
        <p:txBody>
          <a:bodyPr/>
          <a:lstStyle/>
          <a:p>
            <a:endParaRPr lang="en-US"/>
          </a:p>
        </p:txBody>
      </p:sp>
      <p:sp>
        <p:nvSpPr>
          <p:cNvPr id="201742" name="Line 17"/>
          <p:cNvSpPr>
            <a:spLocks noChangeShapeType="1"/>
          </p:cNvSpPr>
          <p:nvPr/>
        </p:nvSpPr>
        <p:spPr bwMode="auto">
          <a:xfrm>
            <a:off x="4533900" y="1828800"/>
            <a:ext cx="0" cy="304800"/>
          </a:xfrm>
          <a:prstGeom prst="line">
            <a:avLst/>
          </a:prstGeom>
          <a:noFill/>
          <a:ln w="28575">
            <a:solidFill>
              <a:srgbClr val="FFCC00"/>
            </a:solidFill>
            <a:round/>
            <a:headEnd/>
            <a:tailEnd type="triangle" w="med" len="med"/>
          </a:ln>
        </p:spPr>
        <p:txBody>
          <a:bodyPr/>
          <a:lstStyle/>
          <a:p>
            <a:endParaRPr lang="en-US"/>
          </a:p>
        </p:txBody>
      </p:sp>
      <p:sp>
        <p:nvSpPr>
          <p:cNvPr id="201743" name="Line 18"/>
          <p:cNvSpPr>
            <a:spLocks noChangeShapeType="1"/>
          </p:cNvSpPr>
          <p:nvPr/>
        </p:nvSpPr>
        <p:spPr bwMode="auto">
          <a:xfrm>
            <a:off x="7912100" y="1828800"/>
            <a:ext cx="0" cy="304800"/>
          </a:xfrm>
          <a:prstGeom prst="line">
            <a:avLst/>
          </a:prstGeom>
          <a:noFill/>
          <a:ln w="28575">
            <a:solidFill>
              <a:srgbClr val="FFCC00"/>
            </a:solidFill>
            <a:round/>
            <a:headEnd/>
            <a:tailEnd type="triangle" w="med" len="med"/>
          </a:ln>
        </p:spPr>
        <p:txBody>
          <a:bodyPr/>
          <a:lstStyle/>
          <a:p>
            <a:endParaRPr lang="en-US"/>
          </a:p>
        </p:txBody>
      </p:sp>
      <p:sp>
        <p:nvSpPr>
          <p:cNvPr id="201744" name="Line 19"/>
          <p:cNvSpPr>
            <a:spLocks noChangeShapeType="1"/>
          </p:cNvSpPr>
          <p:nvPr/>
        </p:nvSpPr>
        <p:spPr bwMode="auto">
          <a:xfrm>
            <a:off x="1244600" y="2527300"/>
            <a:ext cx="0" cy="609600"/>
          </a:xfrm>
          <a:prstGeom prst="line">
            <a:avLst/>
          </a:prstGeom>
          <a:noFill/>
          <a:ln w="28575">
            <a:solidFill>
              <a:srgbClr val="FFCC00"/>
            </a:solidFill>
            <a:round/>
            <a:headEnd/>
            <a:tailEnd type="triangle" w="med" len="med"/>
          </a:ln>
        </p:spPr>
        <p:txBody>
          <a:bodyPr/>
          <a:lstStyle/>
          <a:p>
            <a:endParaRPr lang="en-US"/>
          </a:p>
        </p:txBody>
      </p:sp>
      <p:sp>
        <p:nvSpPr>
          <p:cNvPr id="201745" name="Line 20"/>
          <p:cNvSpPr>
            <a:spLocks noChangeShapeType="1"/>
          </p:cNvSpPr>
          <p:nvPr/>
        </p:nvSpPr>
        <p:spPr bwMode="auto">
          <a:xfrm>
            <a:off x="4546600" y="2514600"/>
            <a:ext cx="0" cy="609600"/>
          </a:xfrm>
          <a:prstGeom prst="line">
            <a:avLst/>
          </a:prstGeom>
          <a:noFill/>
          <a:ln w="28575">
            <a:solidFill>
              <a:srgbClr val="FFCC00"/>
            </a:solidFill>
            <a:round/>
            <a:headEnd/>
            <a:tailEnd type="triangle" w="med" len="med"/>
          </a:ln>
        </p:spPr>
        <p:txBody>
          <a:bodyPr/>
          <a:lstStyle/>
          <a:p>
            <a:endParaRPr lang="en-US"/>
          </a:p>
        </p:txBody>
      </p:sp>
      <p:sp>
        <p:nvSpPr>
          <p:cNvPr id="201746" name="Line 21"/>
          <p:cNvSpPr>
            <a:spLocks noChangeShapeType="1"/>
          </p:cNvSpPr>
          <p:nvPr/>
        </p:nvSpPr>
        <p:spPr bwMode="auto">
          <a:xfrm>
            <a:off x="1981200" y="4114800"/>
            <a:ext cx="5181600" cy="0"/>
          </a:xfrm>
          <a:prstGeom prst="line">
            <a:avLst/>
          </a:prstGeom>
          <a:noFill/>
          <a:ln w="28575">
            <a:solidFill>
              <a:srgbClr val="FFCC00"/>
            </a:solidFill>
            <a:round/>
            <a:headEnd/>
            <a:tailEnd/>
          </a:ln>
        </p:spPr>
        <p:txBody>
          <a:bodyPr/>
          <a:lstStyle/>
          <a:p>
            <a:endParaRPr lang="en-US"/>
          </a:p>
        </p:txBody>
      </p:sp>
      <p:sp>
        <p:nvSpPr>
          <p:cNvPr id="201747" name="Line 23"/>
          <p:cNvSpPr>
            <a:spLocks noChangeShapeType="1"/>
          </p:cNvSpPr>
          <p:nvPr/>
        </p:nvSpPr>
        <p:spPr bwMode="auto">
          <a:xfrm>
            <a:off x="1993900" y="4114800"/>
            <a:ext cx="0" cy="304800"/>
          </a:xfrm>
          <a:prstGeom prst="line">
            <a:avLst/>
          </a:prstGeom>
          <a:noFill/>
          <a:ln w="28575">
            <a:solidFill>
              <a:srgbClr val="FFCC00"/>
            </a:solidFill>
            <a:round/>
            <a:headEnd/>
            <a:tailEnd type="triangle" w="med" len="med"/>
          </a:ln>
        </p:spPr>
        <p:txBody>
          <a:bodyPr/>
          <a:lstStyle/>
          <a:p>
            <a:endParaRPr lang="en-US"/>
          </a:p>
        </p:txBody>
      </p:sp>
      <p:sp>
        <p:nvSpPr>
          <p:cNvPr id="201748" name="Line 25"/>
          <p:cNvSpPr>
            <a:spLocks noChangeShapeType="1"/>
          </p:cNvSpPr>
          <p:nvPr/>
        </p:nvSpPr>
        <p:spPr bwMode="auto">
          <a:xfrm>
            <a:off x="7162800" y="4114800"/>
            <a:ext cx="0" cy="304800"/>
          </a:xfrm>
          <a:prstGeom prst="line">
            <a:avLst/>
          </a:prstGeom>
          <a:noFill/>
          <a:ln w="28575">
            <a:solidFill>
              <a:srgbClr val="FFCC00"/>
            </a:solidFill>
            <a:round/>
            <a:headEnd/>
            <a:tailEnd type="triangle" w="med" len="med"/>
          </a:ln>
        </p:spPr>
        <p:txBody>
          <a:bodyPr/>
          <a:lstStyle/>
          <a:p>
            <a:endParaRPr lang="en-US"/>
          </a:p>
        </p:txBody>
      </p:sp>
      <p:sp>
        <p:nvSpPr>
          <p:cNvPr id="201749" name="Line 26"/>
          <p:cNvSpPr>
            <a:spLocks noChangeShapeType="1"/>
          </p:cNvSpPr>
          <p:nvPr/>
        </p:nvSpPr>
        <p:spPr bwMode="auto">
          <a:xfrm>
            <a:off x="1993900" y="5118100"/>
            <a:ext cx="0" cy="609600"/>
          </a:xfrm>
          <a:prstGeom prst="line">
            <a:avLst/>
          </a:prstGeom>
          <a:noFill/>
          <a:ln w="28575">
            <a:solidFill>
              <a:srgbClr val="FFCC00"/>
            </a:solidFill>
            <a:round/>
            <a:headEnd/>
            <a:tailEnd type="triangle" w="med" len="med"/>
          </a:ln>
        </p:spPr>
        <p:txBody>
          <a:bodyPr/>
          <a:lstStyle/>
          <a:p>
            <a:endParaRPr lang="en-US"/>
          </a:p>
        </p:txBody>
      </p:sp>
      <p:sp>
        <p:nvSpPr>
          <p:cNvPr id="201750" name="Line 27"/>
          <p:cNvSpPr>
            <a:spLocks noChangeShapeType="1"/>
          </p:cNvSpPr>
          <p:nvPr/>
        </p:nvSpPr>
        <p:spPr bwMode="auto">
          <a:xfrm>
            <a:off x="7150100" y="5105400"/>
            <a:ext cx="0" cy="609600"/>
          </a:xfrm>
          <a:prstGeom prst="line">
            <a:avLst/>
          </a:prstGeom>
          <a:noFill/>
          <a:ln w="28575">
            <a:solidFill>
              <a:srgbClr val="FFCC00"/>
            </a:solidFill>
            <a:round/>
            <a:headEnd/>
            <a:tailEnd type="triangle" w="med" len="med"/>
          </a:ln>
        </p:spPr>
        <p:txBody>
          <a:bodyPr/>
          <a:lstStyle/>
          <a:p>
            <a:endParaRPr lang="en-US"/>
          </a:p>
        </p:txBody>
      </p:sp>
      <p:sp>
        <p:nvSpPr>
          <p:cNvPr id="201751" name="Line 28"/>
          <p:cNvSpPr>
            <a:spLocks noChangeShapeType="1"/>
          </p:cNvSpPr>
          <p:nvPr/>
        </p:nvSpPr>
        <p:spPr bwMode="auto">
          <a:xfrm>
            <a:off x="9017000" y="2527300"/>
            <a:ext cx="0" cy="3416300"/>
          </a:xfrm>
          <a:prstGeom prst="line">
            <a:avLst/>
          </a:prstGeom>
          <a:noFill/>
          <a:ln w="28575">
            <a:solidFill>
              <a:srgbClr val="FFCC00"/>
            </a:solidFill>
            <a:round/>
            <a:headEnd/>
            <a:tailEnd/>
          </a:ln>
        </p:spPr>
        <p:txBody>
          <a:bodyPr/>
          <a:lstStyle/>
          <a:p>
            <a:endParaRPr lang="en-US"/>
          </a:p>
        </p:txBody>
      </p:sp>
      <p:sp>
        <p:nvSpPr>
          <p:cNvPr id="201752" name="Line 29"/>
          <p:cNvSpPr>
            <a:spLocks noChangeShapeType="1"/>
          </p:cNvSpPr>
          <p:nvPr/>
        </p:nvSpPr>
        <p:spPr bwMode="auto">
          <a:xfrm flipH="1">
            <a:off x="8788400" y="5943600"/>
            <a:ext cx="228600" cy="0"/>
          </a:xfrm>
          <a:prstGeom prst="line">
            <a:avLst/>
          </a:prstGeom>
          <a:noFill/>
          <a:ln w="28575">
            <a:solidFill>
              <a:srgbClr val="FFCC00"/>
            </a:solidFill>
            <a:round/>
            <a:headEnd/>
            <a:tailEnd type="triangle" w="med" len="med"/>
          </a:ln>
        </p:spPr>
        <p:txBody>
          <a:bodyPr/>
          <a:lstStyle/>
          <a:p>
            <a:endParaRPr lang="en-US"/>
          </a:p>
        </p:txBody>
      </p:sp>
      <p:sp>
        <p:nvSpPr>
          <p:cNvPr id="201753" name="Line 31"/>
          <p:cNvSpPr>
            <a:spLocks noChangeShapeType="1"/>
          </p:cNvSpPr>
          <p:nvPr/>
        </p:nvSpPr>
        <p:spPr bwMode="auto">
          <a:xfrm>
            <a:off x="4533900" y="3848100"/>
            <a:ext cx="0" cy="228600"/>
          </a:xfrm>
          <a:prstGeom prst="line">
            <a:avLst/>
          </a:prstGeom>
          <a:noFill/>
          <a:ln w="28575">
            <a:solidFill>
              <a:srgbClr val="FFCC00"/>
            </a:solidFill>
            <a:round/>
            <a:headEnd/>
            <a:tailEnd type="triangle" w="med" len="med"/>
          </a:ln>
        </p:spPr>
        <p:txBody>
          <a:bodyPr/>
          <a:lstStyle/>
          <a:p>
            <a:endParaRPr lang="en-US"/>
          </a:p>
        </p:txBody>
      </p:sp>
      <p:sp>
        <p:nvSpPr>
          <p:cNvPr id="201754" name="Title 1"/>
          <p:cNvSpPr>
            <a:spLocks noGrp="1"/>
          </p:cNvSpPr>
          <p:nvPr>
            <p:ph type="title"/>
          </p:nvPr>
        </p:nvSpPr>
        <p:spPr/>
        <p:txBody>
          <a:bodyPr/>
          <a:lstStyle/>
          <a:p>
            <a:r>
              <a:rPr lang="en-US" altLang="en-US" smtClean="0">
                <a:cs typeface="Arial" pitchFamily="34" charset="0"/>
              </a:rPr>
              <a:t>Xác định khả năng cắt một thùy phổi</a:t>
            </a:r>
            <a:endParaRPr lang="en-US" altLang="en-US" smtClean="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altLang="en-US" smtClean="0"/>
              <a:t>Thang điểm tính độ nguy cơ BCHHHP</a:t>
            </a:r>
          </a:p>
        </p:txBody>
      </p:sp>
      <p:graphicFrame>
        <p:nvGraphicFramePr>
          <p:cNvPr id="4" name="Table Placeholder 3"/>
          <p:cNvGraphicFramePr>
            <a:graphicFrameLocks noGrp="1"/>
          </p:cNvGraphicFramePr>
          <p:nvPr>
            <p:ph idx="4294967295"/>
          </p:nvPr>
        </p:nvGraphicFramePr>
        <p:xfrm>
          <a:off x="495300" y="1290638"/>
          <a:ext cx="8229600" cy="4659333"/>
        </p:xfrm>
        <a:graphic>
          <a:graphicData uri="http://schemas.openxmlformats.org/drawingml/2006/table">
            <a:tbl>
              <a:tblPr/>
              <a:tblGrid>
                <a:gridCol w="2286000">
                  <a:extLst>
                    <a:ext uri="{9D8B030D-6E8A-4147-A177-3AD203B41FA5}"/>
                  </a:extLst>
                </a:gridCol>
                <a:gridCol w="3733800">
                  <a:extLst>
                    <a:ext uri="{9D8B030D-6E8A-4147-A177-3AD203B41FA5}"/>
                  </a:extLst>
                </a:gridCol>
                <a:gridCol w="2209800">
                  <a:extLst>
                    <a:ext uri="{9D8B030D-6E8A-4147-A177-3AD203B41FA5}"/>
                  </a:extLst>
                </a:gridCol>
              </a:tblGrid>
              <a:tr h="11887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Chỉ</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số</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CNHH</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VC &lt; 50%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dự</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đoán</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FEV1/VC = 65-75%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dự</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đoán</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50-65%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dự</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đoán</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&lt; 50%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dự</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đoán</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1đ</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1đ</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2đ</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3đ</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9CCFF"/>
                    </a:solidFill>
                  </a:tcPr>
                </a:tc>
                <a:extLst>
                  <a:ext uri="{0D108BD9-81ED-4DB2-BD59-A6C34878D82A}"/>
                </a:extLst>
              </a:tr>
              <a:tr h="9143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Lâm</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sàng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Tuổi</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&gt; 65</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Béo</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phì</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&gt; 50%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trọng</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lượng</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lý</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tưởng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1đ</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1đ</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extLst>
                  <a:ext uri="{0D108BD9-81ED-4DB2-BD59-A6C34878D82A}"/>
                </a:extLst>
              </a:tr>
              <a:tr h="9143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Tiền</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sử</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bệnh</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hô</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hấp</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Hút</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thuốc</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lá</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Ho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đàm</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Bệnh</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phổi</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1đ</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1đ</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1đ</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extLst>
                  <a:ext uri="{0D108BD9-81ED-4DB2-BD59-A6C34878D82A}"/>
                </a:extLst>
              </a:tr>
              <a:tr h="9143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Phẫu</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thuật</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Bụng</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cao</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Ngực</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Khác</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2đ</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3đ</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1đ</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extLst>
                  <a:ext uri="{0D108BD9-81ED-4DB2-BD59-A6C34878D82A}"/>
                </a:extLst>
              </a:tr>
              <a:tr h="72746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0-3: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nguy</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cơ</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thấp</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4-6: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nguy</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cơ</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trung</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bình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7-12: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nguy</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cơ</a:t>
                      </a:r>
                      <a:r>
                        <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800"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cao</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extLst>
                  <a:ext uri="{0D108BD9-81ED-4DB2-BD59-A6C34878D82A}"/>
                </a:extLst>
              </a:tr>
            </a:tbl>
          </a:graphicData>
        </a:graphic>
      </p:graphicFrame>
      <p:sp>
        <p:nvSpPr>
          <p:cNvPr id="202781" name="TextBox 4"/>
          <p:cNvSpPr txBox="1">
            <a:spLocks noChangeArrowheads="1"/>
          </p:cNvSpPr>
          <p:nvPr/>
        </p:nvSpPr>
        <p:spPr bwMode="auto">
          <a:xfrm>
            <a:off x="533400" y="6173788"/>
            <a:ext cx="8153400" cy="584200"/>
          </a:xfrm>
          <a:prstGeom prst="rect">
            <a:avLst/>
          </a:prstGeom>
          <a:noFill/>
          <a:ln w="9525">
            <a:noFill/>
            <a:miter lim="800000"/>
            <a:headEnd/>
            <a:tailEnd/>
          </a:ln>
        </p:spPr>
        <p:txBody>
          <a:bodyPr>
            <a:spAutoFit/>
          </a:bodyPr>
          <a:lstStyle/>
          <a:p>
            <a:pPr algn="r" eaLnBrk="1" hangingPunct="1"/>
            <a:r>
              <a:rPr lang="en-US" altLang="en-US" sz="1600" i="1">
                <a:solidFill>
                  <a:schemeClr val="bg1"/>
                </a:solidFill>
              </a:rPr>
              <a:t>Terringtan Hendersan</a:t>
            </a:r>
          </a:p>
          <a:p>
            <a:pPr algn="r" eaLnBrk="1" hangingPunct="1"/>
            <a:r>
              <a:rPr lang="en-US" altLang="en-US" sz="1600" i="1">
                <a:solidFill>
                  <a:schemeClr val="bg1"/>
                </a:solidFill>
              </a:rPr>
              <a:t>J. Bras Pneumol 2005; 31 (4): 292-9</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p:cNvSpPr>
            <a:spLocks noGrp="1"/>
          </p:cNvSpPr>
          <p:nvPr>
            <p:ph type="title"/>
          </p:nvPr>
        </p:nvSpPr>
        <p:spPr/>
        <p:txBody>
          <a:bodyPr/>
          <a:lstStyle/>
          <a:p>
            <a:r>
              <a:rPr lang="en-US" altLang="en-US" smtClean="0"/>
              <a:t>Vai trò của HHK trong Khoa Phẫu thuật</a:t>
            </a:r>
            <a:endParaRPr lang="en-US" altLang="en-US" smtClean="0">
              <a:solidFill>
                <a:srgbClr val="FFC000"/>
              </a:solidFill>
            </a:endParaRPr>
          </a:p>
        </p:txBody>
      </p:sp>
      <p:sp>
        <p:nvSpPr>
          <p:cNvPr id="203779" name="Content Placeholder 2"/>
          <p:cNvSpPr>
            <a:spLocks noGrp="1"/>
          </p:cNvSpPr>
          <p:nvPr>
            <p:ph idx="1"/>
          </p:nvPr>
        </p:nvSpPr>
        <p:spPr/>
        <p:txBody>
          <a:bodyPr/>
          <a:lstStyle/>
          <a:p>
            <a:r>
              <a:rPr lang="en-US" altLang="en-US" smtClean="0"/>
              <a:t>Phát hiện hen phế quản</a:t>
            </a:r>
          </a:p>
        </p:txBody>
      </p:sp>
      <p:pic>
        <p:nvPicPr>
          <p:cNvPr id="203780" name="Picture 4"/>
          <p:cNvPicPr>
            <a:picLocks noChangeAspect="1" noChangeArrowheads="1"/>
          </p:cNvPicPr>
          <p:nvPr/>
        </p:nvPicPr>
        <p:blipFill>
          <a:blip r:embed="rId2" cstate="print"/>
          <a:srcRect/>
          <a:stretch>
            <a:fillRect/>
          </a:stretch>
        </p:blipFill>
        <p:spPr bwMode="auto">
          <a:xfrm>
            <a:off x="906463" y="1905000"/>
            <a:ext cx="7331075" cy="586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p:cNvSpPr>
            <a:spLocks noGrp="1"/>
          </p:cNvSpPr>
          <p:nvPr>
            <p:ph type="title"/>
          </p:nvPr>
        </p:nvSpPr>
        <p:spPr/>
        <p:txBody>
          <a:bodyPr/>
          <a:lstStyle/>
          <a:p>
            <a:r>
              <a:rPr lang="en-US" altLang="en-US" smtClean="0">
                <a:cs typeface="Arial" pitchFamily="34" charset="0"/>
              </a:rPr>
              <a:t>U lồng ngực</a:t>
            </a:r>
          </a:p>
        </p:txBody>
      </p:sp>
      <p:pic>
        <p:nvPicPr>
          <p:cNvPr id="204803" name="Picture 2"/>
          <p:cNvPicPr>
            <a:picLocks noGrp="1" noChangeAspect="1" noChangeArrowheads="1"/>
          </p:cNvPicPr>
          <p:nvPr>
            <p:ph idx="1"/>
          </p:nvPr>
        </p:nvPicPr>
        <p:blipFill>
          <a:blip r:embed="rId2" cstate="print"/>
          <a:srcRect/>
          <a:stretch>
            <a:fillRect/>
          </a:stretch>
        </p:blipFill>
        <p:spPr>
          <a:xfrm>
            <a:off x="2236788" y="1431925"/>
            <a:ext cx="4670425" cy="4527550"/>
          </a:xfrm>
          <a:noFill/>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p:txBody>
          <a:bodyPr/>
          <a:lstStyle/>
          <a:p>
            <a:r>
              <a:rPr lang="en-US" altLang="en-US" smtClean="0"/>
              <a:t>Phát hiện COPD</a:t>
            </a:r>
          </a:p>
        </p:txBody>
      </p:sp>
      <p:pic>
        <p:nvPicPr>
          <p:cNvPr id="205827" name="Picture 3"/>
          <p:cNvPicPr>
            <a:picLocks noGrp="1" noChangeAspect="1" noChangeArrowheads="1"/>
          </p:cNvPicPr>
          <p:nvPr>
            <p:ph sz="half" idx="4294967295"/>
          </p:nvPr>
        </p:nvPicPr>
        <p:blipFill>
          <a:blip r:embed="rId2" cstate="print"/>
          <a:srcRect/>
          <a:stretch>
            <a:fillRect/>
          </a:stretch>
        </p:blipFill>
        <p:spPr>
          <a:xfrm>
            <a:off x="17463" y="1905000"/>
            <a:ext cx="6502400" cy="3886200"/>
          </a:xfrm>
          <a:noFill/>
        </p:spPr>
      </p:pic>
      <p:pic>
        <p:nvPicPr>
          <p:cNvPr id="205828" name="Picture 4"/>
          <p:cNvPicPr>
            <a:picLocks noGrp="1" noChangeAspect="1" noChangeArrowheads="1"/>
          </p:cNvPicPr>
          <p:nvPr>
            <p:ph idx="4294967295"/>
          </p:nvPr>
        </p:nvPicPr>
        <p:blipFill>
          <a:blip r:embed="rId3" cstate="print"/>
          <a:srcRect/>
          <a:stretch>
            <a:fillRect/>
          </a:stretch>
        </p:blipFill>
        <p:spPr>
          <a:xfrm>
            <a:off x="5867400" y="1890713"/>
            <a:ext cx="3276600" cy="3900487"/>
          </a:xfrm>
          <a:noFill/>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lstStyle/>
          <a:p>
            <a:r>
              <a:rPr lang="en-US" altLang="en-US" smtClean="0"/>
              <a:t>III. Trong giám định y khoa</a:t>
            </a:r>
          </a:p>
        </p:txBody>
      </p:sp>
      <p:sp>
        <p:nvSpPr>
          <p:cNvPr id="206851" name="Rectangle 2"/>
          <p:cNvSpPr>
            <a:spLocks noGrp="1" noChangeArrowheads="1"/>
          </p:cNvSpPr>
          <p:nvPr>
            <p:ph idx="1"/>
          </p:nvPr>
        </p:nvSpPr>
        <p:spPr/>
        <p:txBody>
          <a:bodyPr/>
          <a:lstStyle/>
          <a:p>
            <a:pPr lvl="1" eaLnBrk="1" hangingPunct="1"/>
            <a:r>
              <a:rPr lang="en-US" altLang="en-US" smtClean="0">
                <a:cs typeface="Arial" pitchFamily="34" charset="0"/>
              </a:rPr>
              <a:t>Phải dựa trên 4 trị số của thăm dò chức năng hô hấp.</a:t>
            </a:r>
          </a:p>
          <a:p>
            <a:pPr lvl="1" eaLnBrk="1" hangingPunct="1"/>
            <a:r>
              <a:rPr lang="en-US" altLang="en-US" smtClean="0">
                <a:cs typeface="Arial" pitchFamily="34" charset="0"/>
              </a:rPr>
              <a:t>Chức năng hô hấp bình thường:</a:t>
            </a:r>
          </a:p>
          <a:p>
            <a:pPr lvl="2" eaLnBrk="1" hangingPunct="1"/>
            <a:r>
              <a:rPr lang="en-US" altLang="en-US" smtClean="0">
                <a:cs typeface="Arial" pitchFamily="34" charset="0"/>
              </a:rPr>
              <a:t>VC ≥ 80% trị số dự đoán, </a:t>
            </a:r>
            <a:r>
              <a:rPr lang="en-US" altLang="en-US" u="sng" smtClean="0">
                <a:cs typeface="Arial" pitchFamily="34" charset="0"/>
              </a:rPr>
              <a:t>và</a:t>
            </a:r>
            <a:endParaRPr lang="en-US" altLang="en-US" smtClean="0">
              <a:cs typeface="Arial" pitchFamily="34" charset="0"/>
            </a:endParaRPr>
          </a:p>
          <a:p>
            <a:pPr lvl="2" eaLnBrk="1" hangingPunct="1"/>
            <a:r>
              <a:rPr lang="en-US" altLang="en-US" smtClean="0">
                <a:cs typeface="Arial" pitchFamily="34" charset="0"/>
              </a:rPr>
              <a:t>FEV</a:t>
            </a:r>
            <a:r>
              <a:rPr lang="en-US" altLang="en-US" baseline="-25000" smtClean="0">
                <a:cs typeface="Arial" pitchFamily="34" charset="0"/>
              </a:rPr>
              <a:t>1</a:t>
            </a:r>
            <a:r>
              <a:rPr lang="en-US" altLang="en-US" smtClean="0">
                <a:cs typeface="Arial" pitchFamily="34" charset="0"/>
              </a:rPr>
              <a:t> ≥ 80% trị số dự đoán, </a:t>
            </a:r>
            <a:r>
              <a:rPr lang="en-US" altLang="en-US" u="sng" smtClean="0">
                <a:cs typeface="Arial" pitchFamily="34" charset="0"/>
              </a:rPr>
              <a:t>và</a:t>
            </a:r>
            <a:endParaRPr lang="en-US" altLang="en-US" smtClean="0">
              <a:cs typeface="Arial" pitchFamily="34" charset="0"/>
            </a:endParaRPr>
          </a:p>
          <a:p>
            <a:pPr lvl="2" eaLnBrk="1" hangingPunct="1"/>
            <a:r>
              <a:rPr lang="en-US" altLang="en-US" smtClean="0">
                <a:cs typeface="Arial" pitchFamily="34" charset="0"/>
              </a:rPr>
              <a:t>FEV</a:t>
            </a:r>
            <a:r>
              <a:rPr lang="en-US" altLang="en-US" baseline="-25000" smtClean="0">
                <a:cs typeface="Arial" pitchFamily="34" charset="0"/>
              </a:rPr>
              <a:t>1</a:t>
            </a:r>
            <a:r>
              <a:rPr lang="en-US" altLang="en-US" smtClean="0">
                <a:cs typeface="Arial" pitchFamily="34" charset="0"/>
              </a:rPr>
              <a:t>/VC x 100 ≥ 75%, </a:t>
            </a:r>
            <a:r>
              <a:rPr lang="en-US" altLang="en-US" u="sng" smtClean="0">
                <a:cs typeface="Arial" pitchFamily="34" charset="0"/>
              </a:rPr>
              <a:t>và</a:t>
            </a:r>
            <a:endParaRPr lang="en-US" altLang="en-US" smtClean="0">
              <a:cs typeface="Arial" pitchFamily="34" charset="0"/>
            </a:endParaRPr>
          </a:p>
          <a:p>
            <a:pPr lvl="2" eaLnBrk="1" hangingPunct="1"/>
            <a:r>
              <a:rPr lang="en-US" altLang="en-US" smtClean="0">
                <a:cs typeface="Arial" pitchFamily="34" charset="0"/>
              </a:rPr>
              <a:t>D</a:t>
            </a:r>
            <a:r>
              <a:rPr lang="en-US" altLang="en-US" baseline="-25000" smtClean="0">
                <a:cs typeface="Arial" pitchFamily="34" charset="0"/>
              </a:rPr>
              <a:t>L</a:t>
            </a:r>
            <a:r>
              <a:rPr lang="en-US" altLang="en-US" smtClean="0">
                <a:cs typeface="Arial" pitchFamily="34" charset="0"/>
              </a:rPr>
              <a:t>CO SB ≥ trị số dự đoán</a:t>
            </a:r>
          </a:p>
          <a:p>
            <a:pPr lvl="2" eaLnBrk="1" hangingPunct="1"/>
            <a:endParaRPr lang="en-US" altLang="en-US" smtClean="0">
              <a:cs typeface="Arial" pitchFamily="34" charset="0"/>
            </a:endParaRPr>
          </a:p>
          <a:p>
            <a:pPr lvl="1" eaLnBrk="1" hangingPunct="1"/>
            <a:r>
              <a:rPr lang="en-US" altLang="en-US" smtClean="0">
                <a:cs typeface="Arial" pitchFamily="34" charset="0"/>
              </a:rPr>
              <a:t>Suy giảm: nhẹ, trung bình và nặng</a:t>
            </a: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p:txBody>
          <a:bodyPr/>
          <a:lstStyle/>
          <a:p>
            <a:r>
              <a:rPr lang="en-US" altLang="en-US" smtClean="0"/>
              <a:t>IV. Bệnh hô hấp nghề nghiệp</a:t>
            </a:r>
          </a:p>
        </p:txBody>
      </p:sp>
      <p:sp>
        <p:nvSpPr>
          <p:cNvPr id="207875" name="Rectangle 2"/>
          <p:cNvSpPr>
            <a:spLocks noGrp="1" noChangeArrowheads="1"/>
          </p:cNvSpPr>
          <p:nvPr>
            <p:ph idx="1"/>
          </p:nvPr>
        </p:nvSpPr>
        <p:spPr/>
        <p:txBody>
          <a:bodyPr/>
          <a:lstStyle/>
          <a:p>
            <a:pPr lvl="1" eaLnBrk="1" hangingPunct="1"/>
            <a:r>
              <a:rPr lang="en-US" altLang="en-US" smtClean="0">
                <a:cs typeface="Arial" pitchFamily="34" charset="0"/>
              </a:rPr>
              <a:t>Tuyển dụng:</a:t>
            </a:r>
          </a:p>
          <a:p>
            <a:pPr lvl="2" eaLnBrk="1" hangingPunct="1"/>
            <a:r>
              <a:rPr lang="en-US" altLang="en-US" smtClean="0">
                <a:cs typeface="Arial" pitchFamily="34" charset="0"/>
              </a:rPr>
              <a:t>Trị số cơ bản: thay đổi 5-10% so với 20% trị số tham khảo</a:t>
            </a:r>
          </a:p>
          <a:p>
            <a:pPr lvl="2" eaLnBrk="1" hangingPunct="1"/>
            <a:r>
              <a:rPr lang="en-US" altLang="en-US" smtClean="0">
                <a:cs typeface="Arial" pitchFamily="34" charset="0"/>
              </a:rPr>
              <a:t>Trước và sau ca làm việc</a:t>
            </a:r>
            <a:br>
              <a:rPr lang="en-US" altLang="en-US" smtClean="0">
                <a:cs typeface="Arial" pitchFamily="34" charset="0"/>
              </a:rPr>
            </a:br>
            <a:r>
              <a:rPr lang="en-US" altLang="en-US" smtClean="0">
                <a:cs typeface="Arial" pitchFamily="34" charset="0"/>
              </a:rPr>
              <a:t>PEF – diary</a:t>
            </a:r>
            <a:br>
              <a:rPr lang="en-US" altLang="en-US" smtClean="0">
                <a:cs typeface="Arial" pitchFamily="34" charset="0"/>
              </a:rPr>
            </a:br>
            <a:r>
              <a:rPr lang="en-US" altLang="en-US" smtClean="0">
                <a:cs typeface="Arial" pitchFamily="34" charset="0"/>
              </a:rPr>
              <a:t>FEV</a:t>
            </a:r>
            <a:r>
              <a:rPr lang="en-US" altLang="en-US" baseline="-25000" smtClean="0">
                <a:cs typeface="Arial" pitchFamily="34" charset="0"/>
              </a:rPr>
              <a:t>1</a:t>
            </a:r>
            <a:r>
              <a:rPr lang="en-US" altLang="en-US" smtClean="0">
                <a:cs typeface="Arial" pitchFamily="34" charset="0"/>
              </a:rPr>
              <a:t> giảm 200 ml hay 5%</a:t>
            </a:r>
          </a:p>
          <a:p>
            <a:pPr lvl="2" eaLnBrk="1" hangingPunct="1"/>
            <a:r>
              <a:rPr lang="en-US" altLang="en-US" smtClean="0">
                <a:cs typeface="Arial" pitchFamily="34" charset="0"/>
              </a:rPr>
              <a:t>Theo dõi định kỳ:</a:t>
            </a:r>
            <a:br>
              <a:rPr lang="en-US" altLang="en-US" smtClean="0">
                <a:cs typeface="Arial" pitchFamily="34" charset="0"/>
              </a:rPr>
            </a:br>
            <a:r>
              <a:rPr lang="en-US" altLang="en-US" smtClean="0">
                <a:cs typeface="Arial" pitchFamily="34" charset="0"/>
              </a:rPr>
              <a:t>Mô kẽ phổi: VC và D</a:t>
            </a:r>
            <a:r>
              <a:rPr lang="en-US" altLang="en-US" baseline="-25000" smtClean="0">
                <a:cs typeface="Arial" pitchFamily="34" charset="0"/>
              </a:rPr>
              <a:t>L</a:t>
            </a:r>
            <a:r>
              <a:rPr lang="en-US" altLang="en-US" smtClean="0">
                <a:cs typeface="Arial" pitchFamily="34" charset="0"/>
              </a:rPr>
              <a:t>CO</a:t>
            </a:r>
            <a:br>
              <a:rPr lang="en-US" altLang="en-US" smtClean="0">
                <a:cs typeface="Arial" pitchFamily="34" charset="0"/>
              </a:rPr>
            </a:br>
            <a:r>
              <a:rPr lang="en-US" altLang="en-US" smtClean="0">
                <a:cs typeface="Arial" pitchFamily="34" charset="0"/>
              </a:rPr>
              <a:t>Hen nghề nghiệp</a:t>
            </a:r>
            <a:br>
              <a:rPr lang="en-US" altLang="en-US" smtClean="0">
                <a:cs typeface="Arial" pitchFamily="34" charset="0"/>
              </a:rPr>
            </a:br>
            <a:r>
              <a:rPr lang="en-US" altLang="en-US" smtClean="0">
                <a:cs typeface="Arial" pitchFamily="34" charset="0"/>
              </a:rPr>
              <a:t>Bệnh phổi tắc nghẽn mạn tính</a:t>
            </a:r>
          </a:p>
          <a:p>
            <a:pPr lvl="2" eaLnBrk="1" hangingPunct="1"/>
            <a:r>
              <a:rPr lang="en-US" altLang="en-US" smtClean="0">
                <a:cs typeface="Arial" pitchFamily="34" charset="0"/>
              </a:rPr>
              <a:t>Giám định</a:t>
            </a:r>
            <a:br>
              <a:rPr lang="en-US" altLang="en-US" smtClean="0">
                <a:cs typeface="Arial" pitchFamily="34" charset="0"/>
              </a:rPr>
            </a:br>
            <a:endParaRPr lang="en-US" altLang="en-US" smtClean="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609600" indent="-609600" eaLnBrk="1" hangingPunct="1">
              <a:spcBef>
                <a:spcPts val="0"/>
              </a:spcBef>
              <a:buFontTx/>
              <a:buAutoNum type="arabicPeriod"/>
              <a:defRPr/>
            </a:pPr>
            <a:r>
              <a:rPr lang="en-US" altLang="en-US" dirty="0" err="1" smtClean="0"/>
              <a:t>Có</a:t>
            </a:r>
            <a:r>
              <a:rPr lang="en-US" altLang="en-US" dirty="0" smtClean="0"/>
              <a:t> </a:t>
            </a:r>
            <a:r>
              <a:rPr lang="en-US" altLang="en-US" dirty="0" err="1" smtClean="0"/>
              <a:t>đúng</a:t>
            </a:r>
            <a:r>
              <a:rPr lang="en-US" altLang="en-US" dirty="0" smtClean="0"/>
              <a:t> </a:t>
            </a:r>
            <a:r>
              <a:rPr lang="en-US" altLang="en-US" dirty="0" err="1" smtClean="0"/>
              <a:t>kỹ</a:t>
            </a:r>
            <a:r>
              <a:rPr lang="en-US" altLang="en-US" dirty="0" smtClean="0"/>
              <a:t> </a:t>
            </a:r>
            <a:r>
              <a:rPr lang="en-US" altLang="en-US" dirty="0" err="1" smtClean="0"/>
              <a:t>thuật</a:t>
            </a:r>
            <a:r>
              <a:rPr lang="en-US" altLang="en-US" dirty="0" smtClean="0"/>
              <a:t> </a:t>
            </a:r>
            <a:r>
              <a:rPr lang="en-US" altLang="en-US" dirty="0" err="1" smtClean="0"/>
              <a:t>không</a:t>
            </a:r>
            <a:r>
              <a:rPr lang="en-US" altLang="en-US" dirty="0" smtClean="0"/>
              <a:t> ? </a:t>
            </a:r>
          </a:p>
          <a:p>
            <a:pPr marL="609600" indent="-609600" eaLnBrk="1" hangingPunct="1">
              <a:spcBef>
                <a:spcPts val="0"/>
              </a:spcBef>
              <a:buFontTx/>
              <a:buAutoNum type="arabicPeriod"/>
              <a:defRPr/>
            </a:pPr>
            <a:r>
              <a:rPr lang="en-US" altLang="en-US" dirty="0" err="1" smtClean="0"/>
              <a:t>Kết</a:t>
            </a:r>
            <a:r>
              <a:rPr lang="en-US" altLang="en-US" dirty="0" smtClean="0"/>
              <a:t> </a:t>
            </a:r>
            <a:r>
              <a:rPr lang="en-US" altLang="en-US" dirty="0" err="1" smtClean="0"/>
              <a:t>quả</a:t>
            </a:r>
            <a:r>
              <a:rPr lang="en-US" altLang="en-US" dirty="0" smtClean="0"/>
              <a:t> </a:t>
            </a:r>
            <a:r>
              <a:rPr lang="en-US" altLang="en-US" dirty="0" err="1" smtClean="0"/>
              <a:t>có</a:t>
            </a:r>
            <a:r>
              <a:rPr lang="en-US" altLang="en-US" dirty="0" smtClean="0"/>
              <a:t> </a:t>
            </a:r>
            <a:r>
              <a:rPr lang="en-US" altLang="en-US" dirty="0" err="1" smtClean="0"/>
              <a:t>bình</a:t>
            </a:r>
            <a:r>
              <a:rPr lang="en-US" altLang="en-US" dirty="0" smtClean="0"/>
              <a:t> </a:t>
            </a:r>
            <a:r>
              <a:rPr lang="en-US" altLang="en-US" dirty="0" err="1" smtClean="0"/>
              <a:t>thường</a:t>
            </a:r>
            <a:r>
              <a:rPr lang="en-US" altLang="en-US" dirty="0" smtClean="0"/>
              <a:t> </a:t>
            </a:r>
            <a:r>
              <a:rPr lang="en-US" altLang="en-US" dirty="0" err="1" smtClean="0"/>
              <a:t>không</a:t>
            </a:r>
            <a:r>
              <a:rPr lang="en-US" altLang="en-US" dirty="0" smtClean="0"/>
              <a:t> ?</a:t>
            </a:r>
            <a:br>
              <a:rPr lang="en-US" altLang="en-US" dirty="0" smtClean="0"/>
            </a:br>
            <a:r>
              <a:rPr lang="en-US" altLang="en-US" dirty="0" err="1" smtClean="0"/>
              <a:t>Pred</a:t>
            </a:r>
            <a:r>
              <a:rPr lang="en-US" altLang="en-US" dirty="0" smtClean="0"/>
              <a:t> ± 20%		</a:t>
            </a:r>
            <a:r>
              <a:rPr lang="en-US" altLang="en-US" dirty="0" err="1" smtClean="0"/>
              <a:t>Pred</a:t>
            </a:r>
            <a:r>
              <a:rPr lang="en-US" altLang="en-US" dirty="0" smtClean="0"/>
              <a:t> ± 1,64 </a:t>
            </a:r>
            <a:r>
              <a:rPr lang="el-GR" altLang="en-US" dirty="0" smtClean="0">
                <a:ea typeface="MS Mincho" pitchFamily="49" charset="-128"/>
              </a:rPr>
              <a:t>σ </a:t>
            </a:r>
            <a:endParaRPr lang="en-US" altLang="en-US" dirty="0" smtClean="0">
              <a:ea typeface="MS Mincho" pitchFamily="49" charset="-128"/>
            </a:endParaRPr>
          </a:p>
          <a:p>
            <a:pPr marL="609600" indent="-609600" eaLnBrk="1" hangingPunct="1">
              <a:spcBef>
                <a:spcPts val="0"/>
              </a:spcBef>
              <a:buFontTx/>
              <a:buNone/>
              <a:defRPr/>
            </a:pPr>
            <a:r>
              <a:rPr lang="en-US" altLang="en-US" dirty="0" smtClean="0"/>
              <a:t>Theo LLN (Lower Limit of Normal)</a:t>
            </a:r>
          </a:p>
          <a:p>
            <a:pPr marL="609600" indent="-609600" eaLnBrk="1" hangingPunct="1">
              <a:spcBef>
                <a:spcPts val="0"/>
              </a:spcBef>
              <a:buFontTx/>
              <a:buAutoNum type="arabicPeriod" startAt="3"/>
              <a:defRPr/>
            </a:pPr>
            <a:r>
              <a:rPr lang="en-US" altLang="en-US" dirty="0" err="1" smtClean="0"/>
              <a:t>Thuộc</a:t>
            </a:r>
            <a:r>
              <a:rPr lang="en-US" altLang="en-US" dirty="0" smtClean="0"/>
              <a:t> </a:t>
            </a:r>
            <a:r>
              <a:rPr lang="en-US" altLang="en-US" dirty="0" err="1" smtClean="0"/>
              <a:t>loại</a:t>
            </a:r>
            <a:r>
              <a:rPr lang="en-US" altLang="en-US" dirty="0" smtClean="0"/>
              <a:t> </a:t>
            </a:r>
            <a:r>
              <a:rPr lang="en-US" altLang="en-US" dirty="0" err="1" smtClean="0"/>
              <a:t>rối</a:t>
            </a:r>
            <a:r>
              <a:rPr lang="en-US" altLang="en-US" dirty="0" smtClean="0"/>
              <a:t> </a:t>
            </a:r>
            <a:r>
              <a:rPr lang="en-US" altLang="en-US" dirty="0" err="1" smtClean="0"/>
              <a:t>loạn</a:t>
            </a:r>
            <a:r>
              <a:rPr lang="en-US" altLang="en-US" dirty="0" smtClean="0"/>
              <a:t> </a:t>
            </a:r>
            <a:r>
              <a:rPr lang="en-US" altLang="en-US" dirty="0" err="1" smtClean="0"/>
              <a:t>nào</a:t>
            </a:r>
            <a:r>
              <a:rPr lang="en-US" altLang="en-US" dirty="0" smtClean="0"/>
              <a:t> ?</a:t>
            </a:r>
          </a:p>
          <a:p>
            <a:pPr>
              <a:spcBef>
                <a:spcPts val="0"/>
              </a:spcBef>
              <a:defRPr/>
            </a:pPr>
            <a:endParaRPr lang="en-US" dirty="0"/>
          </a:p>
        </p:txBody>
      </p:sp>
      <p:sp>
        <p:nvSpPr>
          <p:cNvPr id="23555" name="Rectangle 2"/>
          <p:cNvSpPr>
            <a:spLocks noGrp="1" noChangeArrowheads="1"/>
          </p:cNvSpPr>
          <p:nvPr>
            <p:ph type="title"/>
          </p:nvPr>
        </p:nvSpPr>
        <p:spPr/>
        <p:txBody>
          <a:bodyPr/>
          <a:lstStyle/>
          <a:p>
            <a:pPr eaLnBrk="1" hangingPunct="1"/>
            <a:r>
              <a:rPr lang="en-US" altLang="en-US" smtClean="0"/>
              <a:t>III. Đọc một Hô Hấp Ký</a:t>
            </a:r>
          </a:p>
        </p:txBody>
      </p:sp>
      <p:pic>
        <p:nvPicPr>
          <p:cNvPr id="23556" name="Picture 4" descr="Z.jpg"/>
          <p:cNvPicPr>
            <a:picLocks noChangeAspect="1"/>
          </p:cNvPicPr>
          <p:nvPr/>
        </p:nvPicPr>
        <p:blipFill>
          <a:blip r:embed="rId2" cstate="print"/>
          <a:srcRect/>
          <a:stretch>
            <a:fillRect/>
          </a:stretch>
        </p:blipFill>
        <p:spPr bwMode="auto">
          <a:xfrm>
            <a:off x="2743200" y="4098925"/>
            <a:ext cx="4038600" cy="2301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title"/>
          </p:nvPr>
        </p:nvSpPr>
        <p:spPr/>
        <p:txBody>
          <a:bodyPr/>
          <a:lstStyle/>
          <a:p>
            <a:r>
              <a:rPr lang="en-US" altLang="en-US" smtClean="0">
                <a:cs typeface="Arial" pitchFamily="34" charset="0"/>
              </a:rPr>
              <a:t>V. Khoa phục hồi chức năng</a:t>
            </a:r>
            <a:endParaRPr lang="en-US" altLang="en-US" smtClean="0"/>
          </a:p>
        </p:txBody>
      </p:sp>
      <p:sp>
        <p:nvSpPr>
          <p:cNvPr id="208899" name="Rectangle 2"/>
          <p:cNvSpPr>
            <a:spLocks noGrp="1" noChangeArrowheads="1"/>
          </p:cNvSpPr>
          <p:nvPr>
            <p:ph idx="1"/>
          </p:nvPr>
        </p:nvSpPr>
        <p:spPr/>
        <p:txBody>
          <a:bodyPr/>
          <a:lstStyle/>
          <a:p>
            <a:pPr lvl="1" eaLnBrk="1" hangingPunct="1"/>
            <a:r>
              <a:rPr lang="en-US" altLang="en-US" smtClean="0">
                <a:cs typeface="Arial" pitchFamily="34" charset="0"/>
              </a:rPr>
              <a:t>Lượng giá hiệu quả điều trị vẹo cột sống, cứng khớp, cứng cơ</a:t>
            </a:r>
            <a:br>
              <a:rPr lang="en-US" altLang="en-US" smtClean="0">
                <a:cs typeface="Arial" pitchFamily="34" charset="0"/>
              </a:rPr>
            </a:br>
            <a:endParaRPr lang="en-US" altLang="en-US" smtClean="0">
              <a:cs typeface="Arial" pitchFamily="34" charset="0"/>
            </a:endParaRPr>
          </a:p>
        </p:txBody>
      </p:sp>
      <p:sp>
        <p:nvSpPr>
          <p:cNvPr id="208900" name="Title 1"/>
          <p:cNvSpPr txBox="1">
            <a:spLocks/>
          </p:cNvSpPr>
          <p:nvPr/>
        </p:nvSpPr>
        <p:spPr bwMode="auto">
          <a:xfrm>
            <a:off x="457200" y="2209800"/>
            <a:ext cx="8229600" cy="914400"/>
          </a:xfrm>
          <a:prstGeom prst="rect">
            <a:avLst/>
          </a:prstGeom>
          <a:noFill/>
          <a:ln w="9525">
            <a:noFill/>
            <a:miter lim="800000"/>
            <a:headEnd/>
            <a:tailEnd/>
          </a:ln>
        </p:spPr>
        <p:txBody>
          <a:bodyPr anchor="ctr"/>
          <a:lstStyle/>
          <a:p>
            <a:pPr eaLnBrk="1" hangingPunct="1"/>
            <a:r>
              <a:rPr lang="en-US" altLang="en-US" sz="3200" b="1">
                <a:solidFill>
                  <a:srgbClr val="FFCC00"/>
                </a:solidFill>
                <a:cs typeface="Arial" pitchFamily="34" charset="0"/>
              </a:rPr>
              <a:t>VI. Khoa tim mạch</a:t>
            </a:r>
          </a:p>
        </p:txBody>
      </p:sp>
      <p:sp>
        <p:nvSpPr>
          <p:cNvPr id="5" name="Rectangle 2"/>
          <p:cNvSpPr txBox="1">
            <a:spLocks noChangeArrowheads="1"/>
          </p:cNvSpPr>
          <p:nvPr/>
        </p:nvSpPr>
        <p:spPr bwMode="auto">
          <a:xfrm>
            <a:off x="431800" y="3124200"/>
            <a:ext cx="8229600" cy="4800600"/>
          </a:xfrm>
          <a:prstGeom prst="rect">
            <a:avLst/>
          </a:prstGeom>
          <a:noFill/>
          <a:ln>
            <a:noFill/>
          </a:ln>
          <a:extLst/>
        </p:spPr>
        <p:txBody>
          <a:bodyPr/>
          <a:lstStyle>
            <a:lvl1pPr marL="342900" indent="-342900" algn="l" rtl="0" eaLnBrk="0" fontAlgn="base" hangingPunct="0">
              <a:spcBef>
                <a:spcPct val="20000"/>
              </a:spcBef>
              <a:spcAft>
                <a:spcPct val="0"/>
              </a:spcAft>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lvl="1" eaLnBrk="1" hangingPunct="1">
              <a:defRPr/>
            </a:pPr>
            <a:r>
              <a:rPr lang="en-US" altLang="en-US" kern="0" dirty="0" smtClean="0">
                <a:cs typeface="Arial" panose="020B0604020202020204" pitchFamily="34" charset="0"/>
              </a:rPr>
              <a:t>Theo </a:t>
            </a:r>
            <a:r>
              <a:rPr lang="en-US" altLang="en-US" kern="0" dirty="0" err="1" smtClean="0">
                <a:cs typeface="Arial" panose="020B0604020202020204" pitchFamily="34" charset="0"/>
              </a:rPr>
              <a:t>dõi</a:t>
            </a:r>
            <a:r>
              <a:rPr lang="en-US" altLang="en-US" kern="0" dirty="0" smtClean="0">
                <a:cs typeface="Arial" panose="020B0604020202020204" pitchFamily="34" charset="0"/>
              </a:rPr>
              <a:t>, </a:t>
            </a:r>
            <a:r>
              <a:rPr lang="en-US" altLang="en-US" kern="0" dirty="0" err="1" smtClean="0">
                <a:cs typeface="Arial" panose="020B0604020202020204" pitchFamily="34" charset="0"/>
              </a:rPr>
              <a:t>tiên</a:t>
            </a:r>
            <a:r>
              <a:rPr lang="en-US" altLang="en-US" kern="0" dirty="0" smtClean="0">
                <a:cs typeface="Arial" panose="020B0604020202020204" pitchFamily="34" charset="0"/>
              </a:rPr>
              <a:t> </a:t>
            </a:r>
            <a:r>
              <a:rPr lang="en-US" altLang="en-US" kern="0" dirty="0" err="1" smtClean="0">
                <a:cs typeface="Arial" panose="020B0604020202020204" pitchFamily="34" charset="0"/>
              </a:rPr>
              <a:t>lượng</a:t>
            </a:r>
            <a:r>
              <a:rPr lang="en-US" altLang="en-US" kern="0" dirty="0" smtClean="0">
                <a:cs typeface="Arial" panose="020B0604020202020204" pitchFamily="34" charset="0"/>
              </a:rPr>
              <a:t> </a:t>
            </a:r>
            <a:r>
              <a:rPr lang="en-US" altLang="en-US" kern="0" dirty="0" err="1" smtClean="0">
                <a:cs typeface="Arial" panose="020B0604020202020204" pitchFamily="34" charset="0"/>
              </a:rPr>
              <a:t>suy</a:t>
            </a:r>
            <a:r>
              <a:rPr lang="en-US" altLang="en-US" kern="0" dirty="0" smtClean="0">
                <a:cs typeface="Arial" panose="020B0604020202020204" pitchFamily="34" charset="0"/>
              </a:rPr>
              <a:t> </a:t>
            </a:r>
            <a:r>
              <a:rPr lang="en-US" altLang="en-US" kern="0" dirty="0" err="1" smtClean="0">
                <a:cs typeface="Arial" panose="020B0604020202020204" pitchFamily="34" charset="0"/>
              </a:rPr>
              <a:t>tim</a:t>
            </a:r>
            <a:r>
              <a:rPr lang="en-US" altLang="en-US" kern="0" dirty="0" smtClean="0">
                <a:cs typeface="Arial" panose="020B0604020202020204" pitchFamily="34" charset="0"/>
              </a:rPr>
              <a:t> ứ </a:t>
            </a:r>
            <a:r>
              <a:rPr lang="en-US" altLang="en-US" kern="0" dirty="0" err="1" smtClean="0">
                <a:cs typeface="Arial" panose="020B0604020202020204" pitchFamily="34" charset="0"/>
              </a:rPr>
              <a:t>huyết</a:t>
            </a:r>
            <a:r>
              <a:rPr lang="en-US" altLang="en-US" kern="0" dirty="0" smtClean="0">
                <a:cs typeface="Arial" panose="020B0604020202020204" pitchFamily="34" charset="0"/>
              </a:rPr>
              <a:t>: </a:t>
            </a:r>
            <a:r>
              <a:rPr lang="en-US" altLang="en-US" kern="0" dirty="0" err="1" smtClean="0">
                <a:cs typeface="Arial" panose="020B0604020202020204" pitchFamily="34" charset="0"/>
              </a:rPr>
              <a:t>đo</a:t>
            </a:r>
            <a:r>
              <a:rPr lang="en-US" altLang="en-US" kern="0" dirty="0" smtClean="0">
                <a:cs typeface="Arial" panose="020B0604020202020204" pitchFamily="34" charset="0"/>
              </a:rPr>
              <a:t> dung </a:t>
            </a:r>
            <a:r>
              <a:rPr lang="en-US" altLang="en-US" kern="0" dirty="0" err="1" smtClean="0">
                <a:cs typeface="Arial" panose="020B0604020202020204" pitchFamily="34" charset="0"/>
              </a:rPr>
              <a:t>tích</a:t>
            </a:r>
            <a:r>
              <a:rPr lang="en-US" altLang="en-US" kern="0" dirty="0" smtClean="0">
                <a:cs typeface="Arial" panose="020B0604020202020204" pitchFamily="34" charset="0"/>
              </a:rPr>
              <a:t> </a:t>
            </a:r>
            <a:r>
              <a:rPr lang="en-US" altLang="en-US" kern="0" dirty="0" err="1" smtClean="0">
                <a:cs typeface="Arial" panose="020B0604020202020204" pitchFamily="34" charset="0"/>
              </a:rPr>
              <a:t>sống</a:t>
            </a:r>
            <a:r>
              <a:rPr lang="en-US" altLang="en-US" kern="0" dirty="0" smtClean="0">
                <a:cs typeface="Arial" panose="020B0604020202020204" pitchFamily="34" charset="0"/>
              </a:rPr>
              <a:t> </a:t>
            </a:r>
            <a:r>
              <a:rPr lang="en-US" altLang="en-US" kern="0" dirty="0" err="1" smtClean="0">
                <a:cs typeface="Arial" panose="020B0604020202020204" pitchFamily="34" charset="0"/>
              </a:rPr>
              <a:t>hàng</a:t>
            </a:r>
            <a:r>
              <a:rPr lang="en-US" altLang="en-US" kern="0" dirty="0" smtClean="0">
                <a:cs typeface="Arial" panose="020B0604020202020204" pitchFamily="34" charset="0"/>
              </a:rPr>
              <a:t> </a:t>
            </a:r>
            <a:r>
              <a:rPr lang="en-US" altLang="en-US" kern="0" dirty="0" err="1" smtClean="0">
                <a:cs typeface="Arial" panose="020B0604020202020204" pitchFamily="34" charset="0"/>
              </a:rPr>
              <a:t>loạt</a:t>
            </a:r>
            <a:r>
              <a:rPr lang="en-US" altLang="en-US" kern="0" dirty="0" smtClean="0">
                <a:cs typeface="Arial" panose="020B0604020202020204" pitchFamily="34" charset="0"/>
              </a:rPr>
              <a:t> (Framingham study).</a:t>
            </a:r>
          </a:p>
          <a:p>
            <a:pPr lvl="1" eaLnBrk="1" hangingPunct="1">
              <a:defRPr/>
            </a:pPr>
            <a:r>
              <a:rPr lang="en-US" altLang="en-US" kern="0" dirty="0" err="1" smtClean="0">
                <a:cs typeface="Arial" panose="020B0604020202020204" pitchFamily="34" charset="0"/>
              </a:rPr>
              <a:t>Bệnh</a:t>
            </a:r>
            <a:r>
              <a:rPr lang="en-US" altLang="en-US" kern="0" dirty="0" smtClean="0">
                <a:cs typeface="Arial" panose="020B0604020202020204" pitchFamily="34" charset="0"/>
              </a:rPr>
              <a:t> </a:t>
            </a:r>
            <a:r>
              <a:rPr lang="en-US" altLang="en-US" kern="0" dirty="0" err="1" smtClean="0">
                <a:cs typeface="Arial" panose="020B0604020202020204" pitchFamily="34" charset="0"/>
              </a:rPr>
              <a:t>tim</a:t>
            </a:r>
            <a:r>
              <a:rPr lang="en-US" altLang="en-US" kern="0" dirty="0" smtClean="0">
                <a:cs typeface="Arial" panose="020B0604020202020204" pitchFamily="34" charset="0"/>
              </a:rPr>
              <a:t> + </a:t>
            </a:r>
            <a:r>
              <a:rPr lang="en-US" altLang="en-US" kern="0" dirty="0" err="1" smtClean="0">
                <a:cs typeface="Arial" panose="020B0604020202020204" pitchFamily="34" charset="0"/>
              </a:rPr>
              <a:t>bệnh</a:t>
            </a:r>
            <a:r>
              <a:rPr lang="en-US" altLang="en-US" kern="0" dirty="0" smtClean="0">
                <a:cs typeface="Arial" panose="020B0604020202020204" pitchFamily="34" charset="0"/>
              </a:rPr>
              <a:t> </a:t>
            </a:r>
            <a:r>
              <a:rPr lang="en-US" altLang="en-US" kern="0" dirty="0" err="1" smtClean="0">
                <a:cs typeface="Arial" panose="020B0604020202020204" pitchFamily="34" charset="0"/>
              </a:rPr>
              <a:t>phổi</a:t>
            </a:r>
            <a:r>
              <a:rPr lang="en-US" altLang="en-US" kern="0" dirty="0" smtClean="0">
                <a:cs typeface="Arial" panose="020B0604020202020204" pitchFamily="34" charset="0"/>
              </a:rPr>
              <a:t> </a:t>
            </a:r>
            <a:r>
              <a:rPr lang="en-US" altLang="en-US" kern="0" dirty="0" err="1" smtClean="0">
                <a:cs typeface="Arial" panose="020B0604020202020204" pitchFamily="34" charset="0"/>
              </a:rPr>
              <a:t>tắc</a:t>
            </a:r>
            <a:r>
              <a:rPr lang="en-US" altLang="en-US" kern="0" dirty="0" smtClean="0">
                <a:cs typeface="Arial" panose="020B0604020202020204" pitchFamily="34" charset="0"/>
              </a:rPr>
              <a:t> </a:t>
            </a:r>
            <a:r>
              <a:rPr lang="en-US" altLang="en-US" kern="0" dirty="0" err="1" smtClean="0">
                <a:cs typeface="Arial" panose="020B0604020202020204" pitchFamily="34" charset="0"/>
              </a:rPr>
              <a:t>nghẽn</a:t>
            </a:r>
            <a:r>
              <a:rPr lang="en-US" altLang="en-US" kern="0" dirty="0" smtClean="0">
                <a:cs typeface="Arial" panose="020B0604020202020204" pitchFamily="34" charset="0"/>
              </a:rPr>
              <a:t> </a:t>
            </a:r>
            <a:r>
              <a:rPr lang="en-US" altLang="en-US" kern="0" dirty="0" err="1" smtClean="0">
                <a:cs typeface="Arial" panose="020B0604020202020204" pitchFamily="34" charset="0"/>
              </a:rPr>
              <a:t>mạn</a:t>
            </a:r>
            <a:r>
              <a:rPr lang="en-US" altLang="en-US" kern="0" dirty="0" smtClean="0">
                <a:cs typeface="Arial" panose="020B0604020202020204" pitchFamily="34" charset="0"/>
              </a:rPr>
              <a:t> </a:t>
            </a:r>
            <a:r>
              <a:rPr lang="en-US" altLang="en-US" kern="0" dirty="0" err="1" smtClean="0">
                <a:cs typeface="Arial" panose="020B0604020202020204" pitchFamily="34" charset="0"/>
              </a:rPr>
              <a:t>tính</a:t>
            </a:r>
            <a:r>
              <a:rPr lang="en-US" altLang="en-US" kern="0" dirty="0" smtClean="0">
                <a:cs typeface="Arial" panose="020B0604020202020204" pitchFamily="34" charset="0"/>
              </a:rPr>
              <a:t>: </a:t>
            </a:r>
            <a:r>
              <a:rPr lang="en-US" altLang="en-US" kern="0" dirty="0" err="1" smtClean="0">
                <a:cs typeface="Arial" panose="020B0604020202020204" pitchFamily="34" charset="0"/>
              </a:rPr>
              <a:t>điều</a:t>
            </a:r>
            <a:r>
              <a:rPr lang="en-US" altLang="en-US" kern="0" dirty="0" smtClean="0">
                <a:cs typeface="Arial" panose="020B0604020202020204" pitchFamily="34" charset="0"/>
              </a:rPr>
              <a:t> </a:t>
            </a:r>
            <a:r>
              <a:rPr lang="en-US" altLang="en-US" kern="0" dirty="0" err="1" smtClean="0">
                <a:cs typeface="Arial" panose="020B0604020202020204" pitchFamily="34" charset="0"/>
              </a:rPr>
              <a:t>trị</a:t>
            </a:r>
            <a:r>
              <a:rPr lang="en-US" altLang="en-US" kern="0" dirty="0" smtClean="0">
                <a:cs typeface="Arial" panose="020B0604020202020204" pitchFamily="34" charset="0"/>
              </a:rPr>
              <a:t> </a:t>
            </a:r>
            <a:r>
              <a:rPr lang="en-US" altLang="en-US" kern="0" dirty="0" err="1" smtClean="0">
                <a:cs typeface="Arial" panose="020B0604020202020204" pitchFamily="34" charset="0"/>
              </a:rPr>
              <a:t>cả</a:t>
            </a:r>
            <a:r>
              <a:rPr lang="en-US" altLang="en-US" kern="0" dirty="0" smtClean="0">
                <a:cs typeface="Arial" panose="020B0604020202020204" pitchFamily="34" charset="0"/>
              </a:rPr>
              <a:t> </a:t>
            </a:r>
            <a:r>
              <a:rPr lang="en-US" altLang="en-US" kern="0" dirty="0" err="1" smtClean="0">
                <a:cs typeface="Arial" panose="020B0604020202020204" pitchFamily="34" charset="0"/>
              </a:rPr>
              <a:t>hai</a:t>
            </a:r>
            <a:endParaRPr lang="en-US" altLang="en-US" kern="0" dirty="0" smtClean="0">
              <a:cs typeface="Arial" panose="020B0604020202020204" pitchFamily="34" charset="0"/>
            </a:endParaRPr>
          </a:p>
          <a:p>
            <a:pPr lvl="1" eaLnBrk="1" hangingPunct="1">
              <a:defRPr/>
            </a:pPr>
            <a:r>
              <a:rPr lang="en-US" altLang="en-US" kern="0" dirty="0" err="1" smtClean="0">
                <a:cs typeface="Arial" panose="020B0604020202020204" pitchFamily="34" charset="0"/>
              </a:rPr>
              <a:t>Rối</a:t>
            </a:r>
            <a:r>
              <a:rPr lang="en-US" altLang="en-US" kern="0" dirty="0" smtClean="0">
                <a:cs typeface="Arial" panose="020B0604020202020204" pitchFamily="34" charset="0"/>
              </a:rPr>
              <a:t> </a:t>
            </a:r>
            <a:r>
              <a:rPr lang="en-US" altLang="en-US" kern="0" dirty="0" err="1" smtClean="0">
                <a:cs typeface="Arial" panose="020B0604020202020204" pitchFamily="34" charset="0"/>
              </a:rPr>
              <a:t>loạn</a:t>
            </a:r>
            <a:r>
              <a:rPr lang="en-US" altLang="en-US" kern="0" dirty="0" smtClean="0">
                <a:cs typeface="Arial" panose="020B0604020202020204" pitchFamily="34" charset="0"/>
              </a:rPr>
              <a:t> </a:t>
            </a:r>
            <a:r>
              <a:rPr lang="en-US" altLang="en-US" kern="0" dirty="0" err="1" smtClean="0">
                <a:cs typeface="Arial" panose="020B0604020202020204" pitchFamily="34" charset="0"/>
              </a:rPr>
              <a:t>thần</a:t>
            </a:r>
            <a:r>
              <a:rPr lang="en-US" altLang="en-US" kern="0" dirty="0" smtClean="0">
                <a:cs typeface="Arial" panose="020B0604020202020204" pitchFamily="34" charset="0"/>
              </a:rPr>
              <a:t> </a:t>
            </a:r>
            <a:r>
              <a:rPr lang="en-US" altLang="en-US" kern="0" dirty="0" err="1" smtClean="0">
                <a:cs typeface="Arial" panose="020B0604020202020204" pitchFamily="34" charset="0"/>
              </a:rPr>
              <a:t>kinh</a:t>
            </a:r>
            <a:r>
              <a:rPr lang="en-US" altLang="en-US" kern="0" dirty="0" smtClean="0">
                <a:cs typeface="Arial" panose="020B0604020202020204" pitchFamily="34" charset="0"/>
              </a:rPr>
              <a:t> </a:t>
            </a:r>
            <a:r>
              <a:rPr lang="en-US" altLang="en-US" kern="0" dirty="0" err="1" smtClean="0">
                <a:cs typeface="Arial" panose="020B0604020202020204" pitchFamily="34" charset="0"/>
              </a:rPr>
              <a:t>tim</a:t>
            </a:r>
            <a:r>
              <a:rPr lang="en-US" altLang="en-US" kern="0" dirty="0" smtClean="0">
                <a:cs typeface="Arial" panose="020B0604020202020204" pitchFamily="34" charset="0"/>
              </a:rPr>
              <a:t>, </a:t>
            </a:r>
            <a:r>
              <a:rPr lang="en-US" altLang="en-US" kern="0" dirty="0" err="1" smtClean="0">
                <a:cs typeface="Arial" panose="020B0604020202020204" pitchFamily="34" charset="0"/>
              </a:rPr>
              <a:t>thần</a:t>
            </a:r>
            <a:r>
              <a:rPr lang="en-US" altLang="en-US" kern="0" dirty="0" smtClean="0">
                <a:cs typeface="Arial" panose="020B0604020202020204" pitchFamily="34" charset="0"/>
              </a:rPr>
              <a:t> </a:t>
            </a:r>
            <a:r>
              <a:rPr lang="en-US" altLang="en-US" kern="0" dirty="0" err="1" smtClean="0">
                <a:cs typeface="Arial" panose="020B0604020202020204" pitchFamily="34" charset="0"/>
              </a:rPr>
              <a:t>kinh</a:t>
            </a:r>
            <a:r>
              <a:rPr lang="en-US" altLang="en-US" kern="0" dirty="0" smtClean="0">
                <a:cs typeface="Arial" panose="020B0604020202020204" pitchFamily="34" charset="0"/>
              </a:rPr>
              <a:t> </a:t>
            </a:r>
            <a:r>
              <a:rPr lang="en-US" altLang="en-US" kern="0" dirty="0" err="1" smtClean="0">
                <a:cs typeface="Arial" panose="020B0604020202020204" pitchFamily="34" charset="0"/>
              </a:rPr>
              <a:t>thực</a:t>
            </a:r>
            <a:r>
              <a:rPr lang="en-US" altLang="en-US" kern="0" dirty="0" smtClean="0">
                <a:cs typeface="Arial" panose="020B0604020202020204" pitchFamily="34" charset="0"/>
              </a:rPr>
              <a:t> </a:t>
            </a:r>
            <a:r>
              <a:rPr lang="en-US" altLang="en-US" kern="0" dirty="0" err="1" smtClean="0">
                <a:cs typeface="Arial" panose="020B0604020202020204" pitchFamily="34" charset="0"/>
              </a:rPr>
              <a:t>vật</a:t>
            </a:r>
            <a:r>
              <a:rPr lang="en-US" altLang="en-US" kern="0" dirty="0" smtClean="0">
                <a:cs typeface="Arial" panose="020B0604020202020204" pitchFamily="34" charset="0"/>
              </a:rPr>
              <a:t> hay </a:t>
            </a:r>
            <a:r>
              <a:rPr lang="en-US" altLang="en-US" kern="0" dirty="0" err="1" smtClean="0">
                <a:cs typeface="Arial" panose="020B0604020202020204" pitchFamily="34" charset="0"/>
              </a:rPr>
              <a:t>suyễn</a:t>
            </a:r>
            <a:r>
              <a:rPr lang="en-US" altLang="en-US" kern="0" dirty="0" smtClean="0">
                <a:cs typeface="Arial" panose="020B0604020202020204" pitchFamily="34" charset="0"/>
              </a:rPr>
              <a:t> </a:t>
            </a:r>
            <a:r>
              <a:rPr lang="en-US" altLang="en-US" kern="0" dirty="0" err="1" smtClean="0">
                <a:cs typeface="Arial" panose="020B0604020202020204" pitchFamily="34" charset="0"/>
              </a:rPr>
              <a:t>dạng</a:t>
            </a:r>
            <a:r>
              <a:rPr lang="en-US" altLang="en-US" kern="0" dirty="0" smtClean="0">
                <a:cs typeface="Arial" panose="020B0604020202020204" pitchFamily="34" charset="0"/>
              </a:rPr>
              <a:t> </a:t>
            </a:r>
            <a:r>
              <a:rPr lang="en-US" altLang="en-US" kern="0" dirty="0" err="1" smtClean="0">
                <a:cs typeface="Arial" panose="020B0604020202020204" pitchFamily="34" charset="0"/>
              </a:rPr>
              <a:t>khó</a:t>
            </a:r>
            <a:r>
              <a:rPr lang="en-US" altLang="en-US" kern="0" dirty="0" smtClean="0">
                <a:cs typeface="Arial" panose="020B0604020202020204" pitchFamily="34" charset="0"/>
              </a:rPr>
              <a:t> </a:t>
            </a:r>
            <a:r>
              <a:rPr lang="en-US" altLang="en-US" kern="0" dirty="0" err="1" smtClean="0">
                <a:cs typeface="Arial" panose="020B0604020202020204" pitchFamily="34" charset="0"/>
              </a:rPr>
              <a:t>thở</a:t>
            </a:r>
            <a:r>
              <a:rPr lang="en-US" altLang="en-US" kern="0" dirty="0" smtClean="0">
                <a:cs typeface="Arial" panose="020B0604020202020204" pitchFamily="34" charset="0"/>
              </a:rPr>
              <a:t> </a:t>
            </a:r>
            <a:r>
              <a:rPr lang="en-US" altLang="en-US" kern="0" dirty="0" err="1" smtClean="0">
                <a:cs typeface="Arial" panose="020B0604020202020204" pitchFamily="34" charset="0"/>
              </a:rPr>
              <a:t>đơn</a:t>
            </a:r>
            <a:r>
              <a:rPr lang="en-US" altLang="en-US" kern="0" dirty="0" smtClean="0">
                <a:cs typeface="Arial" panose="020B0604020202020204" pitchFamily="34" charset="0"/>
              </a:rPr>
              <a:t> </a:t>
            </a:r>
            <a:r>
              <a:rPr lang="en-US" altLang="en-US" kern="0" dirty="0" err="1" smtClean="0">
                <a:cs typeface="Arial" panose="020B0604020202020204" pitchFamily="34" charset="0"/>
              </a:rPr>
              <a:t>thuần</a:t>
            </a:r>
            <a:endParaRPr lang="en-US" altLang="en-US" kern="0" dirty="0" smtClean="0">
              <a:cs typeface="Arial" panose="020B0604020202020204" pitchFamily="34" charset="0"/>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marL="457200" indent="-457200" eaLnBrk="1" hangingPunct="1"/>
            <a:r>
              <a:rPr lang="en-US" altLang="en-US" smtClean="0">
                <a:cs typeface="Arial" pitchFamily="34" charset="0"/>
              </a:rPr>
              <a:t>VII. Ung Thư Phổi</a:t>
            </a:r>
          </a:p>
        </p:txBody>
      </p:sp>
      <p:sp>
        <p:nvSpPr>
          <p:cNvPr id="209923" name="Rectangle 3"/>
          <p:cNvSpPr>
            <a:spLocks noGrp="1" noChangeArrowheads="1"/>
          </p:cNvSpPr>
          <p:nvPr>
            <p:ph idx="1"/>
          </p:nvPr>
        </p:nvSpPr>
        <p:spPr/>
        <p:txBody>
          <a:bodyPr/>
          <a:lstStyle/>
          <a:p>
            <a:pPr marL="609600" indent="-609600" eaLnBrk="1" hangingPunct="1"/>
            <a:r>
              <a:rPr lang="en-US" altLang="en-US" smtClean="0">
                <a:cs typeface="Arial" pitchFamily="34" charset="0"/>
              </a:rPr>
              <a:t>Tầm soát ung thư:</a:t>
            </a:r>
          </a:p>
          <a:p>
            <a:pPr marL="990600" lvl="1" indent="-533400" eaLnBrk="1" hangingPunct="1"/>
            <a:r>
              <a:rPr lang="en-US" altLang="en-US" smtClean="0">
                <a:cs typeface="Arial" pitchFamily="34" charset="0"/>
              </a:rPr>
              <a:t>Hút thuốc 20 gói-năm</a:t>
            </a:r>
          </a:p>
          <a:p>
            <a:pPr marL="990600" lvl="1" indent="-533400" eaLnBrk="1" hangingPunct="1"/>
            <a:r>
              <a:rPr lang="en-US" altLang="en-US" smtClean="0">
                <a:cs typeface="Arial" pitchFamily="34" charset="0"/>
              </a:rPr>
              <a:t>Có tắc nghẽn đường dẫn khí</a:t>
            </a:r>
          </a:p>
          <a:p>
            <a:pPr marL="990600" lvl="1" indent="-533400" eaLnBrk="1" hangingPunct="1">
              <a:buFontTx/>
              <a:buNone/>
            </a:pPr>
            <a:r>
              <a:rPr lang="en-US" altLang="en-US" smtClean="0">
                <a:cs typeface="Arial" pitchFamily="34" charset="0"/>
                <a:sym typeface="Wingdings" pitchFamily="2" charset="2"/>
              </a:rPr>
              <a:t> nguy cơ ung thư phổi cao gấp 7 lần</a:t>
            </a:r>
            <a:endParaRPr lang="en-US" altLang="en-US" smtClean="0">
              <a:cs typeface="Arial" pitchFamily="34" charset="0"/>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Number Placeholder 5"/>
          <p:cNvSpPr>
            <a:spLocks noGrp="1"/>
          </p:cNvSpPr>
          <p:nvPr>
            <p:ph type="sldNum" sz="quarter" idx="12"/>
          </p:nvPr>
        </p:nvSpPr>
        <p:spPr>
          <a:noFill/>
        </p:spPr>
        <p:txBody>
          <a:bodyPr/>
          <a:lstStyle/>
          <a:p>
            <a:fld id="{2FDCE585-B6A7-4CF0-BC9C-6A1C74EAE73A}" type="slidenum">
              <a:rPr lang="en-US" altLang="en-US" smtClean="0">
                <a:solidFill>
                  <a:schemeClr val="tx1"/>
                </a:solidFill>
              </a:rPr>
              <a:pPr/>
              <a:t>212</a:t>
            </a:fld>
            <a:endParaRPr lang="en-US" altLang="en-US" smtClean="0">
              <a:solidFill>
                <a:schemeClr val="tx1"/>
              </a:solidFill>
            </a:endParaRPr>
          </a:p>
        </p:txBody>
      </p:sp>
      <p:pic>
        <p:nvPicPr>
          <p:cNvPr id="210947" name="Picture 3" descr="DSC05574"/>
          <p:cNvPicPr>
            <a:picLocks noGrp="1" noChangeAspect="1" noChangeArrowheads="1"/>
          </p:cNvPicPr>
          <p:nvPr>
            <p:ph idx="1"/>
          </p:nvPr>
        </p:nvPicPr>
        <p:blipFill>
          <a:blip r:embed="rId2" cstate="print"/>
          <a:srcRect/>
          <a:stretch>
            <a:fillRect/>
          </a:stretch>
        </p:blipFill>
        <p:spPr>
          <a:xfrm>
            <a:off x="952500" y="628650"/>
            <a:ext cx="7239000" cy="5219700"/>
          </a:xfrm>
        </p:spPr>
      </p:pic>
    </p:spTree>
  </p:cSld>
  <p:clrMapOvr>
    <a:masterClrMapping/>
  </p:clrMapOv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p:txBody>
          <a:bodyPr/>
          <a:lstStyle/>
          <a:p>
            <a:r>
              <a:rPr lang="en-US" altLang="en-US" smtClean="0">
                <a:cs typeface="Arial" pitchFamily="34" charset="0"/>
              </a:rPr>
              <a:t>Ung thư phổi di căn</a:t>
            </a:r>
            <a:endParaRPr lang="en-US" altLang="en-US" smtClean="0"/>
          </a:p>
        </p:txBody>
      </p:sp>
      <p:pic>
        <p:nvPicPr>
          <p:cNvPr id="211971" name="Picture 2" descr="H:\DSC02473.JPG"/>
          <p:cNvPicPr>
            <a:picLocks noGrp="1" noChangeAspect="1" noChangeArrowheads="1"/>
          </p:cNvPicPr>
          <p:nvPr>
            <p:ph idx="1"/>
          </p:nvPr>
        </p:nvPicPr>
        <p:blipFill>
          <a:blip r:embed="rId2" cstate="print"/>
          <a:srcRect l="21439" r="9740" b="5444"/>
          <a:stretch>
            <a:fillRect/>
          </a:stretch>
        </p:blipFill>
        <p:spPr>
          <a:xfrm>
            <a:off x="2243138" y="1295400"/>
            <a:ext cx="4657725" cy="4800600"/>
          </a:xfrm>
          <a:noFill/>
        </p:spPr>
      </p:pic>
    </p:spTree>
  </p:cSld>
  <p:clrMapOvr>
    <a:masterClrMapping/>
  </p:clrMapOvr>
  <p:transition spd="slow"/>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p:txBody>
          <a:bodyPr/>
          <a:lstStyle/>
          <a:p>
            <a:r>
              <a:rPr lang="en-US" altLang="en-US" smtClean="0">
                <a:cs typeface="Arial" pitchFamily="34" charset="0"/>
              </a:rPr>
              <a:t>Ung thư phổi di căn</a:t>
            </a:r>
            <a:endParaRPr lang="en-US" altLang="en-US" smtClean="0"/>
          </a:p>
        </p:txBody>
      </p:sp>
      <p:pic>
        <p:nvPicPr>
          <p:cNvPr id="212995" name="Picture 2"/>
          <p:cNvPicPr>
            <a:picLocks noGrp="1" noChangeAspect="1" noChangeArrowheads="1"/>
          </p:cNvPicPr>
          <p:nvPr>
            <p:ph idx="1"/>
          </p:nvPr>
        </p:nvPicPr>
        <p:blipFill>
          <a:blip r:embed="rId2" cstate="print"/>
          <a:srcRect l="3012" r="2473" b="2917"/>
          <a:stretch>
            <a:fillRect/>
          </a:stretch>
        </p:blipFill>
        <p:spPr>
          <a:xfrm>
            <a:off x="1360488" y="1295400"/>
            <a:ext cx="6423025" cy="4800600"/>
          </a:xfrm>
          <a:noFill/>
        </p:spPr>
      </p:pic>
    </p:spTree>
  </p:cSld>
  <p:clrMapOvr>
    <a:masterClrMapping/>
  </p:clrMapOvr>
  <p:transition spd="slow"/>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marL="457200" indent="-457200" eaLnBrk="1" hangingPunct="1"/>
            <a:r>
              <a:rPr lang="en-US" altLang="en-US" smtClean="0">
                <a:cs typeface="Arial" pitchFamily="34" charset="0"/>
              </a:rPr>
              <a:t>VIII. Khoa thần kinh</a:t>
            </a:r>
          </a:p>
        </p:txBody>
      </p:sp>
      <p:sp>
        <p:nvSpPr>
          <p:cNvPr id="214019" name="Rectangle 3"/>
          <p:cNvSpPr>
            <a:spLocks noGrp="1" noChangeArrowheads="1"/>
          </p:cNvSpPr>
          <p:nvPr>
            <p:ph idx="1"/>
          </p:nvPr>
        </p:nvSpPr>
        <p:spPr/>
        <p:txBody>
          <a:bodyPr/>
          <a:lstStyle/>
          <a:p>
            <a:pPr marL="609600" indent="-609600" eaLnBrk="1" hangingPunct="1">
              <a:lnSpc>
                <a:spcPct val="90000"/>
              </a:lnSpc>
              <a:buFontTx/>
              <a:buAutoNum type="arabicPeriod"/>
            </a:pPr>
            <a:r>
              <a:rPr lang="en-US" altLang="en-US" sz="2800" smtClean="0">
                <a:cs typeface="Arial" pitchFamily="34" charset="0"/>
              </a:rPr>
              <a:t>Bệnh teo cơ Duchenne</a:t>
            </a:r>
          </a:p>
          <a:p>
            <a:pPr marL="990600" lvl="1" indent="-533400" eaLnBrk="1" hangingPunct="1">
              <a:lnSpc>
                <a:spcPct val="90000"/>
              </a:lnSpc>
            </a:pPr>
            <a:r>
              <a:rPr lang="en-US" altLang="en-US" sz="2400" smtClean="0">
                <a:cs typeface="Arial" pitchFamily="34" charset="0"/>
              </a:rPr>
              <a:t>Đo VC hàng năm từ 7 tuổi. Khi:</a:t>
            </a:r>
          </a:p>
          <a:p>
            <a:pPr marL="1371600" lvl="2" indent="-457200" eaLnBrk="1" hangingPunct="1">
              <a:lnSpc>
                <a:spcPct val="90000"/>
              </a:lnSpc>
            </a:pPr>
            <a:r>
              <a:rPr lang="en-US" altLang="en-US" sz="2000" smtClean="0">
                <a:cs typeface="Arial" pitchFamily="34" charset="0"/>
              </a:rPr>
              <a:t>VC &lt; 20% trị số dự đoán</a:t>
            </a:r>
          </a:p>
          <a:p>
            <a:pPr marL="1371600" lvl="2" indent="-457200" eaLnBrk="1" hangingPunct="1">
              <a:lnSpc>
                <a:spcPct val="90000"/>
              </a:lnSpc>
            </a:pPr>
            <a:r>
              <a:rPr lang="en-US" altLang="en-US" sz="2000" smtClean="0">
                <a:cs typeface="Arial" pitchFamily="34" charset="0"/>
              </a:rPr>
              <a:t>PaCO</a:t>
            </a:r>
            <a:r>
              <a:rPr lang="en-US" altLang="en-US" sz="2000" baseline="-25000" smtClean="0">
                <a:cs typeface="Arial" pitchFamily="34" charset="0"/>
              </a:rPr>
              <a:t>2</a:t>
            </a:r>
            <a:r>
              <a:rPr lang="en-US" altLang="en-US" sz="2000" smtClean="0">
                <a:cs typeface="Arial" pitchFamily="34" charset="0"/>
              </a:rPr>
              <a:t> &gt; 45 mmHg</a:t>
            </a:r>
          </a:p>
          <a:p>
            <a:pPr marL="1371600" lvl="2" indent="-457200" eaLnBrk="1" hangingPunct="1">
              <a:lnSpc>
                <a:spcPct val="90000"/>
              </a:lnSpc>
            </a:pPr>
            <a:r>
              <a:rPr lang="en-US" altLang="en-US" sz="2000" smtClean="0">
                <a:cs typeface="Arial" pitchFamily="34" charset="0"/>
              </a:rPr>
              <a:t>PaO</a:t>
            </a:r>
            <a:r>
              <a:rPr lang="en-US" altLang="en-US" sz="2000" baseline="-25000" smtClean="0">
                <a:cs typeface="Arial" pitchFamily="34" charset="0"/>
              </a:rPr>
              <a:t>2</a:t>
            </a:r>
            <a:r>
              <a:rPr lang="en-US" altLang="en-US" sz="2000" smtClean="0">
                <a:cs typeface="Arial" pitchFamily="34" charset="0"/>
              </a:rPr>
              <a:t> &lt; 60 mmHg</a:t>
            </a:r>
          </a:p>
          <a:p>
            <a:pPr marL="990600" lvl="1" indent="-533400" eaLnBrk="1" hangingPunct="1">
              <a:lnSpc>
                <a:spcPct val="90000"/>
              </a:lnSpc>
              <a:buFontTx/>
              <a:buNone/>
            </a:pPr>
            <a:r>
              <a:rPr lang="en-US" altLang="en-US" sz="2400" smtClean="0">
                <a:cs typeface="Arial" pitchFamily="34" charset="0"/>
                <a:sym typeface="Wingdings" pitchFamily="2" charset="2"/>
              </a:rPr>
              <a:t> Giúp thở</a:t>
            </a:r>
          </a:p>
          <a:p>
            <a:pPr marL="609600" indent="-609600" eaLnBrk="1" hangingPunct="1">
              <a:lnSpc>
                <a:spcPct val="90000"/>
              </a:lnSpc>
              <a:buFontTx/>
              <a:buAutoNum type="arabicPeriod"/>
            </a:pPr>
            <a:r>
              <a:rPr lang="en-US" altLang="en-US" sz="2800" smtClean="0">
                <a:cs typeface="Arial" pitchFamily="34" charset="0"/>
              </a:rPr>
              <a:t>Hội chứng Guillain-Barré</a:t>
            </a:r>
          </a:p>
          <a:p>
            <a:pPr marL="990600" lvl="1" indent="-533400" eaLnBrk="1" hangingPunct="1">
              <a:lnSpc>
                <a:spcPct val="90000"/>
              </a:lnSpc>
            </a:pPr>
            <a:r>
              <a:rPr lang="en-US" altLang="en-US" sz="2400" smtClean="0">
                <a:cs typeface="Arial" pitchFamily="34" charset="0"/>
              </a:rPr>
              <a:t>Theo dõi bằng dung tích sống, nếu VC&lt; 20 ml/kg: giúp thở</a:t>
            </a:r>
          </a:p>
          <a:p>
            <a:pPr marL="609600" indent="-609600" eaLnBrk="1" hangingPunct="1">
              <a:lnSpc>
                <a:spcPct val="90000"/>
              </a:lnSpc>
              <a:buFontTx/>
              <a:buAutoNum type="arabicPeriod"/>
            </a:pPr>
            <a:r>
              <a:rPr lang="en-US" altLang="en-US" sz="2800" smtClean="0">
                <a:cs typeface="Arial" pitchFamily="34" charset="0"/>
              </a:rPr>
              <a:t>Nhược cơ nặng (myasthenia gravis)</a:t>
            </a:r>
          </a:p>
          <a:p>
            <a:pPr marL="990600" lvl="1" indent="-533400" eaLnBrk="1" hangingPunct="1">
              <a:lnSpc>
                <a:spcPct val="90000"/>
              </a:lnSpc>
            </a:pPr>
            <a:r>
              <a:rPr lang="en-US" altLang="en-US" sz="2400" smtClean="0">
                <a:cs typeface="Arial" pitchFamily="34" charset="0"/>
              </a:rPr>
              <a:t>VC &lt; 20 ml/kg: săn sóc đặc biệt</a:t>
            </a:r>
          </a:p>
          <a:p>
            <a:pPr marL="609600" indent="-609600" eaLnBrk="1" hangingPunct="1">
              <a:lnSpc>
                <a:spcPct val="90000"/>
              </a:lnSpc>
              <a:buFontTx/>
              <a:buAutoNum type="arabicPeriod"/>
            </a:pPr>
            <a:r>
              <a:rPr lang="en-US" altLang="en-US" sz="2800" smtClean="0">
                <a:cs typeface="Arial" pitchFamily="34" charset="0"/>
              </a:rPr>
              <a:t>Xơ bên teo cơ (Amyotrophic lateral sclerosis)</a:t>
            </a: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marL="457200" indent="-457200" eaLnBrk="1" hangingPunct="1"/>
            <a:r>
              <a:rPr lang="en-US" altLang="en-US" smtClean="0">
                <a:cs typeface="Arial" pitchFamily="34" charset="0"/>
              </a:rPr>
              <a:t>IX. Các loại bệnh lý và thuốc có ảnh hưởng đến chức năng phổi</a:t>
            </a:r>
          </a:p>
        </p:txBody>
      </p:sp>
      <p:sp>
        <p:nvSpPr>
          <p:cNvPr id="215043" name="Rectangle 3"/>
          <p:cNvSpPr>
            <a:spLocks noGrp="1" noChangeArrowheads="1"/>
          </p:cNvSpPr>
          <p:nvPr>
            <p:ph idx="1"/>
          </p:nvPr>
        </p:nvSpPr>
        <p:spPr/>
        <p:txBody>
          <a:bodyPr/>
          <a:lstStyle/>
          <a:p>
            <a:pPr marL="609600" indent="-609600" eaLnBrk="1" hangingPunct="1"/>
            <a:r>
              <a:rPr lang="en-US" altLang="en-US" smtClean="0">
                <a:cs typeface="Arial" pitchFamily="34" charset="0"/>
              </a:rPr>
              <a:t>Viêm khớp dạng thấp, viêm ruột, viêm mạch máu</a:t>
            </a:r>
          </a:p>
          <a:p>
            <a:pPr marL="609600" indent="-609600" eaLnBrk="1" hangingPunct="1"/>
            <a:r>
              <a:rPr lang="en-US" altLang="en-US" smtClean="0">
                <a:cs typeface="Arial" pitchFamily="34" charset="0"/>
              </a:rPr>
              <a:t>Sclerodermie, bệnh collagen (lupus đỏ): hội chứng hạn chế</a:t>
            </a:r>
          </a:p>
          <a:p>
            <a:pPr marL="609600" indent="-609600" eaLnBrk="1" hangingPunct="1"/>
            <a:r>
              <a:rPr lang="en-US" altLang="en-US" smtClean="0">
                <a:cs typeface="Arial" pitchFamily="34" charset="0"/>
              </a:rPr>
              <a:t>Các loại thuốc: Methotrexate, Bleomycine</a:t>
            </a:r>
          </a:p>
          <a:p>
            <a:pPr marL="609600" indent="-609600" eaLnBrk="1" hangingPunct="1"/>
            <a:r>
              <a:rPr lang="en-US" altLang="en-US" smtClean="0">
                <a:cs typeface="Arial" pitchFamily="34" charset="0"/>
              </a:rPr>
              <a:t>Hóa trị, xạ trị trong ung thư: xơ phổi </a:t>
            </a: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tLang="en-US" smtClean="0">
                <a:cs typeface="Arial" pitchFamily="34" charset="0"/>
              </a:rPr>
              <a:t>X. Phòng chống tác hại của thuốc lá</a:t>
            </a:r>
            <a:endParaRPr lang="en-US" altLang="en-US" smtClean="0"/>
          </a:p>
        </p:txBody>
      </p:sp>
      <p:sp>
        <p:nvSpPr>
          <p:cNvPr id="216067" name="Rectangle 2"/>
          <p:cNvSpPr>
            <a:spLocks noGrp="1" noChangeArrowheads="1"/>
          </p:cNvSpPr>
          <p:nvPr>
            <p:ph idx="1"/>
          </p:nvPr>
        </p:nvSpPr>
        <p:spPr/>
        <p:txBody>
          <a:bodyPr/>
          <a:lstStyle/>
          <a:p>
            <a:pPr lvl="1" eaLnBrk="1" hangingPunct="1"/>
            <a:r>
              <a:rPr lang="en-US" altLang="en-US" smtClean="0">
                <a:cs typeface="Arial" pitchFamily="34" charset="0"/>
              </a:rPr>
              <a:t>10 – 30% người hút thuốc lá bị tắc nghẽn đường dẫn khí</a:t>
            </a:r>
          </a:p>
          <a:p>
            <a:pPr lvl="1" eaLnBrk="1" hangingPunct="1"/>
            <a:r>
              <a:rPr lang="en-US" altLang="en-US" smtClean="0">
                <a:cs typeface="Arial" pitchFamily="34" charset="0"/>
              </a:rPr>
              <a:t>Vai trò của bác sĩ ở tất cả các khoa</a:t>
            </a:r>
          </a:p>
          <a:p>
            <a:pPr lvl="1" eaLnBrk="1" hangingPunct="1"/>
            <a:r>
              <a:rPr lang="en-US" altLang="en-US" smtClean="0">
                <a:cs typeface="Arial" pitchFamily="34" charset="0"/>
              </a:rPr>
              <a:t>Nguy cơ cao :</a:t>
            </a:r>
          </a:p>
          <a:p>
            <a:pPr lvl="2" eaLnBrk="1" hangingPunct="1"/>
            <a:r>
              <a:rPr lang="en-US" altLang="en-US" smtClean="0">
                <a:cs typeface="Arial" pitchFamily="34" charset="0"/>
              </a:rPr>
              <a:t>Hút trên 20 gói-năm</a:t>
            </a:r>
            <a:br>
              <a:rPr lang="en-US" altLang="en-US" smtClean="0">
                <a:cs typeface="Arial" pitchFamily="34" charset="0"/>
              </a:rPr>
            </a:br>
            <a:r>
              <a:rPr lang="en-US" altLang="en-US" smtClean="0">
                <a:cs typeface="Arial" pitchFamily="34" charset="0"/>
              </a:rPr>
              <a:t>(gói-năm = số điếu hút trong ngày/20 x số năm đã hút)</a:t>
            </a:r>
          </a:p>
          <a:p>
            <a:pPr lvl="2" eaLnBrk="1" hangingPunct="1"/>
            <a:r>
              <a:rPr lang="en-US" altLang="en-US" smtClean="0">
                <a:cs typeface="Arial" pitchFamily="34" charset="0"/>
              </a:rPr>
              <a:t>Trên 40 tuổi</a:t>
            </a:r>
          </a:p>
          <a:p>
            <a:pPr lvl="2" eaLnBrk="1" hangingPunct="1"/>
            <a:r>
              <a:rPr lang="en-US" altLang="en-US" smtClean="0">
                <a:cs typeface="Arial" pitchFamily="34" charset="0"/>
              </a:rPr>
              <a:t>Ho, khạc, khó thở</a:t>
            </a:r>
          </a:p>
          <a:p>
            <a:pPr lvl="2" eaLnBrk="1" hangingPunct="1"/>
            <a:r>
              <a:rPr lang="en-US" altLang="en-US" smtClean="0">
                <a:cs typeface="Arial" pitchFamily="34" charset="0"/>
              </a:rPr>
              <a:t>Làm việc trong môi trường ô nhiễm không khí</a:t>
            </a: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hangingPunct="1"/>
            <a:r>
              <a:rPr lang="en-US" altLang="en-US" smtClean="0">
                <a:cs typeface="Arial" pitchFamily="34" charset="0"/>
              </a:rPr>
              <a:t>Chỉ định hô hấp ký</a:t>
            </a:r>
            <a:br>
              <a:rPr lang="en-US" altLang="en-US" smtClean="0">
                <a:cs typeface="Arial" pitchFamily="34" charset="0"/>
              </a:rPr>
            </a:br>
            <a:r>
              <a:rPr lang="en-US" altLang="en-US" smtClean="0">
                <a:cs typeface="Arial" pitchFamily="34" charset="0"/>
              </a:rPr>
              <a:t>American Thoracic Society 1994</a:t>
            </a:r>
          </a:p>
        </p:txBody>
      </p:sp>
      <p:sp>
        <p:nvSpPr>
          <p:cNvPr id="217091" name="Rectangle 3"/>
          <p:cNvSpPr>
            <a:spLocks noGrp="1" noChangeArrowheads="1"/>
          </p:cNvSpPr>
          <p:nvPr>
            <p:ph idx="1"/>
          </p:nvPr>
        </p:nvSpPr>
        <p:spPr/>
        <p:txBody>
          <a:bodyPr/>
          <a:lstStyle/>
          <a:p>
            <a:pPr marL="609600" indent="-609600" eaLnBrk="1" hangingPunct="1">
              <a:lnSpc>
                <a:spcPct val="110000"/>
              </a:lnSpc>
              <a:buFontTx/>
              <a:buAutoNum type="arabicPeriod"/>
            </a:pPr>
            <a:r>
              <a:rPr lang="en-US" altLang="en-US" sz="2800" smtClean="0">
                <a:cs typeface="Arial" pitchFamily="34" charset="0"/>
              </a:rPr>
              <a:t>Chẩn đoán: lượng giá các triệu chứng, dấu hiệu lâm sàng hay các xét nghiệm cận lâm sàng bất thường</a:t>
            </a:r>
          </a:p>
          <a:p>
            <a:pPr marL="990600" lvl="1" indent="-533400" eaLnBrk="1" hangingPunct="1">
              <a:lnSpc>
                <a:spcPct val="110000"/>
              </a:lnSpc>
            </a:pPr>
            <a:r>
              <a:rPr lang="en-US" altLang="en-US" sz="2400" smtClean="0">
                <a:cs typeface="Arial" pitchFamily="34" charset="0"/>
              </a:rPr>
              <a:t>Triệu chứng: Khó thở, khò khè, ngồi thở, ho, đàm, đau ngực</a:t>
            </a:r>
          </a:p>
          <a:p>
            <a:pPr marL="990600" lvl="1" indent="-533400" eaLnBrk="1" hangingPunct="1">
              <a:lnSpc>
                <a:spcPct val="110000"/>
              </a:lnSpc>
            </a:pPr>
            <a:r>
              <a:rPr lang="en-US" altLang="en-US" sz="2400" smtClean="0">
                <a:cs typeface="Arial" pitchFamily="34" charset="0"/>
              </a:rPr>
              <a:t>Dấu hiệu lâm sàng: giảm âm thở, lồng ngực phình, thở ra chậm, tím tái, dị dạng lồng ngực, ran nổ không giải thích được.</a:t>
            </a:r>
          </a:p>
          <a:p>
            <a:pPr marL="990600" lvl="1" indent="-533400" eaLnBrk="1" hangingPunct="1">
              <a:lnSpc>
                <a:spcPct val="110000"/>
              </a:lnSpc>
            </a:pPr>
            <a:r>
              <a:rPr lang="en-US" altLang="en-US" sz="2400" smtClean="0">
                <a:cs typeface="Arial" pitchFamily="34" charset="0"/>
              </a:rPr>
              <a:t>Xét nghiệm cận lâm sàng: Giảm Oxy máu, tăng CO</a:t>
            </a:r>
            <a:r>
              <a:rPr lang="en-US" altLang="en-US" sz="2400" baseline="-25000" smtClean="0">
                <a:cs typeface="Arial" pitchFamily="34" charset="0"/>
              </a:rPr>
              <a:t>2</a:t>
            </a:r>
            <a:r>
              <a:rPr lang="en-US" altLang="en-US" sz="2400" smtClean="0">
                <a:cs typeface="Arial" pitchFamily="34" charset="0"/>
              </a:rPr>
              <a:t> máu, đa hồng cầu, X-quang lồng ngực bất thường</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eaLnBrk="1" hangingPunct="1"/>
            <a:r>
              <a:rPr lang="en-US" altLang="en-US" smtClean="0">
                <a:cs typeface="Arial" pitchFamily="34" charset="0"/>
              </a:rPr>
              <a:t>Chỉ định hô hấp ký</a:t>
            </a:r>
            <a:br>
              <a:rPr lang="en-US" altLang="en-US" smtClean="0">
                <a:cs typeface="Arial" pitchFamily="34" charset="0"/>
              </a:rPr>
            </a:br>
            <a:r>
              <a:rPr lang="en-US" altLang="en-US" smtClean="0">
                <a:cs typeface="Arial" pitchFamily="34" charset="0"/>
              </a:rPr>
              <a:t>American Thoracic Society 1994</a:t>
            </a:r>
          </a:p>
        </p:txBody>
      </p:sp>
      <p:sp>
        <p:nvSpPr>
          <p:cNvPr id="218115" name="Rectangle 3"/>
          <p:cNvSpPr>
            <a:spLocks noGrp="1" noChangeArrowheads="1"/>
          </p:cNvSpPr>
          <p:nvPr>
            <p:ph idx="1"/>
          </p:nvPr>
        </p:nvSpPr>
        <p:spPr/>
        <p:txBody>
          <a:bodyPr/>
          <a:lstStyle/>
          <a:p>
            <a:pPr marL="609600" indent="-609600" eaLnBrk="1" hangingPunct="1">
              <a:buFontTx/>
              <a:buAutoNum type="arabicPeriod" startAt="2"/>
            </a:pPr>
            <a:r>
              <a:rPr lang="en-US" altLang="en-US" sz="2800" smtClean="0">
                <a:cs typeface="Arial" pitchFamily="34" charset="0"/>
              </a:rPr>
              <a:t>Đo ảnh hưởng của bệnh lên chức năng hô hấp</a:t>
            </a:r>
          </a:p>
          <a:p>
            <a:pPr marL="609600" indent="-609600" eaLnBrk="1" hangingPunct="1">
              <a:buFontTx/>
              <a:buAutoNum type="arabicPeriod" startAt="2"/>
            </a:pPr>
            <a:r>
              <a:rPr lang="en-US" altLang="en-US" sz="2800" smtClean="0">
                <a:cs typeface="Arial" pitchFamily="34" charset="0"/>
              </a:rPr>
              <a:t>Khám phát hiện trên đối tượng có nguy cơ cao</a:t>
            </a:r>
          </a:p>
          <a:p>
            <a:pPr marL="990600" lvl="1" indent="-533400" eaLnBrk="1" hangingPunct="1"/>
            <a:r>
              <a:rPr lang="en-US" altLang="en-US" sz="2400" smtClean="0">
                <a:cs typeface="Arial" pitchFamily="34" charset="0"/>
              </a:rPr>
              <a:t>Người hút thuốc</a:t>
            </a:r>
          </a:p>
          <a:p>
            <a:pPr marL="990600" lvl="1" indent="-533400" eaLnBrk="1" hangingPunct="1"/>
            <a:r>
              <a:rPr lang="en-US" altLang="en-US" sz="2400" smtClean="0">
                <a:cs typeface="Arial" pitchFamily="34" charset="0"/>
              </a:rPr>
              <a:t>Người làm việc nơi có chất độc hại</a:t>
            </a:r>
          </a:p>
          <a:p>
            <a:pPr marL="990600" lvl="1" indent="-533400" eaLnBrk="1" hangingPunct="1"/>
            <a:r>
              <a:rPr lang="en-US" altLang="en-US" sz="2400" smtClean="0">
                <a:cs typeface="Arial" pitchFamily="34" charset="0"/>
              </a:rPr>
              <a:t>Khám sức khỏe định kỳ</a:t>
            </a:r>
          </a:p>
          <a:p>
            <a:pPr marL="609600" indent="-609600" eaLnBrk="1" hangingPunct="1">
              <a:buFontTx/>
              <a:buAutoNum type="arabicPeriod" startAt="2"/>
            </a:pPr>
            <a:r>
              <a:rPr lang="en-US" altLang="en-US" sz="2800" smtClean="0">
                <a:cs typeface="Arial" pitchFamily="34" charset="0"/>
              </a:rPr>
              <a:t>Lượng giá nguy cơ trước khi phẫu thuật</a:t>
            </a:r>
          </a:p>
          <a:p>
            <a:pPr marL="609600" indent="-609600" eaLnBrk="1" hangingPunct="1">
              <a:buFontTx/>
              <a:buAutoNum type="arabicPeriod" startAt="2"/>
            </a:pPr>
            <a:r>
              <a:rPr lang="en-US" altLang="en-US" sz="2800" smtClean="0">
                <a:cs typeface="Arial" pitchFamily="34" charset="0"/>
              </a:rPr>
              <a:t>Xác định tiên lượng (ghép phổi …)</a:t>
            </a:r>
          </a:p>
          <a:p>
            <a:pPr marL="609600" indent="-609600" eaLnBrk="1" hangingPunct="1">
              <a:buFontTx/>
              <a:buAutoNum type="arabicPeriod" startAt="2"/>
            </a:pPr>
            <a:r>
              <a:rPr lang="en-US" altLang="en-US" sz="2800" smtClean="0">
                <a:cs typeface="Arial" pitchFamily="34" charset="0"/>
              </a:rPr>
              <a:t>Lượng giá sức khỏe trước khi tập luyện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t>Bước</a:t>
            </a:r>
            <a:r>
              <a:rPr lang="en-US" sz="3600" dirty="0" smtClean="0"/>
              <a:t> 1: </a:t>
            </a:r>
            <a:r>
              <a:rPr lang="en-US" sz="3600" dirty="0" err="1" smtClean="0"/>
              <a:t>Có</a:t>
            </a:r>
            <a:r>
              <a:rPr lang="en-US" sz="3600" dirty="0" smtClean="0"/>
              <a:t> </a:t>
            </a:r>
            <a:r>
              <a:rPr lang="en-US" sz="3600" dirty="0" err="1" smtClean="0"/>
              <a:t>đúng</a:t>
            </a:r>
            <a:r>
              <a:rPr lang="en-US" sz="3600" dirty="0" smtClean="0"/>
              <a:t> </a:t>
            </a:r>
            <a:r>
              <a:rPr lang="en-US" sz="3600" dirty="0" err="1" smtClean="0"/>
              <a:t>kỹ</a:t>
            </a:r>
            <a:r>
              <a:rPr lang="en-US" sz="3600" dirty="0" smtClean="0"/>
              <a:t> </a:t>
            </a:r>
            <a:r>
              <a:rPr lang="en-US" sz="3600" dirty="0" err="1" smtClean="0"/>
              <a:t>thuật</a:t>
            </a:r>
            <a:r>
              <a:rPr lang="en-US" sz="3600" dirty="0" smtClean="0"/>
              <a:t> </a:t>
            </a:r>
            <a:r>
              <a:rPr lang="en-US" sz="3600" dirty="0" err="1" smtClean="0"/>
              <a:t>không</a:t>
            </a:r>
            <a:r>
              <a:rPr lang="en-US" sz="3600" dirty="0" smtClean="0"/>
              <a:t>?</a:t>
            </a:r>
            <a:endParaRPr lang="en-US" sz="3600" dirty="0"/>
          </a:p>
        </p:txBody>
      </p:sp>
      <p:sp>
        <p:nvSpPr>
          <p:cNvPr id="3" name="Content Placeholder 2"/>
          <p:cNvSpPr>
            <a:spLocks noGrp="1"/>
          </p:cNvSpPr>
          <p:nvPr>
            <p:ph idx="1"/>
          </p:nvPr>
        </p:nvSpPr>
        <p:spPr/>
        <p:txBody>
          <a:bodyPr>
            <a:normAutofit/>
          </a:bodyPr>
          <a:lstStyle/>
          <a:p>
            <a:pPr marL="514350" indent="-514350">
              <a:buNone/>
            </a:pPr>
            <a:r>
              <a:rPr lang="en-US" sz="2400" dirty="0" smtClean="0"/>
              <a:t>(1) </a:t>
            </a:r>
            <a:r>
              <a:rPr lang="en-US" sz="2400" dirty="0" err="1" smtClean="0"/>
              <a:t>Khởi</a:t>
            </a:r>
            <a:r>
              <a:rPr lang="en-US" sz="2400" dirty="0" smtClean="0"/>
              <a:t> </a:t>
            </a:r>
            <a:r>
              <a:rPr lang="en-US" sz="2400" dirty="0" err="1" smtClean="0"/>
              <a:t>đầu</a:t>
            </a:r>
            <a:r>
              <a:rPr lang="en-US" sz="2400" dirty="0" smtClean="0"/>
              <a:t> </a:t>
            </a:r>
            <a:r>
              <a:rPr lang="en-US" sz="2400" dirty="0" err="1" smtClean="0"/>
              <a:t>tốt</a:t>
            </a:r>
            <a:r>
              <a:rPr lang="en-US" sz="2400" dirty="0" smtClean="0"/>
              <a:t>: </a:t>
            </a:r>
          </a:p>
          <a:p>
            <a:pPr lvl="1"/>
            <a:r>
              <a:rPr lang="en-US" sz="2000" dirty="0" smtClean="0"/>
              <a:t>Ở </a:t>
            </a:r>
            <a:r>
              <a:rPr lang="en-US" sz="2000" dirty="0" err="1" smtClean="0"/>
              <a:t>giản</a:t>
            </a:r>
            <a:r>
              <a:rPr lang="en-US" sz="2000" dirty="0" smtClean="0"/>
              <a:t> </a:t>
            </a:r>
            <a:r>
              <a:rPr lang="en-US" sz="2000" dirty="0" err="1" smtClean="0"/>
              <a:t>đồ</a:t>
            </a:r>
            <a:r>
              <a:rPr lang="en-US" sz="2000" dirty="0" smtClean="0"/>
              <a:t> </a:t>
            </a:r>
            <a:r>
              <a:rPr lang="en-US" sz="2000" dirty="0" err="1" smtClean="0"/>
              <a:t>lưu</a:t>
            </a:r>
            <a:r>
              <a:rPr lang="en-US" sz="2000" dirty="0" smtClean="0"/>
              <a:t> </a:t>
            </a:r>
            <a:r>
              <a:rPr lang="en-US" sz="2000" dirty="0" err="1" smtClean="0"/>
              <a:t>lượng-thời</a:t>
            </a:r>
            <a:r>
              <a:rPr lang="en-US" sz="2000" dirty="0" smtClean="0"/>
              <a:t> </a:t>
            </a:r>
            <a:r>
              <a:rPr lang="en-US" sz="2000" dirty="0" err="1" smtClean="0"/>
              <a:t>gian</a:t>
            </a:r>
            <a:r>
              <a:rPr lang="en-US" sz="2000" dirty="0" smtClean="0"/>
              <a:t>, </a:t>
            </a:r>
            <a:r>
              <a:rPr lang="en-US" sz="2000" dirty="0" err="1" smtClean="0"/>
              <a:t>đường</a:t>
            </a:r>
            <a:r>
              <a:rPr lang="en-US" sz="2000" dirty="0" smtClean="0"/>
              <a:t> </a:t>
            </a:r>
            <a:r>
              <a:rPr lang="en-US" sz="2000" dirty="0" err="1" smtClean="0"/>
              <a:t>khởi</a:t>
            </a:r>
            <a:r>
              <a:rPr lang="en-US" sz="2000" dirty="0" smtClean="0"/>
              <a:t> </a:t>
            </a:r>
            <a:r>
              <a:rPr lang="en-US" sz="2000" dirty="0" err="1" smtClean="0"/>
              <a:t>đầu</a:t>
            </a:r>
            <a:r>
              <a:rPr lang="en-US" sz="2000" dirty="0" smtClean="0"/>
              <a:t> </a:t>
            </a:r>
            <a:r>
              <a:rPr lang="en-US" sz="2000" dirty="0" err="1" smtClean="0"/>
              <a:t>đi</a:t>
            </a:r>
            <a:r>
              <a:rPr lang="en-US" sz="2000" dirty="0" smtClean="0"/>
              <a:t> </a:t>
            </a:r>
            <a:r>
              <a:rPr lang="en-US" sz="2000" dirty="0" err="1" smtClean="0"/>
              <a:t>lên</a:t>
            </a:r>
            <a:r>
              <a:rPr lang="en-US" sz="2000" dirty="0" smtClean="0"/>
              <a:t> </a:t>
            </a:r>
            <a:r>
              <a:rPr lang="en-US" sz="2000" dirty="0" err="1" smtClean="0"/>
              <a:t>thẳng</a:t>
            </a:r>
            <a:r>
              <a:rPr lang="en-US" sz="2000" dirty="0" smtClean="0"/>
              <a:t>, </a:t>
            </a:r>
            <a:r>
              <a:rPr lang="en-US" sz="2000" dirty="0" err="1" smtClean="0"/>
              <a:t>không</a:t>
            </a:r>
            <a:r>
              <a:rPr lang="en-US" sz="2000" dirty="0" smtClean="0"/>
              <a:t> </a:t>
            </a:r>
            <a:r>
              <a:rPr lang="en-US" sz="2000" dirty="0" err="1" smtClean="0"/>
              <a:t>ngập</a:t>
            </a:r>
            <a:r>
              <a:rPr lang="en-US" sz="2000" dirty="0" smtClean="0"/>
              <a:t> </a:t>
            </a:r>
            <a:r>
              <a:rPr lang="en-US" sz="2000" dirty="0" err="1" smtClean="0"/>
              <a:t>ngừng</a:t>
            </a:r>
            <a:r>
              <a:rPr lang="en-US" sz="2000" dirty="0" smtClean="0"/>
              <a:t>, </a:t>
            </a:r>
            <a:r>
              <a:rPr lang="en-US" sz="2000" dirty="0" err="1" smtClean="0"/>
              <a:t>thời</a:t>
            </a:r>
            <a:r>
              <a:rPr lang="en-US" sz="2000" dirty="0" smtClean="0"/>
              <a:t> </a:t>
            </a:r>
            <a:r>
              <a:rPr lang="en-US" sz="2000" dirty="0" err="1" smtClean="0"/>
              <a:t>điểm</a:t>
            </a:r>
            <a:r>
              <a:rPr lang="en-US" sz="2000" dirty="0" smtClean="0"/>
              <a:t> PEF </a:t>
            </a:r>
            <a:r>
              <a:rPr lang="en-US" sz="2000" dirty="0" err="1" smtClean="0"/>
              <a:t>sát</a:t>
            </a:r>
            <a:r>
              <a:rPr lang="en-US" sz="2000" dirty="0" smtClean="0"/>
              <a:t> </a:t>
            </a:r>
            <a:r>
              <a:rPr lang="en-US" sz="2000" dirty="0" err="1" smtClean="0"/>
              <a:t>khởi</a:t>
            </a:r>
            <a:r>
              <a:rPr lang="en-US" sz="2000" dirty="0" smtClean="0"/>
              <a:t> </a:t>
            </a:r>
            <a:r>
              <a:rPr lang="en-US" sz="2000" dirty="0" err="1" smtClean="0"/>
              <a:t>đầu</a:t>
            </a:r>
            <a:r>
              <a:rPr lang="en-US" sz="2000" dirty="0" smtClean="0"/>
              <a:t>. </a:t>
            </a:r>
            <a:r>
              <a:rPr lang="en-US" sz="2000" dirty="0" err="1" smtClean="0"/>
              <a:t>Và</a:t>
            </a:r>
            <a:endParaRPr lang="en-US" sz="2000" dirty="0" smtClean="0"/>
          </a:p>
          <a:p>
            <a:pPr lvl="1"/>
            <a:r>
              <a:rPr lang="en-US" sz="2000" dirty="0" smtClean="0"/>
              <a:t> </a:t>
            </a:r>
            <a:r>
              <a:rPr lang="en-US" sz="2000" dirty="0" err="1" smtClean="0"/>
              <a:t>Thể</a:t>
            </a:r>
            <a:r>
              <a:rPr lang="en-US" sz="2000" dirty="0" smtClean="0"/>
              <a:t> </a:t>
            </a:r>
            <a:r>
              <a:rPr lang="en-US" sz="2000" dirty="0" err="1" smtClean="0"/>
              <a:t>tích</a:t>
            </a:r>
            <a:r>
              <a:rPr lang="en-US" sz="2000" dirty="0" smtClean="0"/>
              <a:t> </a:t>
            </a:r>
            <a:r>
              <a:rPr lang="en-US" sz="2000" dirty="0" err="1" smtClean="0"/>
              <a:t>ngoại</a:t>
            </a:r>
            <a:r>
              <a:rPr lang="en-US" sz="2000" dirty="0" smtClean="0"/>
              <a:t> </a:t>
            </a:r>
            <a:r>
              <a:rPr lang="en-US" sz="2000" dirty="0" err="1" smtClean="0"/>
              <a:t>suy</a:t>
            </a:r>
            <a:r>
              <a:rPr lang="en-US" sz="2000" dirty="0" smtClean="0"/>
              <a:t> &lt; 5% FVC </a:t>
            </a:r>
            <a:r>
              <a:rPr lang="en-US" sz="2000" dirty="0" err="1" smtClean="0"/>
              <a:t>và</a:t>
            </a:r>
            <a:r>
              <a:rPr lang="en-US" sz="2000" dirty="0" smtClean="0"/>
              <a:t> 0,15 L.</a:t>
            </a:r>
          </a:p>
          <a:p>
            <a:endParaRPr lang="en-US" sz="2400" dirty="0"/>
          </a:p>
        </p:txBody>
      </p:sp>
      <p:pic>
        <p:nvPicPr>
          <p:cNvPr id="4" name="Content Placeholder 5" descr="Error 1.jpg"/>
          <p:cNvPicPr>
            <a:picLocks noChangeAspect="1"/>
          </p:cNvPicPr>
          <p:nvPr/>
        </p:nvPicPr>
        <p:blipFill>
          <a:blip r:embed="rId2" cstate="print"/>
          <a:stretch>
            <a:fillRect/>
          </a:stretch>
        </p:blipFill>
        <p:spPr>
          <a:xfrm>
            <a:off x="76200" y="3124200"/>
            <a:ext cx="8943309" cy="3429000"/>
          </a:xfrm>
          <a:prstGeom prst="rect">
            <a:avLst/>
          </a:prstGeom>
        </p:spPr>
      </p:pic>
      <p:sp>
        <p:nvSpPr>
          <p:cNvPr id="5" name="TextBox 4"/>
          <p:cNvSpPr txBox="1"/>
          <p:nvPr/>
        </p:nvSpPr>
        <p:spPr>
          <a:xfrm>
            <a:off x="1371600" y="914400"/>
            <a:ext cx="6172200" cy="461665"/>
          </a:xfrm>
          <a:prstGeom prst="rect">
            <a:avLst/>
          </a:prstGeom>
          <a:noFill/>
        </p:spPr>
        <p:txBody>
          <a:bodyPr wrap="square" rtlCol="0">
            <a:spAutoFit/>
          </a:bodyPr>
          <a:lstStyle/>
          <a:p>
            <a:pPr algn="ctr"/>
            <a:r>
              <a:rPr lang="en-US" sz="2400" b="1" dirty="0" err="1" smtClean="0">
                <a:solidFill>
                  <a:srgbClr val="FFC000"/>
                </a:solidFill>
              </a:rPr>
              <a:t>Tiêu</a:t>
            </a:r>
            <a:r>
              <a:rPr lang="en-US" sz="2400" b="1" dirty="0" smtClean="0">
                <a:solidFill>
                  <a:srgbClr val="FFC000"/>
                </a:solidFill>
              </a:rPr>
              <a:t> </a:t>
            </a:r>
            <a:r>
              <a:rPr lang="en-US" sz="2400" b="1" dirty="0" err="1" smtClean="0">
                <a:solidFill>
                  <a:srgbClr val="FFC000"/>
                </a:solidFill>
              </a:rPr>
              <a:t>chuẩn</a:t>
            </a:r>
            <a:r>
              <a:rPr lang="en-US" sz="2400" b="1" dirty="0" smtClean="0">
                <a:solidFill>
                  <a:srgbClr val="FFC000"/>
                </a:solidFill>
              </a:rPr>
              <a:t> </a:t>
            </a:r>
            <a:r>
              <a:rPr lang="en-US" sz="2400" b="1" dirty="0" err="1" smtClean="0">
                <a:solidFill>
                  <a:srgbClr val="FFC000"/>
                </a:solidFill>
              </a:rPr>
              <a:t>chấp</a:t>
            </a:r>
            <a:r>
              <a:rPr lang="en-US" sz="2400" b="1" dirty="0" smtClean="0">
                <a:solidFill>
                  <a:srgbClr val="FFC000"/>
                </a:solidFill>
              </a:rPr>
              <a:t> </a:t>
            </a:r>
            <a:r>
              <a:rPr lang="en-US" sz="2400" b="1" dirty="0" err="1" smtClean="0">
                <a:solidFill>
                  <a:srgbClr val="FFC000"/>
                </a:solidFill>
              </a:rPr>
              <a:t>nhận</a:t>
            </a:r>
            <a:r>
              <a:rPr lang="en-US" sz="2400" b="1" dirty="0" smtClean="0">
                <a:solidFill>
                  <a:srgbClr val="FFC000"/>
                </a:solidFill>
              </a:rPr>
              <a:t> </a:t>
            </a:r>
            <a:r>
              <a:rPr lang="en-US" sz="2400" b="1" dirty="0" err="1" smtClean="0">
                <a:solidFill>
                  <a:srgbClr val="FFC000"/>
                </a:solidFill>
              </a:rPr>
              <a:t>được</a:t>
            </a:r>
            <a:endParaRPr lang="en-US" sz="2400" b="1" dirty="0">
              <a:solidFill>
                <a:srgbClr val="FFC000"/>
              </a:solidFill>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eaLnBrk="1" hangingPunct="1"/>
            <a:r>
              <a:rPr lang="en-US" altLang="en-US" smtClean="0">
                <a:cs typeface="Arial" pitchFamily="34" charset="0"/>
              </a:rPr>
              <a:t>Chỉ định hô hấp ký</a:t>
            </a:r>
            <a:br>
              <a:rPr lang="en-US" altLang="en-US" smtClean="0">
                <a:cs typeface="Arial" pitchFamily="34" charset="0"/>
              </a:rPr>
            </a:br>
            <a:r>
              <a:rPr lang="en-US" altLang="en-US" smtClean="0">
                <a:cs typeface="Arial" pitchFamily="34" charset="0"/>
              </a:rPr>
              <a:t>American Thoracic Society 1994</a:t>
            </a:r>
          </a:p>
        </p:txBody>
      </p:sp>
      <p:sp>
        <p:nvSpPr>
          <p:cNvPr id="219139" name="Rectangle 3"/>
          <p:cNvSpPr>
            <a:spLocks noGrp="1" noChangeArrowheads="1"/>
          </p:cNvSpPr>
          <p:nvPr>
            <p:ph idx="1"/>
          </p:nvPr>
        </p:nvSpPr>
        <p:spPr/>
        <p:txBody>
          <a:bodyPr/>
          <a:lstStyle/>
          <a:p>
            <a:pPr marL="609600" indent="-609600" eaLnBrk="1" hangingPunct="1">
              <a:buFontTx/>
              <a:buAutoNum type="arabicPeriod" startAt="7"/>
            </a:pPr>
            <a:r>
              <a:rPr lang="en-US" altLang="en-US" sz="2800" smtClean="0">
                <a:cs typeface="Arial" pitchFamily="34" charset="0"/>
              </a:rPr>
              <a:t>Theo dõi</a:t>
            </a:r>
          </a:p>
          <a:p>
            <a:pPr marL="990600" lvl="1" indent="-533400" eaLnBrk="1" hangingPunct="1"/>
            <a:r>
              <a:rPr lang="en-US" altLang="en-US" sz="2400" smtClean="0">
                <a:solidFill>
                  <a:srgbClr val="92D050"/>
                </a:solidFill>
                <a:cs typeface="Arial" pitchFamily="34" charset="0"/>
              </a:rPr>
              <a:t>Lượng giá tác dụng trị liệu:</a:t>
            </a:r>
            <a:r>
              <a:rPr lang="en-US" altLang="en-US" sz="2400" smtClean="0">
                <a:cs typeface="Arial" pitchFamily="34" charset="0"/>
              </a:rPr>
              <a:t/>
            </a:r>
            <a:br>
              <a:rPr lang="en-US" altLang="en-US" sz="2400" smtClean="0">
                <a:cs typeface="Arial" pitchFamily="34" charset="0"/>
              </a:rPr>
            </a:br>
            <a:r>
              <a:rPr lang="en-US" altLang="en-US" sz="2400" smtClean="0">
                <a:cs typeface="Arial" pitchFamily="34" charset="0"/>
              </a:rPr>
              <a:t>+ Dãn phế quản</a:t>
            </a:r>
            <a:br>
              <a:rPr lang="en-US" altLang="en-US" sz="2400" smtClean="0">
                <a:cs typeface="Arial" pitchFamily="34" charset="0"/>
              </a:rPr>
            </a:br>
            <a:r>
              <a:rPr lang="en-US" altLang="en-US" sz="2400" smtClean="0">
                <a:cs typeface="Arial" pitchFamily="34" charset="0"/>
              </a:rPr>
              <a:t>+ Steroid trong suyễn, bệnh mô kẽ phổi …</a:t>
            </a:r>
            <a:br>
              <a:rPr lang="en-US" altLang="en-US" sz="2400" smtClean="0">
                <a:cs typeface="Arial" pitchFamily="34" charset="0"/>
              </a:rPr>
            </a:br>
            <a:r>
              <a:rPr lang="en-US" altLang="en-US" sz="2400" smtClean="0">
                <a:cs typeface="Arial" pitchFamily="34" charset="0"/>
              </a:rPr>
              <a:t>+ Suy tim ứ huyết</a:t>
            </a:r>
            <a:br>
              <a:rPr lang="en-US" altLang="en-US" sz="2400" smtClean="0">
                <a:cs typeface="Arial" pitchFamily="34" charset="0"/>
              </a:rPr>
            </a:br>
            <a:r>
              <a:rPr lang="en-US" altLang="en-US" sz="2400" smtClean="0">
                <a:cs typeface="Arial" pitchFamily="34" charset="0"/>
              </a:rPr>
              <a:t>+ Các cas khác (kháng sinh trong cystic fibrosis)</a:t>
            </a:r>
          </a:p>
          <a:p>
            <a:pPr marL="990600" lvl="1" indent="-533400" eaLnBrk="1" hangingPunct="1"/>
            <a:r>
              <a:rPr lang="en-US" altLang="en-US" sz="2400" smtClean="0">
                <a:solidFill>
                  <a:srgbClr val="92D050"/>
                </a:solidFill>
                <a:cs typeface="Arial" pitchFamily="34" charset="0"/>
              </a:rPr>
              <a:t>Diễn tiến bệnh ảnh hưởng lên chức năng phổi</a:t>
            </a:r>
            <a:r>
              <a:rPr lang="en-US" altLang="en-US" sz="2400" smtClean="0">
                <a:cs typeface="Arial" pitchFamily="34" charset="0"/>
              </a:rPr>
              <a:t/>
            </a:r>
            <a:br>
              <a:rPr lang="en-US" altLang="en-US" sz="2400" smtClean="0">
                <a:cs typeface="Arial" pitchFamily="34" charset="0"/>
              </a:rPr>
            </a:br>
            <a:r>
              <a:rPr lang="en-US" altLang="en-US" sz="2400" smtClean="0">
                <a:cs typeface="Arial" pitchFamily="34" charset="0"/>
              </a:rPr>
              <a:t>+ Bệnh phổi: bệnh tắc nghẽn đường dẫn khí mạn tính, </a:t>
            </a:r>
            <a:br>
              <a:rPr lang="en-US" altLang="en-US" sz="2400" smtClean="0">
                <a:cs typeface="Arial" pitchFamily="34" charset="0"/>
              </a:rPr>
            </a:br>
            <a:r>
              <a:rPr lang="en-US" altLang="en-US" sz="2400" smtClean="0">
                <a:cs typeface="Arial" pitchFamily="34" charset="0"/>
              </a:rPr>
              <a:t>bệnh phổi mô kẽ </a:t>
            </a:r>
            <a:br>
              <a:rPr lang="en-US" altLang="en-US" sz="2400" smtClean="0">
                <a:cs typeface="Arial" pitchFamily="34" charset="0"/>
              </a:rPr>
            </a:br>
            <a:r>
              <a:rPr lang="en-US" altLang="en-US" sz="2400" smtClean="0">
                <a:cs typeface="Arial" pitchFamily="34" charset="0"/>
              </a:rPr>
              <a:t>+ Bệnh tim: Suy tim ứ huyết</a:t>
            </a:r>
            <a:br>
              <a:rPr lang="en-US" altLang="en-US" sz="2400" smtClean="0">
                <a:cs typeface="Arial" pitchFamily="34" charset="0"/>
              </a:rPr>
            </a:br>
            <a:r>
              <a:rPr lang="en-US" altLang="en-US" sz="2400" smtClean="0">
                <a:cs typeface="Arial" pitchFamily="34" charset="0"/>
              </a:rPr>
              <a:t>+ Bệnh cơ thần kinh: Hội chứng Guillain-Barré</a:t>
            </a:r>
          </a:p>
          <a:p>
            <a:pPr marL="990600" lvl="1" indent="-533400" eaLnBrk="1" hangingPunct="1"/>
            <a:r>
              <a:rPr lang="en-US" altLang="en-US" sz="2400" smtClean="0">
                <a:solidFill>
                  <a:srgbClr val="92D050"/>
                </a:solidFill>
                <a:cs typeface="Arial" pitchFamily="34" charset="0"/>
              </a:rPr>
              <a:t>Theo dõi người làm việc nơi có chất độc hại</a:t>
            </a:r>
          </a:p>
          <a:p>
            <a:pPr marL="990600" lvl="1" indent="-533400" eaLnBrk="1" hangingPunct="1"/>
            <a:r>
              <a:rPr lang="en-US" altLang="en-US" sz="2400" smtClean="0">
                <a:solidFill>
                  <a:srgbClr val="92D050"/>
                </a:solidFill>
                <a:cs typeface="Arial" pitchFamily="34" charset="0"/>
              </a:rPr>
              <a:t>Theo dõi thuốc có tác dụng độc hại với phổi</a:t>
            </a: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pPr eaLnBrk="1" hangingPunct="1"/>
            <a:r>
              <a:rPr lang="en-US" altLang="en-US" smtClean="0">
                <a:cs typeface="Arial" pitchFamily="34" charset="0"/>
              </a:rPr>
              <a:t>Chỉ định hô hấp ký</a:t>
            </a:r>
            <a:br>
              <a:rPr lang="en-US" altLang="en-US" smtClean="0">
                <a:cs typeface="Arial" pitchFamily="34" charset="0"/>
              </a:rPr>
            </a:br>
            <a:r>
              <a:rPr lang="en-US" altLang="en-US" smtClean="0">
                <a:cs typeface="Arial" pitchFamily="34" charset="0"/>
              </a:rPr>
              <a:t>American Thoracic Society 1994</a:t>
            </a:r>
          </a:p>
        </p:txBody>
      </p:sp>
      <p:sp>
        <p:nvSpPr>
          <p:cNvPr id="220163" name="Rectangle 3"/>
          <p:cNvSpPr>
            <a:spLocks noGrp="1" noChangeArrowheads="1"/>
          </p:cNvSpPr>
          <p:nvPr>
            <p:ph idx="1"/>
          </p:nvPr>
        </p:nvSpPr>
        <p:spPr/>
        <p:txBody>
          <a:bodyPr/>
          <a:lstStyle/>
          <a:p>
            <a:pPr marL="609600" indent="-609600" eaLnBrk="1" hangingPunct="1">
              <a:buFontTx/>
              <a:buAutoNum type="arabicPeriod" startAt="8"/>
            </a:pPr>
            <a:r>
              <a:rPr lang="en-US" altLang="en-US" sz="2800" smtClean="0">
                <a:cs typeface="Arial" pitchFamily="34" charset="0"/>
              </a:rPr>
              <a:t>Lượng giá mức độ thương tật</a:t>
            </a:r>
          </a:p>
          <a:p>
            <a:pPr marL="990600" lvl="1" indent="-533400" eaLnBrk="1" hangingPunct="1"/>
            <a:r>
              <a:rPr lang="en-US" altLang="en-US" sz="2400" smtClean="0">
                <a:solidFill>
                  <a:srgbClr val="92D050"/>
                </a:solidFill>
                <a:cs typeface="Arial" pitchFamily="34" charset="0"/>
              </a:rPr>
              <a:t>Lượng giá trong chương trình phục hồi y khoa, kỹ nghệ, phát âm</a:t>
            </a:r>
          </a:p>
          <a:p>
            <a:pPr marL="990600" lvl="1" indent="-533400" eaLnBrk="1" hangingPunct="1"/>
            <a:r>
              <a:rPr lang="en-US" altLang="en-US" sz="2400" smtClean="0">
                <a:solidFill>
                  <a:srgbClr val="92D050"/>
                </a:solidFill>
                <a:cs typeface="Arial" pitchFamily="34" charset="0"/>
              </a:rPr>
              <a:t>Lượng giá nguy cơ trong bảo hiểm</a:t>
            </a:r>
          </a:p>
          <a:p>
            <a:pPr marL="990600" lvl="1" indent="-533400" eaLnBrk="1" hangingPunct="1"/>
            <a:r>
              <a:rPr lang="en-US" altLang="en-US" sz="2400" smtClean="0">
                <a:solidFill>
                  <a:srgbClr val="92D050"/>
                </a:solidFill>
                <a:cs typeface="Arial" pitchFamily="34" charset="0"/>
              </a:rPr>
              <a:t>Lượng giá cá thể trong giám định y khoa</a:t>
            </a:r>
            <a:r>
              <a:rPr lang="en-US" altLang="en-US" sz="2400" smtClean="0">
                <a:cs typeface="Arial" pitchFamily="34" charset="0"/>
              </a:rPr>
              <a:t/>
            </a:r>
            <a:br>
              <a:rPr lang="en-US" altLang="en-US" sz="2400" smtClean="0">
                <a:cs typeface="Arial" pitchFamily="34" charset="0"/>
              </a:rPr>
            </a:br>
            <a:r>
              <a:rPr lang="en-US" altLang="en-US" sz="2400" smtClean="0">
                <a:cs typeface="Arial" pitchFamily="34" charset="0"/>
              </a:rPr>
              <a:t>+ Bảo hiểm xã hội</a:t>
            </a:r>
            <a:br>
              <a:rPr lang="en-US" altLang="en-US" sz="2400" smtClean="0">
                <a:cs typeface="Arial" pitchFamily="34" charset="0"/>
              </a:rPr>
            </a:br>
            <a:r>
              <a:rPr lang="en-US" altLang="en-US" sz="2400" smtClean="0">
                <a:cs typeface="Arial" pitchFamily="34" charset="0"/>
              </a:rPr>
              <a:t>+ Lượng giá thương tật</a:t>
            </a:r>
          </a:p>
          <a:p>
            <a:pPr marL="990600" lvl="1" indent="-533400" eaLnBrk="1" hangingPunct="1"/>
            <a:r>
              <a:rPr lang="en-US" altLang="en-US" sz="2400" smtClean="0">
                <a:solidFill>
                  <a:srgbClr val="92D050"/>
                </a:solidFill>
                <a:cs typeface="Arial" pitchFamily="34" charset="0"/>
              </a:rPr>
              <a:t>Sức khỏe cộng đồng</a:t>
            </a:r>
            <a:r>
              <a:rPr lang="en-US" altLang="en-US" sz="2400" smtClean="0">
                <a:cs typeface="Arial" pitchFamily="34" charset="0"/>
              </a:rPr>
              <a:t/>
            </a:r>
            <a:br>
              <a:rPr lang="en-US" altLang="en-US" sz="2400" smtClean="0">
                <a:cs typeface="Arial" pitchFamily="34" charset="0"/>
              </a:rPr>
            </a:br>
            <a:r>
              <a:rPr lang="en-US" altLang="en-US" sz="2400" smtClean="0">
                <a:cs typeface="Arial" pitchFamily="34" charset="0"/>
              </a:rPr>
              <a:t>+ Điều tra dịch tể học </a:t>
            </a:r>
          </a:p>
          <a:p>
            <a:pPr marL="1828800" lvl="3" indent="-457200" eaLnBrk="1" hangingPunct="1">
              <a:buFont typeface="Arial" pitchFamily="34" charset="0"/>
              <a:buChar char="•"/>
            </a:pPr>
            <a:r>
              <a:rPr lang="en-US" altLang="en-US" sz="2400" smtClean="0">
                <a:cs typeface="Arial" pitchFamily="34" charset="0"/>
              </a:rPr>
              <a:t>So sánh tình trạng sức khỏe các quần thể dân cư</a:t>
            </a:r>
          </a:p>
          <a:p>
            <a:pPr marL="1828800" lvl="3" indent="-457200" eaLnBrk="1" hangingPunct="1">
              <a:buFont typeface="Arial" pitchFamily="34" charset="0"/>
              <a:buChar char="•"/>
            </a:pPr>
            <a:r>
              <a:rPr lang="en-US" altLang="en-US" sz="2400" smtClean="0">
                <a:cs typeface="Arial" pitchFamily="34" charset="0"/>
              </a:rPr>
              <a:t>Xác định </a:t>
            </a:r>
            <a:r>
              <a:rPr lang="en-US" altLang="en-US" sz="1600" smtClean="0">
                <a:cs typeface="Arial" pitchFamily="34" charset="0"/>
              </a:rPr>
              <a:t>lời than phiền về môi trường hay nghề nghiệp</a:t>
            </a:r>
          </a:p>
          <a:p>
            <a:pPr marL="990600" lvl="1" indent="-533400" eaLnBrk="1" hangingPunct="1"/>
            <a:r>
              <a:rPr lang="en-US" altLang="en-US" sz="2400" smtClean="0">
                <a:solidFill>
                  <a:srgbClr val="92D050"/>
                </a:solidFill>
                <a:cs typeface="Arial" pitchFamily="34" charset="0"/>
              </a:rPr>
              <a:t>Lập các phương trình tham khảo</a:t>
            </a: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p:cNvSpPr>
            <a:spLocks noGrp="1"/>
          </p:cNvSpPr>
          <p:nvPr>
            <p:ph type="title"/>
          </p:nvPr>
        </p:nvSpPr>
        <p:spPr/>
        <p:txBody>
          <a:bodyPr/>
          <a:lstStyle/>
          <a:p>
            <a:r>
              <a:rPr lang="en-US" altLang="en-US" smtClean="0">
                <a:cs typeface="Arial" pitchFamily="34" charset="0"/>
              </a:rPr>
              <a:t>Chống chỉ định hô hấp ký</a:t>
            </a:r>
            <a:endParaRPr lang="en-US" altLang="en-US" smtClean="0"/>
          </a:p>
        </p:txBody>
      </p:sp>
      <p:sp>
        <p:nvSpPr>
          <p:cNvPr id="221187" name="Content Placeholder 2"/>
          <p:cNvSpPr>
            <a:spLocks noGrp="1"/>
          </p:cNvSpPr>
          <p:nvPr>
            <p:ph idx="1"/>
          </p:nvPr>
        </p:nvSpPr>
        <p:spPr/>
        <p:txBody>
          <a:bodyPr/>
          <a:lstStyle/>
          <a:p>
            <a:r>
              <a:rPr lang="vi-VN" altLang="en-US" sz="2800" smtClean="0"/>
              <a:t>Các tình trạng sau đây có thể gây nguy hiểm cho bệnh nhân hay ảnh hưởng đến chất lựơng việc làm hô hấp ký</a:t>
            </a:r>
          </a:p>
          <a:p>
            <a:pPr lvl="1"/>
            <a:r>
              <a:rPr lang="vi-VN" altLang="en-US" sz="2400" smtClean="0"/>
              <a:t>Ho ra máu không rõ nguồn gốc: thủ thuật FVC có thể làm tình trạng này nặng hơn</a:t>
            </a:r>
          </a:p>
          <a:p>
            <a:pPr lvl="1"/>
            <a:r>
              <a:rPr lang="vi-VN" altLang="en-US" sz="2400" smtClean="0"/>
              <a:t>Tràn khí màng phổi</a:t>
            </a:r>
          </a:p>
          <a:p>
            <a:pPr lvl="1"/>
            <a:r>
              <a:rPr lang="vi-VN" altLang="en-US" sz="2400" smtClean="0"/>
              <a:t>Tình trạng tim mạch không ổn định, mới bị nhồi máu cơ tim hay thuyên tắc phổi: thủ thuật FVC có thể làm cơn đau thắt ngực xấu hơn và làm thay đổi huyết áp</a:t>
            </a:r>
            <a:endParaRPr lang="en-US" altLang="en-US" sz="2400" smtClean="0"/>
          </a:p>
          <a:p>
            <a:pPr lvl="1"/>
            <a:r>
              <a:rPr lang="vi-VN" altLang="en-US" sz="2400" smtClean="0"/>
              <a:t>Túi phồng động mạch thành ngực, bụng hay não: nguy cơ vỡ mạch lưu do tăng áp lồng ngực</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p:txBody>
          <a:bodyPr/>
          <a:lstStyle/>
          <a:p>
            <a:r>
              <a:rPr lang="en-US" altLang="en-US" smtClean="0">
                <a:cs typeface="Arial" pitchFamily="34" charset="0"/>
              </a:rPr>
              <a:t>Chống chỉ định hô hấp ký (tt)</a:t>
            </a:r>
            <a:endParaRPr lang="en-US" altLang="en-US" smtClean="0"/>
          </a:p>
        </p:txBody>
      </p:sp>
      <p:sp>
        <p:nvSpPr>
          <p:cNvPr id="222211" name="Content Placeholder 2"/>
          <p:cNvSpPr>
            <a:spLocks noGrp="1"/>
          </p:cNvSpPr>
          <p:nvPr>
            <p:ph idx="1"/>
          </p:nvPr>
        </p:nvSpPr>
        <p:spPr/>
        <p:txBody>
          <a:bodyPr/>
          <a:lstStyle/>
          <a:p>
            <a:r>
              <a:rPr lang="vi-VN" altLang="en-US" sz="2800" smtClean="0"/>
              <a:t>Các tình trạng sau đây có thể gây nguy hiểm cho bệnh nhân hay ảnh hưởng đến chất lựơng việc làm hô hấp ký</a:t>
            </a:r>
          </a:p>
          <a:p>
            <a:pPr lvl="1"/>
            <a:r>
              <a:rPr lang="vi-VN" altLang="en-US" sz="2400" smtClean="0"/>
              <a:t>Mới phẫu thuật mắt: áp lực nhãn cầu gia tăng trong thủ thuật FVC</a:t>
            </a:r>
          </a:p>
          <a:p>
            <a:pPr lvl="1"/>
            <a:r>
              <a:rPr lang="vi-VN" altLang="en-US" sz="2400" smtClean="0"/>
              <a:t>Mới phẫu thuật bụng hay lồng ngực</a:t>
            </a:r>
          </a:p>
          <a:p>
            <a:pPr lvl="1"/>
            <a:r>
              <a:rPr lang="vi-VN" altLang="en-US" sz="2400" smtClean="0"/>
              <a:t>Những rối loạn cấp làm ảnh hưởng đến việc thực hiện test như nôn, buồn nôn</a:t>
            </a:r>
          </a:p>
          <a:p>
            <a:pPr lvl="1"/>
            <a:r>
              <a:rPr lang="vi-VN" altLang="en-US" sz="2400" smtClean="0"/>
              <a:t>Những người không hợp tác được: trẻ em &lt;5 tuổi, già, yếu</a:t>
            </a:r>
          </a:p>
          <a:p>
            <a:pPr lvl="1"/>
            <a:r>
              <a:rPr lang="vi-VN" altLang="en-US" sz="2400" smtClean="0"/>
              <a:t>Nhiễm trùng khí phế quản</a:t>
            </a:r>
          </a:p>
          <a:p>
            <a:pPr lvl="1"/>
            <a:endParaRPr lang="en-US" altLang="en-US" sz="2400" smtClean="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pPr eaLnBrk="1" hangingPunct="1"/>
            <a:r>
              <a:rPr lang="en-US" altLang="en-US" smtClean="0">
                <a:cs typeface="Arial" pitchFamily="34" charset="0"/>
              </a:rPr>
              <a:t>Dao động xung ký</a:t>
            </a:r>
          </a:p>
        </p:txBody>
      </p:sp>
      <p:pic>
        <p:nvPicPr>
          <p:cNvPr id="223235" name="Picture 7" descr="DSC00155.jpg"/>
          <p:cNvPicPr>
            <a:picLocks noGrp="1" noChangeAspect="1"/>
          </p:cNvPicPr>
          <p:nvPr>
            <p:ph idx="1"/>
          </p:nvPr>
        </p:nvPicPr>
        <p:blipFill>
          <a:blip r:embed="rId2" cstate="print"/>
          <a:srcRect/>
          <a:stretch>
            <a:fillRect/>
          </a:stretch>
        </p:blipFill>
        <p:spPr>
          <a:xfrm>
            <a:off x="1371600" y="1295400"/>
            <a:ext cx="6400800" cy="4800600"/>
          </a:xfrm>
          <a:noFill/>
        </p:spPr>
      </p:pic>
      <p:sp>
        <p:nvSpPr>
          <p:cNvPr id="223236" name="Slide Number Placeholder 1"/>
          <p:cNvSpPr>
            <a:spLocks noGrp="1"/>
          </p:cNvSpPr>
          <p:nvPr>
            <p:ph type="sldNum" sz="quarter" idx="12"/>
          </p:nvPr>
        </p:nvSpPr>
        <p:spPr>
          <a:noFill/>
        </p:spPr>
        <p:txBody>
          <a:bodyPr/>
          <a:lstStyle/>
          <a:p>
            <a:fld id="{CDBBBAE5-0266-4CC2-8672-0BEE4BC92E77}" type="slidenum">
              <a:rPr lang="en-US" altLang="en-US" sz="1600" smtClean="0">
                <a:solidFill>
                  <a:srgbClr val="FFFFFF"/>
                </a:solidFill>
              </a:rPr>
              <a:pPr/>
              <a:t>224</a:t>
            </a:fld>
            <a:endParaRPr lang="en-US" altLang="en-US" sz="1600" smtClean="0">
              <a:solidFill>
                <a:srgbClr val="FFFFFF"/>
              </a:solidFill>
            </a:endParaRPr>
          </a:p>
        </p:txBody>
      </p:sp>
      <p:sp>
        <p:nvSpPr>
          <p:cNvPr id="223237" name="TextBox 10"/>
          <p:cNvSpPr txBox="1">
            <a:spLocks noChangeArrowheads="1"/>
          </p:cNvSpPr>
          <p:nvPr/>
        </p:nvSpPr>
        <p:spPr bwMode="auto">
          <a:xfrm>
            <a:off x="2941638" y="6284913"/>
            <a:ext cx="3352800" cy="396875"/>
          </a:xfrm>
          <a:prstGeom prst="rect">
            <a:avLst/>
          </a:prstGeom>
          <a:noFill/>
          <a:ln w="9525">
            <a:noFill/>
            <a:miter lim="800000"/>
            <a:headEnd/>
            <a:tailEnd/>
          </a:ln>
        </p:spPr>
        <p:txBody>
          <a:bodyPr>
            <a:spAutoFit/>
          </a:bodyPr>
          <a:lstStyle/>
          <a:p>
            <a:pPr eaLnBrk="1" hangingPunct="1"/>
            <a:r>
              <a:rPr lang="en-US" altLang="en-US" sz="2000">
                <a:solidFill>
                  <a:schemeClr val="bg1"/>
                </a:solidFill>
                <a:cs typeface="Arial" pitchFamily="34" charset="0"/>
              </a:rPr>
              <a:t>Bé  N.V. K  24 tháng tuổi</a:t>
            </a:r>
            <a:r>
              <a:rPr lang="en-US" altLang="en-US" sz="2000" u="sng">
                <a:solidFill>
                  <a:schemeClr val="bg1"/>
                </a:solidFill>
                <a:cs typeface="Arial" pitchFamily="34" charset="0"/>
              </a:rPr>
              <a:t> </a:t>
            </a:r>
          </a:p>
        </p:txBody>
      </p:sp>
    </p:spTree>
  </p:cSld>
  <p:clrMapOvr>
    <a:masterClrMapping/>
  </p:clrMapOvr>
  <p:transition spd="slow"/>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a:xfrm>
            <a:off x="457200" y="228600"/>
            <a:ext cx="8229600" cy="914400"/>
          </a:xfrm>
        </p:spPr>
        <p:txBody>
          <a:bodyPr/>
          <a:lstStyle/>
          <a:p>
            <a:pPr algn="ctr" eaLnBrk="1" hangingPunct="1"/>
            <a:r>
              <a:rPr lang="en-US" altLang="en-US" smtClean="0">
                <a:solidFill>
                  <a:srgbClr val="FFC000"/>
                </a:solidFill>
              </a:rPr>
              <a:t/>
            </a:r>
            <a:br>
              <a:rPr lang="en-US" altLang="en-US" smtClean="0">
                <a:solidFill>
                  <a:srgbClr val="FFC000"/>
                </a:solidFill>
              </a:rPr>
            </a:br>
            <a:r>
              <a:rPr lang="en-US" altLang="en-US" smtClean="0">
                <a:solidFill>
                  <a:srgbClr val="FFC000"/>
                </a:solidFill>
              </a:rPr>
              <a:t>Mạng lưới các Đ</a:t>
            </a:r>
            <a:r>
              <a:rPr lang="vi-VN" altLang="en-US" smtClean="0">
                <a:solidFill>
                  <a:srgbClr val="FFC000"/>
                </a:solidFill>
              </a:rPr>
              <a:t>ơn vị </a:t>
            </a:r>
            <a:r>
              <a:rPr lang="en-US" altLang="en-US" smtClean="0">
                <a:solidFill>
                  <a:srgbClr val="FFC000"/>
                </a:solidFill>
              </a:rPr>
              <a:t/>
            </a:r>
            <a:br>
              <a:rPr lang="en-US" altLang="en-US" smtClean="0">
                <a:solidFill>
                  <a:srgbClr val="FFC000"/>
                </a:solidFill>
              </a:rPr>
            </a:br>
            <a:r>
              <a:rPr lang="en-US" altLang="en-US" smtClean="0">
                <a:solidFill>
                  <a:srgbClr val="FFC000"/>
                </a:solidFill>
              </a:rPr>
              <a:t>Quản lý H</a:t>
            </a:r>
            <a:r>
              <a:rPr lang="vi-VN" altLang="en-US" smtClean="0">
                <a:solidFill>
                  <a:srgbClr val="FFC000"/>
                </a:solidFill>
              </a:rPr>
              <a:t>en và COPD </a:t>
            </a:r>
            <a:r>
              <a:rPr lang="en-US" altLang="en-US" smtClean="0">
                <a:solidFill>
                  <a:srgbClr val="FFC000"/>
                </a:solidFill>
              </a:rPr>
              <a:t>ngoại trú</a:t>
            </a:r>
            <a:br>
              <a:rPr lang="en-US" altLang="en-US" smtClean="0">
                <a:solidFill>
                  <a:srgbClr val="FFC000"/>
                </a:solidFill>
              </a:rPr>
            </a:br>
            <a:r>
              <a:rPr lang="en-US" altLang="en-US" sz="2000" smtClean="0">
                <a:solidFill>
                  <a:schemeClr val="bg1"/>
                </a:solidFill>
              </a:rPr>
              <a:t>Asthma and COPD Outpatient Care Units (ACOCUs) </a:t>
            </a:r>
            <a:r>
              <a:rPr lang="en-US" altLang="en-US" sz="2000" smtClean="0"/>
              <a:t/>
            </a:r>
            <a:br>
              <a:rPr lang="en-US" altLang="en-US" sz="2000" smtClean="0"/>
            </a:br>
            <a:endParaRPr lang="en-US" altLang="en-US" sz="2000" smtClean="0"/>
          </a:p>
        </p:txBody>
      </p:sp>
      <p:sp>
        <p:nvSpPr>
          <p:cNvPr id="224259" name="Slide Number Placeholder 1"/>
          <p:cNvSpPr>
            <a:spLocks noGrp="1"/>
          </p:cNvSpPr>
          <p:nvPr>
            <p:ph type="sldNum" sz="quarter" idx="12"/>
          </p:nvPr>
        </p:nvSpPr>
        <p:spPr>
          <a:noFill/>
        </p:spPr>
        <p:txBody>
          <a:bodyPr/>
          <a:lstStyle/>
          <a:p>
            <a:fld id="{7DFF03F2-1A93-4125-A2B4-67B74EBB73B0}" type="slidenum">
              <a:rPr lang="en-US" altLang="en-US" smtClean="0">
                <a:solidFill>
                  <a:srgbClr val="FFFFFF"/>
                </a:solidFill>
              </a:rPr>
              <a:pPr/>
              <a:t>225</a:t>
            </a:fld>
            <a:endParaRPr lang="en-US" altLang="en-US" smtClean="0">
              <a:solidFill>
                <a:srgbClr val="FFFFFF"/>
              </a:solidFill>
            </a:endParaRPr>
          </a:p>
        </p:txBody>
      </p:sp>
      <p:sp>
        <p:nvSpPr>
          <p:cNvPr id="224260" name="TextBox 5"/>
          <p:cNvSpPr txBox="1">
            <a:spLocks noChangeArrowheads="1"/>
          </p:cNvSpPr>
          <p:nvPr/>
        </p:nvSpPr>
        <p:spPr bwMode="auto">
          <a:xfrm>
            <a:off x="3352800" y="1993900"/>
            <a:ext cx="5562600" cy="4032250"/>
          </a:xfrm>
          <a:prstGeom prst="rect">
            <a:avLst/>
          </a:prstGeom>
          <a:noFill/>
          <a:ln w="9525">
            <a:noFill/>
            <a:miter lim="800000"/>
            <a:headEnd/>
            <a:tailEnd/>
          </a:ln>
        </p:spPr>
        <p:txBody>
          <a:bodyPr>
            <a:spAutoFit/>
          </a:bodyPr>
          <a:lstStyle/>
          <a:p>
            <a:pPr marL="342900" indent="-342900" eaLnBrk="1" hangingPunct="1">
              <a:buFontTx/>
              <a:buChar char="•"/>
            </a:pPr>
            <a:r>
              <a:rPr lang="en-US" altLang="en-US" sz="3200">
                <a:solidFill>
                  <a:schemeClr val="bg1"/>
                </a:solidFill>
              </a:rPr>
              <a:t>Thiết lập từ năm 2000 tại BV ĐH Y Dược TP. HCM</a:t>
            </a:r>
          </a:p>
          <a:p>
            <a:pPr marL="342900" indent="-342900" eaLnBrk="1" hangingPunct="1">
              <a:buFontTx/>
              <a:buChar char="•"/>
            </a:pPr>
            <a:r>
              <a:rPr lang="en-US" altLang="en-US" sz="3200">
                <a:solidFill>
                  <a:schemeClr val="bg1"/>
                </a:solidFill>
              </a:rPr>
              <a:t>Năm 2018: 178 đơn vị tại 45/63 tỉnh thành</a:t>
            </a:r>
          </a:p>
          <a:p>
            <a:pPr marL="342900" indent="-342900" eaLnBrk="1" hangingPunct="1">
              <a:buFontTx/>
              <a:buChar char="•"/>
            </a:pPr>
            <a:r>
              <a:rPr lang="en-US" altLang="en-US" sz="3200">
                <a:solidFill>
                  <a:schemeClr val="bg1"/>
                </a:solidFill>
              </a:rPr>
              <a:t>Ban liên lạc ACOCU tại các tỉnh thành (ACOCU leader)</a:t>
            </a:r>
          </a:p>
          <a:p>
            <a:pPr marL="342900" indent="-342900" eaLnBrk="1" hangingPunct="1">
              <a:buFontTx/>
              <a:buChar char="•"/>
            </a:pPr>
            <a:r>
              <a:rPr lang="en-US" altLang="en-US" sz="3200">
                <a:solidFill>
                  <a:schemeClr val="bg1"/>
                </a:solidFill>
              </a:rPr>
              <a:t>Họp mặt mạng lưới định kỳ hàng năm</a:t>
            </a:r>
          </a:p>
        </p:txBody>
      </p:sp>
      <p:sp>
        <p:nvSpPr>
          <p:cNvPr id="222215" name="Rectangle 11"/>
          <p:cNvSpPr>
            <a:spLocks noChangeArrowheads="1"/>
          </p:cNvSpPr>
          <p:nvPr/>
        </p:nvSpPr>
        <p:spPr bwMode="auto">
          <a:xfrm>
            <a:off x="2017713" y="2362200"/>
            <a:ext cx="1335087" cy="369888"/>
          </a:xfrm>
          <a:prstGeom prst="rect">
            <a:avLst/>
          </a:prstGeom>
          <a:noFill/>
          <a:ln>
            <a:noFill/>
          </a:ln>
          <a:extLst/>
        </p:spPr>
        <p:txBody>
          <a:bodyPr wrap="none">
            <a:spAutoFit/>
          </a:bodyPr>
          <a:lstStyle>
            <a:lvl1pPr>
              <a:spcBef>
                <a:spcPct val="20000"/>
              </a:spcBef>
              <a:buChar char="•"/>
              <a:defRPr sz="3200">
                <a:solidFill>
                  <a:schemeClr val="bg1"/>
                </a:solidFill>
                <a:latin typeface="Arial" panose="020B0604020202020204" pitchFamily="34" charset="0"/>
              </a:defRPr>
            </a:lvl1pPr>
            <a:lvl2pPr marL="742950" indent="-285750">
              <a:spcBef>
                <a:spcPct val="20000"/>
              </a:spcBef>
              <a:buChar char="–"/>
              <a:defRPr sz="2800">
                <a:solidFill>
                  <a:srgbClr val="FFCC00"/>
                </a:solidFill>
                <a:latin typeface="Arial" panose="020B0604020202020204" pitchFamily="34" charset="0"/>
              </a:defRPr>
            </a:lvl2pPr>
            <a:lvl3pPr marL="1143000" indent="-228600">
              <a:spcBef>
                <a:spcPct val="20000"/>
              </a:spcBef>
              <a:buChar char="•"/>
              <a:defRPr sz="2400">
                <a:solidFill>
                  <a:schemeClr val="bg1"/>
                </a:solidFill>
                <a:latin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defRPr>
            </a:lvl9pPr>
          </a:lstStyle>
          <a:p>
            <a:pPr eaLnBrk="1" hangingPunct="1">
              <a:spcBef>
                <a:spcPct val="0"/>
              </a:spcBef>
              <a:buFontTx/>
              <a:buNone/>
              <a:defRPr/>
            </a:pPr>
            <a:r>
              <a:rPr lang="en-US" altLang="en-US" sz="1800" b="1" dirty="0" smtClean="0">
                <a:solidFill>
                  <a:srgbClr val="FFCC00"/>
                </a:solidFill>
                <a:latin typeface="+mj-lt"/>
              </a:rPr>
              <a:t>178 </a:t>
            </a:r>
            <a:r>
              <a:rPr lang="en-US" altLang="en-US" sz="1800" b="1" dirty="0" err="1" smtClean="0">
                <a:solidFill>
                  <a:srgbClr val="FFCC00"/>
                </a:solidFill>
                <a:latin typeface="+mj-lt"/>
              </a:rPr>
              <a:t>đơn</a:t>
            </a:r>
            <a:r>
              <a:rPr lang="en-US" altLang="en-US" sz="1800" b="1" dirty="0" smtClean="0">
                <a:solidFill>
                  <a:srgbClr val="FFCC00"/>
                </a:solidFill>
                <a:latin typeface="+mj-lt"/>
              </a:rPr>
              <a:t> </a:t>
            </a:r>
            <a:r>
              <a:rPr lang="en-US" altLang="en-US" sz="1800" b="1" dirty="0" err="1" smtClean="0">
                <a:solidFill>
                  <a:srgbClr val="FFCC00"/>
                </a:solidFill>
                <a:latin typeface="+mj-lt"/>
              </a:rPr>
              <a:t>vị</a:t>
            </a:r>
            <a:endParaRPr lang="en-US" altLang="en-US" sz="1800" b="1" dirty="0" smtClean="0">
              <a:solidFill>
                <a:srgbClr val="FFCC00"/>
              </a:solidFill>
              <a:latin typeface="+mj-lt"/>
            </a:endParaRPr>
          </a:p>
        </p:txBody>
      </p:sp>
      <p:pic>
        <p:nvPicPr>
          <p:cNvPr id="224262" name="Picture 1"/>
          <p:cNvPicPr>
            <a:picLocks noChangeAspect="1"/>
          </p:cNvPicPr>
          <p:nvPr/>
        </p:nvPicPr>
        <p:blipFill>
          <a:blip r:embed="rId2" cstate="print"/>
          <a:srcRect/>
          <a:stretch>
            <a:fillRect/>
          </a:stretch>
        </p:blipFill>
        <p:spPr bwMode="auto">
          <a:xfrm>
            <a:off x="388938" y="1600200"/>
            <a:ext cx="2811462"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r>
              <a:rPr lang="en-US" altLang="en-US" smtClean="0">
                <a:cs typeface="Arial" pitchFamily="34" charset="0"/>
              </a:rPr>
              <a:t>KẾT LUẬN</a:t>
            </a:r>
          </a:p>
        </p:txBody>
      </p:sp>
      <p:sp>
        <p:nvSpPr>
          <p:cNvPr id="225283" name="Rectangle 3"/>
          <p:cNvSpPr>
            <a:spLocks noGrp="1" noChangeArrowheads="1"/>
          </p:cNvSpPr>
          <p:nvPr>
            <p:ph idx="1"/>
          </p:nvPr>
        </p:nvSpPr>
        <p:spPr/>
        <p:txBody>
          <a:bodyPr/>
          <a:lstStyle/>
          <a:p>
            <a:pPr eaLnBrk="1" hangingPunct="1">
              <a:lnSpc>
                <a:spcPct val="120000"/>
              </a:lnSpc>
            </a:pPr>
            <a:r>
              <a:rPr lang="en-US" altLang="en-US" sz="2800" smtClean="0">
                <a:cs typeface="Arial" pitchFamily="34" charset="0"/>
              </a:rPr>
              <a:t>Hô hấp ký trong hô hấp tương đương với:</a:t>
            </a:r>
            <a:br>
              <a:rPr lang="en-US" altLang="en-US" sz="2800" smtClean="0">
                <a:cs typeface="Arial" pitchFamily="34" charset="0"/>
              </a:rPr>
            </a:br>
            <a:r>
              <a:rPr lang="en-US" altLang="en-US" sz="2800" smtClean="0">
                <a:cs typeface="Arial" pitchFamily="34" charset="0"/>
              </a:rPr>
              <a:t>+ Máy đo huyết áp trong tim mạch</a:t>
            </a:r>
            <a:br>
              <a:rPr lang="en-US" altLang="en-US" sz="2800" smtClean="0">
                <a:cs typeface="Arial" pitchFamily="34" charset="0"/>
              </a:rPr>
            </a:br>
            <a:r>
              <a:rPr lang="en-US" altLang="en-US" sz="2800" smtClean="0">
                <a:cs typeface="Arial" pitchFamily="34" charset="0"/>
              </a:rPr>
              <a:t>+ Xét nghiệm đường huyết, HbA1C trong tiểu đường</a:t>
            </a:r>
          </a:p>
          <a:p>
            <a:pPr eaLnBrk="1" hangingPunct="1">
              <a:lnSpc>
                <a:spcPct val="120000"/>
              </a:lnSpc>
            </a:pPr>
            <a:r>
              <a:rPr lang="en-US" altLang="en-US" sz="2800" smtClean="0">
                <a:cs typeface="Arial" pitchFamily="34" charset="0"/>
              </a:rPr>
              <a:t>Xây dựng Mạng lưới chăm sóc hô hấp trang bị hô hấp ký chất lượng tốt cho cả nước ở các BV phổi và đa khoa tuyến tỉnh </a:t>
            </a:r>
            <a:r>
              <a:rPr lang="en-US" altLang="en-US" sz="2800" smtClean="0">
                <a:cs typeface="Arial" pitchFamily="34" charset="0"/>
                <a:sym typeface="Wingdings 3" pitchFamily="18" charset="2"/>
              </a:rPr>
              <a:t> quận, huyện</a:t>
            </a:r>
            <a:endParaRPr lang="en-US" altLang="en-US" sz="2800" smtClean="0">
              <a:cs typeface="Arial" pitchFamily="34" charset="0"/>
            </a:endParaRPr>
          </a:p>
          <a:p>
            <a:pPr eaLnBrk="1" hangingPunct="1">
              <a:lnSpc>
                <a:spcPct val="120000"/>
              </a:lnSpc>
            </a:pPr>
            <a:r>
              <a:rPr lang="en-US" altLang="en-US" sz="2800" smtClean="0">
                <a:cs typeface="Arial" pitchFamily="34" charset="0"/>
              </a:rPr>
              <a:t>Tận dụng các thông tin của hô hấp ký</a:t>
            </a:r>
          </a:p>
          <a:p>
            <a:pPr eaLnBrk="1" hangingPunct="1">
              <a:lnSpc>
                <a:spcPct val="120000"/>
              </a:lnSpc>
            </a:pPr>
            <a:endParaRPr lang="en-US" altLang="en-US" sz="2800" smtClean="0">
              <a:cs typeface="Arial" pitchFamily="34" charset="0"/>
            </a:endParaRP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pPr eaLnBrk="1" hangingPunct="1"/>
            <a:r>
              <a:rPr lang="en-US" altLang="en-US" smtClean="0">
                <a:cs typeface="Arial" pitchFamily="34" charset="0"/>
              </a:rPr>
              <a:t>KẾT LUẬN</a:t>
            </a:r>
          </a:p>
        </p:txBody>
      </p:sp>
      <p:sp>
        <p:nvSpPr>
          <p:cNvPr id="277507" name="Rectangle 3"/>
          <p:cNvSpPr>
            <a:spLocks noGrp="1" noChangeArrowheads="1"/>
          </p:cNvSpPr>
          <p:nvPr>
            <p:ph idx="1"/>
          </p:nvPr>
        </p:nvSpPr>
        <p:spPr/>
        <p:txBody>
          <a:bodyPr/>
          <a:lstStyle/>
          <a:p>
            <a:pPr eaLnBrk="1" hangingPunct="1">
              <a:lnSpc>
                <a:spcPct val="120000"/>
              </a:lnSpc>
              <a:defRPr/>
            </a:pPr>
            <a:r>
              <a:rPr lang="en-US" altLang="en-US" dirty="0" err="1" smtClean="0">
                <a:latin typeface="+mj-lt"/>
                <a:cs typeface="Arial" panose="020B0604020202020204" pitchFamily="34" charset="0"/>
              </a:rPr>
              <a:t>Cần</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phát</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triển</a:t>
            </a:r>
            <a:r>
              <a:rPr lang="en-US" altLang="en-US" dirty="0" smtClean="0">
                <a:latin typeface="+mj-lt"/>
                <a:cs typeface="Arial" panose="020B0604020202020204" pitchFamily="34" charset="0"/>
              </a:rPr>
              <a:t>:</a:t>
            </a:r>
          </a:p>
          <a:p>
            <a:pPr lvl="1" eaLnBrk="1" hangingPunct="1">
              <a:lnSpc>
                <a:spcPct val="120000"/>
              </a:lnSpc>
              <a:defRPr/>
            </a:pPr>
            <a:r>
              <a:rPr lang="en-US" altLang="en-US" dirty="0" err="1" smtClean="0">
                <a:latin typeface="+mj-lt"/>
                <a:cs typeface="Arial" panose="020B0604020202020204" pitchFamily="34" charset="0"/>
              </a:rPr>
              <a:t>Đủ</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các</a:t>
            </a:r>
            <a:r>
              <a:rPr lang="en-US" altLang="en-US" dirty="0" smtClean="0">
                <a:latin typeface="+mj-lt"/>
                <a:cs typeface="Arial" panose="020B0604020202020204" pitchFamily="34" charset="0"/>
              </a:rPr>
              <a:t> TD CNHH </a:t>
            </a:r>
            <a:r>
              <a:rPr lang="en-US" altLang="en-US" dirty="0" err="1" smtClean="0">
                <a:latin typeface="+mj-lt"/>
                <a:cs typeface="Arial" panose="020B0604020202020204" pitchFamily="34" charset="0"/>
              </a:rPr>
              <a:t>cơ</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bản</a:t>
            </a:r>
            <a:endParaRPr lang="en-US" altLang="en-US" dirty="0" smtClean="0">
              <a:latin typeface="+mj-lt"/>
              <a:cs typeface="Arial" panose="020B0604020202020204" pitchFamily="34" charset="0"/>
            </a:endParaRPr>
          </a:p>
          <a:p>
            <a:pPr lvl="1" eaLnBrk="1" hangingPunct="1">
              <a:lnSpc>
                <a:spcPct val="120000"/>
              </a:lnSpc>
              <a:defRPr/>
            </a:pPr>
            <a:r>
              <a:rPr lang="en-US" altLang="en-US" dirty="0" smtClean="0">
                <a:latin typeface="+mj-lt"/>
                <a:cs typeface="Arial" panose="020B0604020202020204" pitchFamily="34" charset="0"/>
              </a:rPr>
              <a:t>Test </a:t>
            </a:r>
            <a:r>
              <a:rPr lang="en-US" altLang="en-US" dirty="0" err="1" smtClean="0">
                <a:latin typeface="+mj-lt"/>
                <a:cs typeface="Arial" panose="020B0604020202020204" pitchFamily="34" charset="0"/>
              </a:rPr>
              <a:t>vận</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động</a:t>
            </a:r>
            <a:endParaRPr lang="en-US" altLang="en-US" dirty="0" smtClean="0">
              <a:latin typeface="+mj-lt"/>
              <a:cs typeface="Arial" panose="020B0604020202020204" pitchFamily="34" charset="0"/>
            </a:endParaRPr>
          </a:p>
          <a:p>
            <a:pPr lvl="1" eaLnBrk="1" hangingPunct="1">
              <a:lnSpc>
                <a:spcPct val="120000"/>
              </a:lnSpc>
              <a:defRPr/>
            </a:pPr>
            <a:r>
              <a:rPr lang="en-US" altLang="en-US" dirty="0" err="1" smtClean="0">
                <a:latin typeface="+mj-lt"/>
                <a:cs typeface="Arial" panose="020B0604020202020204" pitchFamily="34" charset="0"/>
              </a:rPr>
              <a:t>Quét</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phổi</a:t>
            </a:r>
            <a:endParaRPr lang="en-US" altLang="en-US" dirty="0" smtClean="0">
              <a:latin typeface="+mj-lt"/>
              <a:cs typeface="Arial" panose="020B0604020202020204" pitchFamily="34" charset="0"/>
            </a:endParaRPr>
          </a:p>
          <a:p>
            <a:pPr eaLnBrk="1" hangingPunct="1">
              <a:lnSpc>
                <a:spcPct val="120000"/>
              </a:lnSpc>
              <a:defRPr/>
            </a:pPr>
            <a:r>
              <a:rPr lang="en-US" altLang="en-US" dirty="0" err="1" smtClean="0">
                <a:latin typeface="+mj-lt"/>
                <a:cs typeface="Arial" panose="020B0604020202020204" pitchFamily="34" charset="0"/>
              </a:rPr>
              <a:t>Tận</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dụng</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các</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thông</a:t>
            </a:r>
            <a:r>
              <a:rPr lang="en-US" altLang="en-US" dirty="0" smtClean="0">
                <a:latin typeface="+mj-lt"/>
                <a:cs typeface="Arial" panose="020B0604020202020204" pitchFamily="34" charset="0"/>
              </a:rPr>
              <a:t> tin </a:t>
            </a:r>
            <a:r>
              <a:rPr lang="en-US" altLang="en-US" dirty="0" err="1" smtClean="0">
                <a:latin typeface="+mj-lt"/>
                <a:cs typeface="Arial" panose="020B0604020202020204" pitchFamily="34" charset="0"/>
              </a:rPr>
              <a:t>của</a:t>
            </a:r>
            <a:r>
              <a:rPr lang="en-US" altLang="en-US" dirty="0" smtClean="0">
                <a:latin typeface="+mj-lt"/>
                <a:cs typeface="Arial" panose="020B0604020202020204" pitchFamily="34" charset="0"/>
              </a:rPr>
              <a:t> TD CNHH</a:t>
            </a:r>
          </a:p>
          <a:p>
            <a:pPr lvl="1" eaLnBrk="1" hangingPunct="1">
              <a:lnSpc>
                <a:spcPct val="120000"/>
              </a:lnSpc>
              <a:defRPr/>
            </a:pPr>
            <a:r>
              <a:rPr lang="en-US" altLang="en-US" dirty="0" err="1" smtClean="0">
                <a:latin typeface="+mj-lt"/>
                <a:cs typeface="Arial" panose="020B0604020202020204" pitchFamily="34" charset="0"/>
              </a:rPr>
              <a:t>Hô</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hấp</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ký</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trong</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bệnh</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phổi</a:t>
            </a:r>
            <a:endParaRPr lang="en-US" altLang="en-US" dirty="0" smtClean="0">
              <a:latin typeface="+mj-lt"/>
              <a:cs typeface="Arial" panose="020B0604020202020204" pitchFamily="34" charset="0"/>
            </a:endParaRPr>
          </a:p>
          <a:p>
            <a:pPr lvl="1" eaLnBrk="1" hangingPunct="1">
              <a:lnSpc>
                <a:spcPct val="120000"/>
              </a:lnSpc>
              <a:defRPr/>
            </a:pPr>
            <a:r>
              <a:rPr lang="en-US" altLang="en-US" dirty="0" err="1" smtClean="0">
                <a:latin typeface="+mj-lt"/>
                <a:cs typeface="Arial" panose="020B0604020202020204" pitchFamily="34" charset="0"/>
              </a:rPr>
              <a:t>Huyết</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áp</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kế</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trong</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tim</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mạch</a:t>
            </a:r>
            <a:endParaRPr lang="en-US" altLang="en-US" dirty="0" smtClean="0">
              <a:latin typeface="+mj-lt"/>
              <a:cs typeface="Arial" panose="020B0604020202020204" pitchFamily="34" charset="0"/>
            </a:endParaRPr>
          </a:p>
          <a:p>
            <a:pPr lvl="1" eaLnBrk="1" hangingPunct="1">
              <a:lnSpc>
                <a:spcPct val="120000"/>
              </a:lnSpc>
              <a:defRPr/>
            </a:pPr>
            <a:r>
              <a:rPr lang="en-US" altLang="en-US" dirty="0" err="1" smtClean="0">
                <a:latin typeface="+mj-lt"/>
                <a:cs typeface="Arial" panose="020B0604020202020204" pitchFamily="34" charset="0"/>
              </a:rPr>
              <a:t>Đường</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huyết</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trong</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tiểu</a:t>
            </a:r>
            <a:r>
              <a:rPr lang="en-US" altLang="en-US" dirty="0" smtClean="0">
                <a:latin typeface="+mj-lt"/>
                <a:cs typeface="Arial" panose="020B0604020202020204" pitchFamily="34" charset="0"/>
              </a:rPr>
              <a:t> </a:t>
            </a:r>
            <a:r>
              <a:rPr lang="en-US" altLang="en-US" dirty="0" err="1" smtClean="0">
                <a:latin typeface="+mj-lt"/>
                <a:cs typeface="Arial" panose="020B0604020202020204" pitchFamily="34" charset="0"/>
              </a:rPr>
              <a:t>đường</a:t>
            </a:r>
            <a:endParaRPr lang="en-US" altLang="en-US" dirty="0" smtClean="0">
              <a:latin typeface="+mj-lt"/>
              <a:cs typeface="Arial" panose="020B0604020202020204" pitchFamily="34" charset="0"/>
            </a:endParaRP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Content Placeholder 2"/>
          <p:cNvSpPr txBox="1">
            <a:spLocks/>
          </p:cNvSpPr>
          <p:nvPr/>
        </p:nvSpPr>
        <p:spPr bwMode="auto">
          <a:xfrm>
            <a:off x="942975" y="4262438"/>
            <a:ext cx="7591425" cy="1539875"/>
          </a:xfrm>
          <a:prstGeom prst="rect">
            <a:avLst/>
          </a:prstGeom>
          <a:noFill/>
          <a:ln w="9525">
            <a:noFill/>
            <a:miter lim="800000"/>
            <a:headEnd/>
            <a:tailEnd/>
          </a:ln>
        </p:spPr>
        <p:txBody>
          <a:bodyPr/>
          <a:lstStyle/>
          <a:p>
            <a:pPr>
              <a:spcBef>
                <a:spcPct val="20000"/>
              </a:spcBef>
              <a:buFont typeface="Arial" pitchFamily="34" charset="0"/>
              <a:buNone/>
            </a:pPr>
            <a:r>
              <a:rPr lang="en-US" altLang="en-US" sz="2000">
                <a:solidFill>
                  <a:schemeClr val="bg1"/>
                </a:solidFill>
                <a:latin typeface="Abrabi"/>
              </a:rPr>
              <a:t>Địa chỉ: 215 Hồng Bàng, phường 11, quận 5, TPHCM</a:t>
            </a:r>
          </a:p>
          <a:p>
            <a:pPr>
              <a:spcBef>
                <a:spcPct val="20000"/>
              </a:spcBef>
              <a:buFont typeface="Arial" pitchFamily="34" charset="0"/>
              <a:buNone/>
            </a:pPr>
            <a:r>
              <a:rPr lang="en-US" altLang="en-US" sz="2000">
                <a:solidFill>
                  <a:schemeClr val="bg1"/>
                </a:solidFill>
                <a:latin typeface="Abrabi"/>
              </a:rPr>
              <a:t>Điện thoại: 028-3859-4470</a:t>
            </a:r>
          </a:p>
          <a:p>
            <a:pPr>
              <a:spcBef>
                <a:spcPct val="20000"/>
              </a:spcBef>
              <a:buFont typeface="Arial" pitchFamily="34" charset="0"/>
              <a:buNone/>
            </a:pPr>
            <a:r>
              <a:rPr lang="en-US" altLang="en-US" sz="2000">
                <a:solidFill>
                  <a:schemeClr val="bg1"/>
                </a:solidFill>
                <a:latin typeface="Abrabi"/>
              </a:rPr>
              <a:t>Website: www.hoihendumdlstphcm.org.vn </a:t>
            </a:r>
          </a:p>
          <a:p>
            <a:pPr>
              <a:spcBef>
                <a:spcPct val="20000"/>
              </a:spcBef>
              <a:buFont typeface="Arial" pitchFamily="34" charset="0"/>
              <a:buNone/>
            </a:pPr>
            <a:r>
              <a:rPr lang="en-US" altLang="en-US" sz="2000">
                <a:solidFill>
                  <a:schemeClr val="bg1"/>
                </a:solidFill>
                <a:latin typeface="Abrabi"/>
              </a:rPr>
              <a:t>Email: acocu.vn@gmail.com </a:t>
            </a:r>
          </a:p>
        </p:txBody>
      </p:sp>
      <p:sp>
        <p:nvSpPr>
          <p:cNvPr id="5" name="Title 1"/>
          <p:cNvSpPr txBox="1">
            <a:spLocks/>
          </p:cNvSpPr>
          <p:nvPr/>
        </p:nvSpPr>
        <p:spPr bwMode="auto">
          <a:xfrm>
            <a:off x="685800" y="2362200"/>
            <a:ext cx="8013700" cy="1676400"/>
          </a:xfrm>
          <a:prstGeom prst="rect">
            <a:avLst/>
          </a:prstGeom>
          <a:noFill/>
          <a:ln>
            <a:noFill/>
          </a:ln>
          <a:extLst/>
        </p:spPr>
        <p:txBody>
          <a:bodyPr anchor="ctr"/>
          <a:lstStyle>
            <a:lvl1pPr algn="ctr" rtl="0" eaLnBrk="0" fontAlgn="base" hangingPunct="0">
              <a:spcBef>
                <a:spcPct val="0"/>
              </a:spcBef>
              <a:spcAft>
                <a:spcPct val="0"/>
              </a:spcAft>
              <a:defRPr sz="4400" b="1">
                <a:solidFill>
                  <a:schemeClr val="bg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en-US" sz="2400" kern="0" dirty="0" err="1" smtClean="0">
                <a:solidFill>
                  <a:srgbClr val="FFFF00"/>
                </a:solidFill>
                <a:cs typeface="Arial" pitchFamily="34" charset="0"/>
              </a:rPr>
              <a:t>Đơn</a:t>
            </a:r>
            <a:r>
              <a:rPr lang="en-US" sz="2400" kern="0" dirty="0" smtClean="0">
                <a:solidFill>
                  <a:srgbClr val="FFFF00"/>
                </a:solidFill>
                <a:cs typeface="Arial" pitchFamily="34" charset="0"/>
              </a:rPr>
              <a:t> </a:t>
            </a:r>
            <a:r>
              <a:rPr lang="en-US" sz="2400" kern="0" err="1" smtClean="0">
                <a:solidFill>
                  <a:srgbClr val="FFFF00"/>
                </a:solidFill>
                <a:cs typeface="Arial" pitchFamily="34" charset="0"/>
              </a:rPr>
              <a:t>vị</a:t>
            </a:r>
            <a:r>
              <a:rPr lang="en-US" sz="2400" kern="0" smtClean="0">
                <a:solidFill>
                  <a:srgbClr val="FFFF00"/>
                </a:solidFill>
                <a:cs typeface="Arial" pitchFamily="34" charset="0"/>
              </a:rPr>
              <a:t> Quản </a:t>
            </a:r>
            <a:r>
              <a:rPr lang="en-US" sz="2400" kern="0" dirty="0" err="1" smtClean="0">
                <a:solidFill>
                  <a:srgbClr val="FFFF00"/>
                </a:solidFill>
                <a:cs typeface="Arial" pitchFamily="34" charset="0"/>
              </a:rPr>
              <a:t>lý</a:t>
            </a:r>
            <a:r>
              <a:rPr lang="en-US" sz="2400" kern="0" dirty="0" smtClean="0">
                <a:solidFill>
                  <a:srgbClr val="FFFF00"/>
                </a:solidFill>
                <a:cs typeface="Arial" pitchFamily="34" charset="0"/>
              </a:rPr>
              <a:t> </a:t>
            </a:r>
            <a:r>
              <a:rPr lang="en-US" sz="2400" kern="0" smtClean="0">
                <a:solidFill>
                  <a:srgbClr val="FFFF00"/>
                </a:solidFill>
                <a:cs typeface="Arial" pitchFamily="34" charset="0"/>
              </a:rPr>
              <a:t>Hen-COPD Ngoại </a:t>
            </a:r>
            <a:r>
              <a:rPr lang="en-US" sz="2400" kern="0" dirty="0" err="1" smtClean="0">
                <a:solidFill>
                  <a:srgbClr val="FFFF00"/>
                </a:solidFill>
                <a:cs typeface="Arial" pitchFamily="34" charset="0"/>
              </a:rPr>
              <a:t>trú</a:t>
            </a:r>
            <a:r>
              <a:rPr lang="en-US" sz="2400" kern="0" dirty="0" smtClean="0">
                <a:solidFill>
                  <a:srgbClr val="FFFF00"/>
                </a:solidFill>
                <a:cs typeface="Arial" pitchFamily="34" charset="0"/>
              </a:rPr>
              <a:t/>
            </a:r>
            <a:br>
              <a:rPr lang="en-US" sz="2400" kern="0" dirty="0" smtClean="0">
                <a:solidFill>
                  <a:srgbClr val="FFFF00"/>
                </a:solidFill>
                <a:cs typeface="Arial" pitchFamily="34" charset="0"/>
              </a:rPr>
            </a:br>
            <a:r>
              <a:rPr lang="en-US" sz="2400" kern="0" dirty="0" smtClean="0">
                <a:solidFill>
                  <a:srgbClr val="FFFF00"/>
                </a:solidFill>
                <a:cs typeface="Arial" pitchFamily="34" charset="0"/>
              </a:rPr>
              <a:t>Asthma COPD Outpatient Care Unit</a:t>
            </a:r>
          </a:p>
          <a:p>
            <a:pPr>
              <a:spcBef>
                <a:spcPts val="1000"/>
              </a:spcBef>
              <a:defRPr/>
            </a:pPr>
            <a:r>
              <a:rPr lang="en-US" sz="2800" b="0" kern="0" dirty="0" err="1" smtClean="0">
                <a:solidFill>
                  <a:srgbClr val="FFC000"/>
                </a:solidFill>
                <a:latin typeface="Times New Roman" pitchFamily="18" charset="0"/>
                <a:cs typeface="Times New Roman" pitchFamily="18" charset="0"/>
              </a:rPr>
              <a:t>Bệnh</a:t>
            </a:r>
            <a:r>
              <a:rPr lang="en-US" sz="2800" b="0" kern="0" dirty="0" smtClean="0">
                <a:solidFill>
                  <a:srgbClr val="FFC000"/>
                </a:solidFill>
                <a:latin typeface="Times New Roman" pitchFamily="18" charset="0"/>
                <a:cs typeface="Times New Roman" pitchFamily="18" charset="0"/>
              </a:rPr>
              <a:t> </a:t>
            </a:r>
            <a:r>
              <a:rPr lang="en-US" sz="2800" b="0" kern="0" dirty="0" err="1" smtClean="0">
                <a:solidFill>
                  <a:srgbClr val="FFC000"/>
                </a:solidFill>
                <a:latin typeface="Times New Roman" pitchFamily="18" charset="0"/>
                <a:cs typeface="Times New Roman" pitchFamily="18" charset="0"/>
              </a:rPr>
              <a:t>viện</a:t>
            </a:r>
            <a:r>
              <a:rPr lang="en-US" sz="2800" b="0" kern="0" dirty="0" smtClean="0">
                <a:solidFill>
                  <a:srgbClr val="FFC000"/>
                </a:solidFill>
                <a:latin typeface="Times New Roman" pitchFamily="18" charset="0"/>
                <a:cs typeface="Times New Roman" pitchFamily="18" charset="0"/>
              </a:rPr>
              <a:t> </a:t>
            </a:r>
            <a:r>
              <a:rPr lang="en-US" sz="2800" b="0" kern="0" dirty="0" err="1" smtClean="0">
                <a:solidFill>
                  <a:srgbClr val="FFC000"/>
                </a:solidFill>
                <a:latin typeface="Times New Roman" pitchFamily="18" charset="0"/>
                <a:cs typeface="Times New Roman" pitchFamily="18" charset="0"/>
              </a:rPr>
              <a:t>Đại</a:t>
            </a:r>
            <a:r>
              <a:rPr lang="en-US" sz="2800" b="0" kern="0" dirty="0" smtClean="0">
                <a:solidFill>
                  <a:srgbClr val="FFC000"/>
                </a:solidFill>
                <a:latin typeface="Times New Roman" pitchFamily="18" charset="0"/>
                <a:cs typeface="Times New Roman" pitchFamily="18" charset="0"/>
              </a:rPr>
              <a:t> </a:t>
            </a:r>
            <a:r>
              <a:rPr lang="en-US" sz="2800" b="0" kern="0" dirty="0" err="1" smtClean="0">
                <a:solidFill>
                  <a:srgbClr val="FFC000"/>
                </a:solidFill>
                <a:latin typeface="Times New Roman" pitchFamily="18" charset="0"/>
                <a:cs typeface="Times New Roman" pitchFamily="18" charset="0"/>
              </a:rPr>
              <a:t>học</a:t>
            </a:r>
            <a:r>
              <a:rPr lang="en-US" sz="2800" b="0" kern="0" dirty="0" smtClean="0">
                <a:solidFill>
                  <a:srgbClr val="FFC000"/>
                </a:solidFill>
                <a:latin typeface="Times New Roman" pitchFamily="18" charset="0"/>
                <a:cs typeface="Times New Roman" pitchFamily="18" charset="0"/>
              </a:rPr>
              <a:t> Y </a:t>
            </a:r>
            <a:r>
              <a:rPr lang="en-US" sz="2800" b="0" kern="0" err="1" smtClean="0">
                <a:solidFill>
                  <a:srgbClr val="FFC000"/>
                </a:solidFill>
                <a:latin typeface="Times New Roman" pitchFamily="18" charset="0"/>
                <a:cs typeface="Times New Roman" pitchFamily="18" charset="0"/>
              </a:rPr>
              <a:t>Dược</a:t>
            </a:r>
            <a:r>
              <a:rPr lang="en-US" sz="2800" b="0" kern="0" smtClean="0">
                <a:solidFill>
                  <a:srgbClr val="FFC000"/>
                </a:solidFill>
                <a:latin typeface="Times New Roman" pitchFamily="18" charset="0"/>
                <a:cs typeface="Times New Roman" pitchFamily="18" charset="0"/>
              </a:rPr>
              <a:t> TP. HCM</a:t>
            </a:r>
            <a:endParaRPr lang="en-US" sz="2800" b="0" kern="0" dirty="0" smtClean="0">
              <a:solidFill>
                <a:srgbClr val="FFC000"/>
              </a:solidFill>
              <a:latin typeface="Times New Roman" pitchFamily="18" charset="0"/>
              <a:cs typeface="Times New Roman" pitchFamily="18" charset="0"/>
            </a:endParaRPr>
          </a:p>
          <a:p>
            <a:pPr>
              <a:defRPr/>
            </a:pPr>
            <a:r>
              <a:rPr lang="en-US" sz="2800" b="0" kern="0" dirty="0" err="1" smtClean="0">
                <a:solidFill>
                  <a:srgbClr val="FFC000"/>
                </a:solidFill>
                <a:latin typeface="Times New Roman" pitchFamily="18" charset="0"/>
                <a:cs typeface="Times New Roman" pitchFamily="18" charset="0"/>
              </a:rPr>
              <a:t>Hội</a:t>
            </a:r>
            <a:r>
              <a:rPr lang="en-US" sz="2800" b="0" kern="0" dirty="0" smtClean="0">
                <a:solidFill>
                  <a:srgbClr val="FFC000"/>
                </a:solidFill>
                <a:latin typeface="Times New Roman" pitchFamily="18" charset="0"/>
                <a:cs typeface="Times New Roman" pitchFamily="18" charset="0"/>
              </a:rPr>
              <a:t> Hen-</a:t>
            </a:r>
            <a:r>
              <a:rPr lang="en-US" sz="2800" b="0" kern="0" dirty="0" err="1" smtClean="0">
                <a:solidFill>
                  <a:srgbClr val="FFC000"/>
                </a:solidFill>
                <a:latin typeface="Times New Roman" pitchFamily="18" charset="0"/>
                <a:cs typeface="Times New Roman" pitchFamily="18" charset="0"/>
              </a:rPr>
              <a:t>Dị</a:t>
            </a:r>
            <a:r>
              <a:rPr lang="en-US" sz="2800" b="0" kern="0" dirty="0" smtClean="0">
                <a:solidFill>
                  <a:srgbClr val="FFC000"/>
                </a:solidFill>
                <a:latin typeface="Times New Roman" pitchFamily="18" charset="0"/>
                <a:cs typeface="Times New Roman" pitchFamily="18" charset="0"/>
              </a:rPr>
              <a:t> </a:t>
            </a:r>
            <a:r>
              <a:rPr lang="en-US" sz="2800" b="0" kern="0" dirty="0" err="1" smtClean="0">
                <a:solidFill>
                  <a:srgbClr val="FFC000"/>
                </a:solidFill>
                <a:latin typeface="Times New Roman" pitchFamily="18" charset="0"/>
                <a:cs typeface="Times New Roman" pitchFamily="18" charset="0"/>
              </a:rPr>
              <a:t>Ứng</a:t>
            </a:r>
            <a:r>
              <a:rPr lang="en-US" sz="2800" b="0" kern="0" dirty="0" err="1">
                <a:solidFill>
                  <a:srgbClr val="FFC000"/>
                </a:solidFill>
                <a:latin typeface="Times New Roman" pitchFamily="18" charset="0"/>
                <a:cs typeface="Times New Roman" pitchFamily="18" charset="0"/>
              </a:rPr>
              <a:t>-</a:t>
            </a:r>
            <a:r>
              <a:rPr lang="en-US" sz="2800" b="0" kern="0" dirty="0" err="1" smtClean="0">
                <a:solidFill>
                  <a:srgbClr val="FFC000"/>
                </a:solidFill>
                <a:latin typeface="Times New Roman" pitchFamily="18" charset="0"/>
                <a:cs typeface="Times New Roman" pitchFamily="18" charset="0"/>
              </a:rPr>
              <a:t>Miễn</a:t>
            </a:r>
            <a:r>
              <a:rPr lang="en-US" sz="2800" b="0" kern="0" dirty="0" smtClean="0">
                <a:solidFill>
                  <a:srgbClr val="FFC000"/>
                </a:solidFill>
                <a:latin typeface="Times New Roman" pitchFamily="18" charset="0"/>
                <a:cs typeface="Times New Roman" pitchFamily="18" charset="0"/>
              </a:rPr>
              <a:t> </a:t>
            </a:r>
            <a:r>
              <a:rPr lang="en-US" sz="2800" b="0" kern="0" dirty="0" err="1" smtClean="0">
                <a:solidFill>
                  <a:srgbClr val="FFC000"/>
                </a:solidFill>
                <a:latin typeface="Times New Roman" pitchFamily="18" charset="0"/>
                <a:cs typeface="Times New Roman" pitchFamily="18" charset="0"/>
              </a:rPr>
              <a:t>dịch</a:t>
            </a:r>
            <a:r>
              <a:rPr lang="en-US" sz="2800" b="0" kern="0" dirty="0" smtClean="0">
                <a:solidFill>
                  <a:srgbClr val="FFC000"/>
                </a:solidFill>
                <a:latin typeface="Times New Roman" pitchFamily="18" charset="0"/>
                <a:cs typeface="Times New Roman" pitchFamily="18" charset="0"/>
              </a:rPr>
              <a:t> </a:t>
            </a:r>
            <a:r>
              <a:rPr lang="en-US" sz="2800" b="0" kern="0" dirty="0" err="1" smtClean="0">
                <a:solidFill>
                  <a:srgbClr val="FFC000"/>
                </a:solidFill>
                <a:latin typeface="Times New Roman" pitchFamily="18" charset="0"/>
                <a:cs typeface="Times New Roman" pitchFamily="18" charset="0"/>
              </a:rPr>
              <a:t>Lâm</a:t>
            </a:r>
            <a:r>
              <a:rPr lang="en-US" sz="2800" b="0" kern="0" dirty="0" smtClean="0">
                <a:solidFill>
                  <a:srgbClr val="FFC000"/>
                </a:solidFill>
                <a:latin typeface="Times New Roman" pitchFamily="18" charset="0"/>
                <a:cs typeface="Times New Roman" pitchFamily="18" charset="0"/>
              </a:rPr>
              <a:t> </a:t>
            </a:r>
            <a:r>
              <a:rPr lang="en-US" sz="2800" b="0" kern="0" err="1" smtClean="0">
                <a:solidFill>
                  <a:srgbClr val="FFC000"/>
                </a:solidFill>
                <a:latin typeface="Times New Roman" pitchFamily="18" charset="0"/>
                <a:cs typeface="Times New Roman" pitchFamily="18" charset="0"/>
              </a:rPr>
              <a:t>sàng</a:t>
            </a:r>
            <a:r>
              <a:rPr lang="en-US" sz="2800" b="0" kern="0" smtClean="0">
                <a:solidFill>
                  <a:srgbClr val="FFC000"/>
                </a:solidFill>
                <a:latin typeface="Times New Roman" pitchFamily="18" charset="0"/>
                <a:cs typeface="Times New Roman" pitchFamily="18" charset="0"/>
              </a:rPr>
              <a:t> TP. HCM</a:t>
            </a:r>
            <a:endParaRPr lang="en-US" sz="2800" b="0" kern="0" dirty="0">
              <a:solidFill>
                <a:srgbClr val="FFC000"/>
              </a:solidFill>
              <a:latin typeface="Times New Roman" pitchFamily="18" charset="0"/>
              <a:cs typeface="Times New Roman" pitchFamily="18" charset="0"/>
            </a:endParaRPr>
          </a:p>
        </p:txBody>
      </p:sp>
      <p:sp>
        <p:nvSpPr>
          <p:cNvPr id="227332" name="TextBox 5"/>
          <p:cNvSpPr txBox="1">
            <a:spLocks noChangeArrowheads="1"/>
          </p:cNvSpPr>
          <p:nvPr/>
        </p:nvSpPr>
        <p:spPr bwMode="auto">
          <a:xfrm>
            <a:off x="2743200" y="1066800"/>
            <a:ext cx="3944938" cy="1323975"/>
          </a:xfrm>
          <a:prstGeom prst="rect">
            <a:avLst/>
          </a:prstGeom>
          <a:noFill/>
          <a:ln w="9525">
            <a:noFill/>
            <a:miter lim="800000"/>
            <a:headEnd/>
            <a:tailEnd/>
          </a:ln>
        </p:spPr>
        <p:txBody>
          <a:bodyPr wrap="none">
            <a:spAutoFit/>
          </a:bodyPr>
          <a:lstStyle/>
          <a:p>
            <a:pPr eaLnBrk="1" hangingPunct="1"/>
            <a:r>
              <a:rPr lang="en-US" altLang="en-US" sz="8000" b="1">
                <a:solidFill>
                  <a:srgbClr val="FFFF00"/>
                </a:solidFill>
              </a:rPr>
              <a:t>ACOCU</a:t>
            </a:r>
          </a:p>
        </p:txBody>
      </p:sp>
      <p:pic>
        <p:nvPicPr>
          <p:cNvPr id="227333" name="Picture 8" descr="dhyd logo.jpg"/>
          <p:cNvPicPr>
            <a:picLocks noChangeAspect="1"/>
          </p:cNvPicPr>
          <p:nvPr/>
        </p:nvPicPr>
        <p:blipFill>
          <a:blip r:embed="rId2" cstate="print"/>
          <a:srcRect/>
          <a:stretch>
            <a:fillRect/>
          </a:stretch>
        </p:blipFill>
        <p:spPr bwMode="auto">
          <a:xfrm>
            <a:off x="990600" y="762000"/>
            <a:ext cx="1371600" cy="1389063"/>
          </a:xfrm>
          <a:prstGeom prst="rect">
            <a:avLst/>
          </a:prstGeom>
          <a:noFill/>
          <a:ln w="9525">
            <a:noFill/>
            <a:miter lim="800000"/>
            <a:headEnd/>
            <a:tailEnd/>
          </a:ln>
        </p:spPr>
      </p:pic>
      <p:pic>
        <p:nvPicPr>
          <p:cNvPr id="227334" name="Picture 9" descr="Hoi Hen.jpg"/>
          <p:cNvPicPr>
            <a:picLocks noChangeAspect="1"/>
          </p:cNvPicPr>
          <p:nvPr/>
        </p:nvPicPr>
        <p:blipFill>
          <a:blip r:embed="rId3" cstate="print"/>
          <a:srcRect/>
          <a:stretch>
            <a:fillRect/>
          </a:stretch>
        </p:blipFill>
        <p:spPr bwMode="auto">
          <a:xfrm>
            <a:off x="6824663" y="762000"/>
            <a:ext cx="1404937" cy="13716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t>Bước</a:t>
            </a:r>
            <a:r>
              <a:rPr lang="en-US" sz="3600" dirty="0" smtClean="0"/>
              <a:t> 1: </a:t>
            </a:r>
            <a:r>
              <a:rPr lang="en-US" sz="3600" dirty="0" err="1" smtClean="0"/>
              <a:t>Có</a:t>
            </a:r>
            <a:r>
              <a:rPr lang="en-US" sz="3600" dirty="0" smtClean="0"/>
              <a:t> </a:t>
            </a:r>
            <a:r>
              <a:rPr lang="en-US" sz="3600" dirty="0" err="1" smtClean="0"/>
              <a:t>đúng</a:t>
            </a:r>
            <a:r>
              <a:rPr lang="en-US" sz="3600" dirty="0" smtClean="0"/>
              <a:t> </a:t>
            </a:r>
            <a:r>
              <a:rPr lang="en-US" sz="3600" dirty="0" err="1" smtClean="0"/>
              <a:t>kỹ</a:t>
            </a:r>
            <a:r>
              <a:rPr lang="en-US" sz="3600" dirty="0" smtClean="0"/>
              <a:t> </a:t>
            </a:r>
            <a:r>
              <a:rPr lang="en-US" sz="3600" dirty="0" err="1" smtClean="0"/>
              <a:t>thuật</a:t>
            </a:r>
            <a:r>
              <a:rPr lang="en-US" sz="3600" dirty="0" smtClean="0"/>
              <a:t> </a:t>
            </a:r>
            <a:r>
              <a:rPr lang="en-US" sz="3600" dirty="0" err="1" smtClean="0"/>
              <a:t>không</a:t>
            </a:r>
            <a:r>
              <a:rPr lang="en-US" sz="3600" dirty="0" smtClean="0"/>
              <a:t>?</a:t>
            </a:r>
            <a:endParaRPr lang="en-US" sz="3600" dirty="0"/>
          </a:p>
        </p:txBody>
      </p:sp>
      <p:sp>
        <p:nvSpPr>
          <p:cNvPr id="3" name="Content Placeholder 2"/>
          <p:cNvSpPr>
            <a:spLocks noGrp="1"/>
          </p:cNvSpPr>
          <p:nvPr>
            <p:ph idx="1"/>
          </p:nvPr>
        </p:nvSpPr>
        <p:spPr/>
        <p:txBody>
          <a:bodyPr>
            <a:normAutofit/>
          </a:bodyPr>
          <a:lstStyle/>
          <a:p>
            <a:pPr>
              <a:buNone/>
            </a:pPr>
            <a:r>
              <a:rPr lang="en-US" sz="2800" dirty="0" smtClean="0"/>
              <a:t>(2) </a:t>
            </a:r>
            <a:r>
              <a:rPr lang="en-US" sz="2800" dirty="0" err="1" smtClean="0"/>
              <a:t>Kết</a:t>
            </a:r>
            <a:r>
              <a:rPr lang="en-US" sz="2800" dirty="0" smtClean="0"/>
              <a:t> </a:t>
            </a:r>
            <a:r>
              <a:rPr lang="en-US" sz="2800" dirty="0" err="1" smtClean="0"/>
              <a:t>thúc</a:t>
            </a:r>
            <a:r>
              <a:rPr lang="en-US" sz="2800" dirty="0" smtClean="0"/>
              <a:t> </a:t>
            </a:r>
            <a:r>
              <a:rPr lang="en-US" sz="2800" dirty="0" err="1" smtClean="0"/>
              <a:t>tốt</a:t>
            </a:r>
            <a:r>
              <a:rPr lang="en-US" sz="2800" dirty="0" smtClean="0"/>
              <a:t>: </a:t>
            </a:r>
          </a:p>
          <a:p>
            <a:pPr lvl="1"/>
            <a:r>
              <a:rPr lang="en-US" sz="2400" dirty="0" err="1" smtClean="0"/>
              <a:t>Bình</a:t>
            </a:r>
            <a:r>
              <a:rPr lang="en-US" sz="2400" dirty="0" smtClean="0"/>
              <a:t> </a:t>
            </a:r>
            <a:r>
              <a:rPr lang="en-US" sz="2400" dirty="0" err="1" smtClean="0"/>
              <a:t>nguyên</a:t>
            </a:r>
            <a:r>
              <a:rPr lang="en-US" sz="2400" dirty="0" smtClean="0"/>
              <a:t> ≥ 1s </a:t>
            </a:r>
            <a:r>
              <a:rPr lang="en-US" sz="2400" dirty="0" err="1" smtClean="0"/>
              <a:t>trên</a:t>
            </a:r>
            <a:r>
              <a:rPr lang="en-US" sz="2400" dirty="0" smtClean="0"/>
              <a:t> </a:t>
            </a:r>
            <a:r>
              <a:rPr lang="en-US" sz="2400" dirty="0" err="1" smtClean="0"/>
              <a:t>giản</a:t>
            </a:r>
            <a:r>
              <a:rPr lang="en-US" sz="2400" dirty="0" smtClean="0"/>
              <a:t> </a:t>
            </a:r>
            <a:r>
              <a:rPr lang="en-US" sz="2400" dirty="0" err="1" smtClean="0"/>
              <a:t>đồ</a:t>
            </a:r>
            <a:r>
              <a:rPr lang="en-US" sz="2400" dirty="0" smtClean="0"/>
              <a:t> </a:t>
            </a:r>
            <a:r>
              <a:rPr lang="en-US" sz="2400" dirty="0" err="1" smtClean="0"/>
              <a:t>thể</a:t>
            </a:r>
            <a:r>
              <a:rPr lang="en-US" sz="2400" dirty="0" smtClean="0"/>
              <a:t> </a:t>
            </a:r>
            <a:r>
              <a:rPr lang="en-US" sz="2400" dirty="0" err="1" smtClean="0"/>
              <a:t>tích-thời</a:t>
            </a:r>
            <a:r>
              <a:rPr lang="en-US" sz="2400" dirty="0" smtClean="0"/>
              <a:t> </a:t>
            </a:r>
            <a:r>
              <a:rPr lang="en-US" sz="2400" dirty="0" err="1" smtClean="0"/>
              <a:t>gian</a:t>
            </a:r>
            <a:r>
              <a:rPr lang="en-US" sz="2400" dirty="0" smtClean="0"/>
              <a:t> </a:t>
            </a:r>
          </a:p>
          <a:p>
            <a:endParaRPr lang="en-US" sz="2800" dirty="0"/>
          </a:p>
        </p:txBody>
      </p:sp>
      <p:pic>
        <p:nvPicPr>
          <p:cNvPr id="4" name="Content Placeholder 5" descr="Error 1.jpg"/>
          <p:cNvPicPr>
            <a:picLocks noChangeAspect="1"/>
          </p:cNvPicPr>
          <p:nvPr/>
        </p:nvPicPr>
        <p:blipFill>
          <a:blip r:embed="rId2" cstate="print"/>
          <a:stretch>
            <a:fillRect/>
          </a:stretch>
        </p:blipFill>
        <p:spPr>
          <a:xfrm>
            <a:off x="151564" y="3276600"/>
            <a:ext cx="8916236" cy="2504309"/>
          </a:xfrm>
          <a:prstGeom prst="rect">
            <a:avLst/>
          </a:prstGeom>
        </p:spPr>
      </p:pic>
      <p:sp>
        <p:nvSpPr>
          <p:cNvPr id="5" name="TextBox 4"/>
          <p:cNvSpPr txBox="1"/>
          <p:nvPr/>
        </p:nvSpPr>
        <p:spPr>
          <a:xfrm>
            <a:off x="1371600" y="914400"/>
            <a:ext cx="6172200" cy="461665"/>
          </a:xfrm>
          <a:prstGeom prst="rect">
            <a:avLst/>
          </a:prstGeom>
          <a:noFill/>
        </p:spPr>
        <p:txBody>
          <a:bodyPr wrap="square" rtlCol="0">
            <a:spAutoFit/>
          </a:bodyPr>
          <a:lstStyle/>
          <a:p>
            <a:pPr algn="ctr"/>
            <a:r>
              <a:rPr lang="en-US" sz="2400" b="1" dirty="0" err="1" smtClean="0">
                <a:solidFill>
                  <a:srgbClr val="FFC000"/>
                </a:solidFill>
              </a:rPr>
              <a:t>Tiêu</a:t>
            </a:r>
            <a:r>
              <a:rPr lang="en-US" sz="2400" b="1" dirty="0" smtClean="0">
                <a:solidFill>
                  <a:srgbClr val="FFC000"/>
                </a:solidFill>
              </a:rPr>
              <a:t> </a:t>
            </a:r>
            <a:r>
              <a:rPr lang="en-US" sz="2400" b="1" dirty="0" err="1" smtClean="0">
                <a:solidFill>
                  <a:srgbClr val="FFC000"/>
                </a:solidFill>
              </a:rPr>
              <a:t>chuẩn</a:t>
            </a:r>
            <a:r>
              <a:rPr lang="en-US" sz="2400" b="1" dirty="0" smtClean="0">
                <a:solidFill>
                  <a:srgbClr val="FFC000"/>
                </a:solidFill>
              </a:rPr>
              <a:t> </a:t>
            </a:r>
            <a:r>
              <a:rPr lang="en-US" sz="2400" b="1" dirty="0" err="1" smtClean="0">
                <a:solidFill>
                  <a:srgbClr val="FFC000"/>
                </a:solidFill>
              </a:rPr>
              <a:t>chấp</a:t>
            </a:r>
            <a:r>
              <a:rPr lang="en-US" sz="2400" b="1" dirty="0" smtClean="0">
                <a:solidFill>
                  <a:srgbClr val="FFC000"/>
                </a:solidFill>
              </a:rPr>
              <a:t> </a:t>
            </a:r>
            <a:r>
              <a:rPr lang="en-US" sz="2400" b="1" dirty="0" err="1" smtClean="0">
                <a:solidFill>
                  <a:srgbClr val="FFC000"/>
                </a:solidFill>
              </a:rPr>
              <a:t>nhận</a:t>
            </a:r>
            <a:r>
              <a:rPr lang="en-US" sz="2400" b="1" dirty="0" smtClean="0">
                <a:solidFill>
                  <a:srgbClr val="FFC000"/>
                </a:solidFill>
              </a:rPr>
              <a:t> </a:t>
            </a:r>
            <a:r>
              <a:rPr lang="en-US" sz="2400" b="1" dirty="0" err="1" smtClean="0">
                <a:solidFill>
                  <a:srgbClr val="FFC000"/>
                </a:solidFill>
              </a:rPr>
              <a:t>được</a:t>
            </a:r>
            <a:endParaRPr lang="en-US" sz="2400" b="1" dirty="0">
              <a:solidFill>
                <a:srgbClr val="FFC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Khởi đầu ngập ngừng.jpg"/>
          <p:cNvPicPr>
            <a:picLocks noChangeAspect="1"/>
          </p:cNvPicPr>
          <p:nvPr/>
        </p:nvPicPr>
        <p:blipFill>
          <a:blip r:embed="rId2" cstate="print"/>
          <a:stretch>
            <a:fillRect/>
          </a:stretch>
        </p:blipFill>
        <p:spPr>
          <a:xfrm>
            <a:off x="228600" y="436880"/>
            <a:ext cx="1540764" cy="1645920"/>
          </a:xfrm>
          <a:prstGeom prst="rect">
            <a:avLst/>
          </a:prstGeom>
        </p:spPr>
      </p:pic>
      <p:pic>
        <p:nvPicPr>
          <p:cNvPr id="12" name="Picture 11" descr="Ho.jpg"/>
          <p:cNvPicPr>
            <a:picLocks noChangeAspect="1"/>
          </p:cNvPicPr>
          <p:nvPr/>
        </p:nvPicPr>
        <p:blipFill>
          <a:blip r:embed="rId3" cstate="print"/>
          <a:stretch>
            <a:fillRect/>
          </a:stretch>
        </p:blipFill>
        <p:spPr>
          <a:xfrm>
            <a:off x="152400" y="2235200"/>
            <a:ext cx="1540764" cy="1645920"/>
          </a:xfrm>
          <a:prstGeom prst="rect">
            <a:avLst/>
          </a:prstGeom>
        </p:spPr>
      </p:pic>
      <p:pic>
        <p:nvPicPr>
          <p:cNvPr id="13" name="Picture 12" descr="Dong nap thanh mon 2.jpg"/>
          <p:cNvPicPr>
            <a:picLocks noChangeAspect="1"/>
          </p:cNvPicPr>
          <p:nvPr/>
        </p:nvPicPr>
        <p:blipFill>
          <a:blip r:embed="rId4" cstate="print"/>
          <a:stretch>
            <a:fillRect/>
          </a:stretch>
        </p:blipFill>
        <p:spPr>
          <a:xfrm>
            <a:off x="1676400" y="4064000"/>
            <a:ext cx="2763520" cy="1645920"/>
          </a:xfrm>
          <a:prstGeom prst="rect">
            <a:avLst/>
          </a:prstGeom>
        </p:spPr>
      </p:pic>
      <p:pic>
        <p:nvPicPr>
          <p:cNvPr id="14" name="Picture 13" descr="Dong nap thanh mon.jpg"/>
          <p:cNvPicPr>
            <a:picLocks noChangeAspect="1"/>
          </p:cNvPicPr>
          <p:nvPr/>
        </p:nvPicPr>
        <p:blipFill>
          <a:blip r:embed="rId5" cstate="print"/>
          <a:stretch>
            <a:fillRect/>
          </a:stretch>
        </p:blipFill>
        <p:spPr>
          <a:xfrm>
            <a:off x="152400" y="4069080"/>
            <a:ext cx="1540764" cy="1645920"/>
          </a:xfrm>
          <a:prstGeom prst="rect">
            <a:avLst/>
          </a:prstGeom>
        </p:spPr>
      </p:pic>
      <p:pic>
        <p:nvPicPr>
          <p:cNvPr id="15" name="Picture 14" descr="Gang suc khong lien tuc 2.jpg"/>
          <p:cNvPicPr>
            <a:picLocks noChangeAspect="1"/>
          </p:cNvPicPr>
          <p:nvPr/>
        </p:nvPicPr>
        <p:blipFill>
          <a:blip r:embed="rId6" cstate="print"/>
          <a:stretch>
            <a:fillRect/>
          </a:stretch>
        </p:blipFill>
        <p:spPr>
          <a:xfrm>
            <a:off x="6304280" y="436880"/>
            <a:ext cx="2763520" cy="1645920"/>
          </a:xfrm>
          <a:prstGeom prst="rect">
            <a:avLst/>
          </a:prstGeom>
        </p:spPr>
      </p:pic>
      <p:pic>
        <p:nvPicPr>
          <p:cNvPr id="16" name="Picture 15" descr="Gang suc khong lien tuc.jpg"/>
          <p:cNvPicPr>
            <a:picLocks noChangeAspect="1"/>
          </p:cNvPicPr>
          <p:nvPr/>
        </p:nvPicPr>
        <p:blipFill>
          <a:blip r:embed="rId7" cstate="print"/>
          <a:stretch>
            <a:fillRect/>
          </a:stretch>
        </p:blipFill>
        <p:spPr>
          <a:xfrm>
            <a:off x="3048000" y="436880"/>
            <a:ext cx="1540764" cy="1645920"/>
          </a:xfrm>
          <a:prstGeom prst="rect">
            <a:avLst/>
          </a:prstGeom>
        </p:spPr>
      </p:pic>
      <p:pic>
        <p:nvPicPr>
          <p:cNvPr id="17" name="Picture 16" descr="Ho 2.jpg"/>
          <p:cNvPicPr>
            <a:picLocks noChangeAspect="1"/>
          </p:cNvPicPr>
          <p:nvPr/>
        </p:nvPicPr>
        <p:blipFill>
          <a:blip r:embed="rId8" cstate="print"/>
          <a:stretch>
            <a:fillRect/>
          </a:stretch>
        </p:blipFill>
        <p:spPr>
          <a:xfrm>
            <a:off x="1676400" y="2235200"/>
            <a:ext cx="2763520" cy="1645920"/>
          </a:xfrm>
          <a:prstGeom prst="rect">
            <a:avLst/>
          </a:prstGeom>
        </p:spPr>
      </p:pic>
      <p:pic>
        <p:nvPicPr>
          <p:cNvPr id="18" name="Picture 17" descr="Ong ngam bi tac 2.jpg"/>
          <p:cNvPicPr>
            <a:picLocks noChangeAspect="1"/>
          </p:cNvPicPr>
          <p:nvPr/>
        </p:nvPicPr>
        <p:blipFill>
          <a:blip r:embed="rId9" cstate="print"/>
          <a:stretch>
            <a:fillRect/>
          </a:stretch>
        </p:blipFill>
        <p:spPr>
          <a:xfrm>
            <a:off x="6304280" y="4064000"/>
            <a:ext cx="2763520" cy="1645920"/>
          </a:xfrm>
          <a:prstGeom prst="rect">
            <a:avLst/>
          </a:prstGeom>
        </p:spPr>
      </p:pic>
      <p:pic>
        <p:nvPicPr>
          <p:cNvPr id="19" name="Picture 18" descr="Ong ngam bi tat.jpg"/>
          <p:cNvPicPr>
            <a:picLocks noChangeAspect="1"/>
          </p:cNvPicPr>
          <p:nvPr/>
        </p:nvPicPr>
        <p:blipFill>
          <a:blip r:embed="rId10" cstate="print"/>
          <a:stretch>
            <a:fillRect/>
          </a:stretch>
        </p:blipFill>
        <p:spPr>
          <a:xfrm>
            <a:off x="4783836" y="4064000"/>
            <a:ext cx="1540764" cy="1645920"/>
          </a:xfrm>
          <a:prstGeom prst="rect">
            <a:avLst/>
          </a:prstGeom>
        </p:spPr>
      </p:pic>
      <p:pic>
        <p:nvPicPr>
          <p:cNvPr id="20" name="Picture 19" descr="Ro khi qua mieng.jpg"/>
          <p:cNvPicPr>
            <a:picLocks noChangeAspect="1"/>
          </p:cNvPicPr>
          <p:nvPr/>
        </p:nvPicPr>
        <p:blipFill>
          <a:blip r:embed="rId11" cstate="print"/>
          <a:stretch>
            <a:fillRect/>
          </a:stretch>
        </p:blipFill>
        <p:spPr>
          <a:xfrm>
            <a:off x="4783836" y="2235200"/>
            <a:ext cx="1540764" cy="1645920"/>
          </a:xfrm>
          <a:prstGeom prst="rect">
            <a:avLst/>
          </a:prstGeom>
        </p:spPr>
      </p:pic>
      <p:pic>
        <p:nvPicPr>
          <p:cNvPr id="21" name="Picture 20" descr="Ro ri khi.jpg"/>
          <p:cNvPicPr>
            <a:picLocks noChangeAspect="1"/>
          </p:cNvPicPr>
          <p:nvPr/>
        </p:nvPicPr>
        <p:blipFill>
          <a:blip r:embed="rId12" cstate="print"/>
          <a:stretch>
            <a:fillRect/>
          </a:stretch>
        </p:blipFill>
        <p:spPr>
          <a:xfrm>
            <a:off x="6324600" y="2235200"/>
            <a:ext cx="2763520" cy="1645920"/>
          </a:xfrm>
          <a:prstGeom prst="rect">
            <a:avLst/>
          </a:prstGeom>
        </p:spPr>
      </p:pic>
      <p:pic>
        <p:nvPicPr>
          <p:cNvPr id="22" name="Picture 21" descr="Tho duoi muc toi da.jpg"/>
          <p:cNvPicPr>
            <a:picLocks noChangeAspect="1"/>
          </p:cNvPicPr>
          <p:nvPr/>
        </p:nvPicPr>
        <p:blipFill>
          <a:blip r:embed="rId13" cstate="print"/>
          <a:stretch>
            <a:fillRect/>
          </a:stretch>
        </p:blipFill>
        <p:spPr>
          <a:xfrm>
            <a:off x="4707636" y="436880"/>
            <a:ext cx="1540764" cy="1645920"/>
          </a:xfrm>
          <a:prstGeom prst="rect">
            <a:avLst/>
          </a:prstGeom>
        </p:spPr>
      </p:pic>
      <p:cxnSp>
        <p:nvCxnSpPr>
          <p:cNvPr id="24" name="Straight Connector 23"/>
          <p:cNvCxnSpPr/>
          <p:nvPr/>
        </p:nvCxnSpPr>
        <p:spPr>
          <a:xfrm>
            <a:off x="0" y="2159000"/>
            <a:ext cx="9144000" cy="0"/>
          </a:xfrm>
          <a:prstGeom prst="line">
            <a:avLst/>
          </a:prstGeom>
          <a:ln w="2540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0" y="3987800"/>
            <a:ext cx="9144000" cy="0"/>
          </a:xfrm>
          <a:prstGeom prst="line">
            <a:avLst/>
          </a:prstGeom>
          <a:ln w="2540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72000" y="2159000"/>
            <a:ext cx="0" cy="3657600"/>
          </a:xfrm>
          <a:prstGeom prst="line">
            <a:avLst/>
          </a:prstGeom>
          <a:ln w="2540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5816600"/>
            <a:ext cx="9144000" cy="0"/>
          </a:xfrm>
          <a:prstGeom prst="line">
            <a:avLst/>
          </a:prstGeom>
          <a:ln w="2540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362200" y="406400"/>
            <a:ext cx="0" cy="1752600"/>
          </a:xfrm>
          <a:prstGeom prst="line">
            <a:avLst/>
          </a:prstGeom>
          <a:ln w="2540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381000"/>
            <a:ext cx="9144000" cy="0"/>
          </a:xfrm>
          <a:prstGeom prst="line">
            <a:avLst/>
          </a:prstGeom>
          <a:ln w="25400">
            <a:solidFill>
              <a:srgbClr val="92D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28600" y="5867401"/>
            <a:ext cx="8610600" cy="923330"/>
          </a:xfrm>
          <a:prstGeom prst="rect">
            <a:avLst/>
          </a:prstGeom>
          <a:noFill/>
        </p:spPr>
        <p:txBody>
          <a:bodyPr wrap="square" rtlCol="0">
            <a:spAutoFit/>
          </a:bodyPr>
          <a:lstStyle/>
          <a:p>
            <a:pPr algn="ctr"/>
            <a:r>
              <a:rPr lang="en-US" dirty="0" smtClean="0">
                <a:solidFill>
                  <a:schemeClr val="bg1"/>
                </a:solidFill>
                <a:latin typeface="Arial" pitchFamily="34" charset="0"/>
                <a:cs typeface="Arial" pitchFamily="34" charset="0"/>
              </a:rPr>
              <a:t>(3) </a:t>
            </a:r>
            <a:r>
              <a:rPr lang="vi-VN" dirty="0" smtClean="0">
                <a:solidFill>
                  <a:schemeClr val="bg1"/>
                </a:solidFill>
                <a:latin typeface="Arial" pitchFamily="34" charset="0"/>
                <a:cs typeface="Arial" pitchFamily="34" charset="0"/>
              </a:rPr>
              <a:t>Không có các lỗi kĩ thuật sau</a:t>
            </a:r>
            <a:r>
              <a:rPr lang="en-US" dirty="0" smtClean="0">
                <a:solidFill>
                  <a:schemeClr val="bg1"/>
                </a:solidFill>
                <a:latin typeface="Arial" pitchFamily="34" charset="0"/>
                <a:cs typeface="Arial" pitchFamily="34" charset="0"/>
              </a:rPr>
              <a:t>:</a:t>
            </a:r>
          </a:p>
          <a:p>
            <a:pPr algn="ctr"/>
            <a:r>
              <a:rPr lang="vi-VN" dirty="0" smtClean="0">
                <a:solidFill>
                  <a:schemeClr val="bg1"/>
                </a:solidFill>
                <a:latin typeface="Arial" pitchFamily="34" charset="0"/>
                <a:cs typeface="Arial" pitchFamily="34" charset="0"/>
              </a:rPr>
              <a:t>a) Khởi đầu ngập ngừng; b) Ho; c) Đóng nắp thanh môn; d) Gắng sức không liên tục hay dưới mức tối đa; e) Rò khí qua miệng; f) Ống ngậm bị tắ</a:t>
            </a:r>
            <a:r>
              <a:rPr lang="en-US" dirty="0" smtClean="0">
                <a:solidFill>
                  <a:schemeClr val="bg1"/>
                </a:solidFill>
                <a:latin typeface="Arial" pitchFamily="34" charset="0"/>
                <a:cs typeface="Arial" pitchFamily="34" charset="0"/>
              </a:rPr>
              <a:t>c</a:t>
            </a:r>
            <a:r>
              <a:rPr lang="vi-VN" dirty="0" smtClean="0">
                <a:solidFill>
                  <a:schemeClr val="bg1"/>
                </a:solidFill>
                <a:latin typeface="Arial" pitchFamily="34" charset="0"/>
                <a:cs typeface="Arial" pitchFamily="34" charset="0"/>
              </a:rPr>
              <a:t>.</a:t>
            </a:r>
            <a:endParaRPr lang="en-US" dirty="0">
              <a:solidFill>
                <a:schemeClr val="bg1"/>
              </a:solidFill>
              <a:latin typeface="Arial" pitchFamily="34" charset="0"/>
              <a:cs typeface="Arial" pitchFamily="34" charset="0"/>
            </a:endParaRPr>
          </a:p>
        </p:txBody>
      </p:sp>
      <p:sp>
        <p:nvSpPr>
          <p:cNvPr id="38" name="Rectangle 37"/>
          <p:cNvSpPr/>
          <p:nvPr/>
        </p:nvSpPr>
        <p:spPr>
          <a:xfrm>
            <a:off x="0" y="381000"/>
            <a:ext cx="304800"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smtClean="0">
                <a:solidFill>
                  <a:schemeClr val="tx1"/>
                </a:solidFill>
              </a:rPr>
              <a:t>a)</a:t>
            </a:r>
            <a:endParaRPr lang="en-US" sz="1600" b="1">
              <a:solidFill>
                <a:schemeClr val="tx1"/>
              </a:solidFill>
            </a:endParaRPr>
          </a:p>
        </p:txBody>
      </p:sp>
      <p:sp>
        <p:nvSpPr>
          <p:cNvPr id="39" name="Rectangle 38"/>
          <p:cNvSpPr/>
          <p:nvPr/>
        </p:nvSpPr>
        <p:spPr>
          <a:xfrm>
            <a:off x="0" y="2148114"/>
            <a:ext cx="304800"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smtClean="0">
                <a:solidFill>
                  <a:schemeClr val="tx1"/>
                </a:solidFill>
              </a:rPr>
              <a:t>b)</a:t>
            </a:r>
            <a:endParaRPr lang="en-US" sz="1600" b="1">
              <a:solidFill>
                <a:schemeClr val="tx1"/>
              </a:solidFill>
            </a:endParaRPr>
          </a:p>
        </p:txBody>
      </p:sp>
      <p:sp>
        <p:nvSpPr>
          <p:cNvPr id="40" name="Rectangle 39"/>
          <p:cNvSpPr/>
          <p:nvPr/>
        </p:nvSpPr>
        <p:spPr>
          <a:xfrm>
            <a:off x="0" y="3976914"/>
            <a:ext cx="304800"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smtClean="0">
                <a:solidFill>
                  <a:schemeClr val="tx1"/>
                </a:solidFill>
              </a:rPr>
              <a:t>c)</a:t>
            </a:r>
            <a:endParaRPr lang="en-US" sz="1600" b="1">
              <a:solidFill>
                <a:schemeClr val="tx1"/>
              </a:solidFill>
            </a:endParaRPr>
          </a:p>
        </p:txBody>
      </p:sp>
      <p:sp>
        <p:nvSpPr>
          <p:cNvPr id="41" name="Rectangle 40"/>
          <p:cNvSpPr/>
          <p:nvPr/>
        </p:nvSpPr>
        <p:spPr>
          <a:xfrm>
            <a:off x="2347686" y="381000"/>
            <a:ext cx="304800"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rPr>
              <a:t>d)</a:t>
            </a:r>
            <a:endParaRPr lang="en-US" sz="1600" b="1" dirty="0">
              <a:solidFill>
                <a:schemeClr val="tx1"/>
              </a:solidFill>
            </a:endParaRPr>
          </a:p>
        </p:txBody>
      </p:sp>
      <p:sp>
        <p:nvSpPr>
          <p:cNvPr id="42" name="Rectangle 41"/>
          <p:cNvSpPr/>
          <p:nvPr/>
        </p:nvSpPr>
        <p:spPr>
          <a:xfrm>
            <a:off x="4572000" y="2162628"/>
            <a:ext cx="304800"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rPr>
              <a:t>e)</a:t>
            </a:r>
            <a:endParaRPr lang="en-US" sz="1600" b="1" dirty="0">
              <a:solidFill>
                <a:schemeClr val="tx1"/>
              </a:solidFill>
            </a:endParaRPr>
          </a:p>
        </p:txBody>
      </p:sp>
      <p:sp>
        <p:nvSpPr>
          <p:cNvPr id="43" name="Rectangle 42"/>
          <p:cNvSpPr/>
          <p:nvPr/>
        </p:nvSpPr>
        <p:spPr>
          <a:xfrm>
            <a:off x="4572000" y="3991428"/>
            <a:ext cx="304800"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smtClean="0">
                <a:solidFill>
                  <a:schemeClr val="tx1"/>
                </a:solidFill>
              </a:rPr>
              <a:t>f)</a:t>
            </a:r>
            <a:endParaRPr lang="en-US" sz="1600" b="1">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3600" dirty="0" err="1" smtClean="0"/>
              <a:t>Bước</a:t>
            </a:r>
            <a:r>
              <a:rPr lang="en-US" sz="3600" dirty="0" smtClean="0"/>
              <a:t> 1: </a:t>
            </a:r>
            <a:r>
              <a:rPr lang="en-US" sz="3600" dirty="0" err="1" smtClean="0"/>
              <a:t>Có</a:t>
            </a:r>
            <a:r>
              <a:rPr lang="en-US" sz="3600" dirty="0" smtClean="0"/>
              <a:t> </a:t>
            </a:r>
            <a:r>
              <a:rPr lang="en-US" sz="3600" dirty="0" err="1" smtClean="0"/>
              <a:t>đúng</a:t>
            </a:r>
            <a:r>
              <a:rPr lang="en-US" sz="3600" dirty="0" smtClean="0"/>
              <a:t> </a:t>
            </a:r>
            <a:r>
              <a:rPr lang="en-US" sz="3600" dirty="0" err="1" smtClean="0"/>
              <a:t>kỹ</a:t>
            </a:r>
            <a:r>
              <a:rPr lang="en-US" sz="3600" dirty="0" smtClean="0"/>
              <a:t> </a:t>
            </a:r>
            <a:r>
              <a:rPr lang="en-US" sz="3600" dirty="0" err="1" smtClean="0"/>
              <a:t>thuật</a:t>
            </a:r>
            <a:r>
              <a:rPr lang="en-US" sz="3600" dirty="0" smtClean="0"/>
              <a:t> </a:t>
            </a:r>
            <a:r>
              <a:rPr lang="en-US" sz="3600" dirty="0" err="1" smtClean="0"/>
              <a:t>không</a:t>
            </a:r>
            <a:r>
              <a:rPr lang="en-US" sz="3600" dirty="0" smtClean="0"/>
              <a:t>?</a:t>
            </a:r>
            <a:endParaRPr lang="en-US" sz="3600" dirty="0"/>
          </a:p>
        </p:txBody>
      </p:sp>
      <p:pic>
        <p:nvPicPr>
          <p:cNvPr id="6" name="Content Placeholder 5" descr="Error 1.jpg"/>
          <p:cNvPicPr>
            <a:picLocks noGrp="1" noChangeAspect="1"/>
          </p:cNvPicPr>
          <p:nvPr>
            <p:ph idx="1"/>
          </p:nvPr>
        </p:nvPicPr>
        <p:blipFill>
          <a:blip r:embed="rId2" cstate="print"/>
          <a:stretch>
            <a:fillRect/>
          </a:stretch>
        </p:blipFill>
        <p:spPr>
          <a:xfrm>
            <a:off x="76200" y="2057400"/>
            <a:ext cx="8991600" cy="3404162"/>
          </a:xfrm>
        </p:spPr>
      </p:pic>
      <p:sp>
        <p:nvSpPr>
          <p:cNvPr id="4" name="TextBox 3"/>
          <p:cNvSpPr txBox="1"/>
          <p:nvPr/>
        </p:nvSpPr>
        <p:spPr>
          <a:xfrm>
            <a:off x="457200" y="5486400"/>
            <a:ext cx="8229600" cy="523220"/>
          </a:xfrm>
          <a:prstGeom prst="rect">
            <a:avLst/>
          </a:prstGeom>
          <a:noFill/>
        </p:spPr>
        <p:txBody>
          <a:bodyPr wrap="square" rtlCol="0">
            <a:spAutoFit/>
          </a:bodyPr>
          <a:lstStyle/>
          <a:p>
            <a:pPr algn="ctr"/>
            <a:r>
              <a:rPr lang="en-US" sz="2800" dirty="0" err="1" smtClean="0">
                <a:solidFill>
                  <a:schemeClr val="bg1"/>
                </a:solidFill>
              </a:rPr>
              <a:t>Cách</a:t>
            </a:r>
            <a:r>
              <a:rPr lang="en-US" sz="2800" dirty="0" smtClean="0">
                <a:solidFill>
                  <a:schemeClr val="bg1"/>
                </a:solidFill>
              </a:rPr>
              <a:t> </a:t>
            </a:r>
            <a:r>
              <a:rPr lang="en-US" sz="2800" dirty="0" err="1" smtClean="0">
                <a:solidFill>
                  <a:schemeClr val="bg1"/>
                </a:solidFill>
              </a:rPr>
              <a:t>khắc</a:t>
            </a:r>
            <a:r>
              <a:rPr lang="en-US" sz="2800" dirty="0" smtClean="0">
                <a:solidFill>
                  <a:schemeClr val="bg1"/>
                </a:solidFill>
              </a:rPr>
              <a:t> </a:t>
            </a:r>
            <a:r>
              <a:rPr lang="en-US" sz="2800" dirty="0" err="1" smtClean="0">
                <a:solidFill>
                  <a:schemeClr val="bg1"/>
                </a:solidFill>
              </a:rPr>
              <a:t>phục</a:t>
            </a:r>
            <a:r>
              <a:rPr lang="en-US" sz="2800" dirty="0" smtClean="0">
                <a:solidFill>
                  <a:schemeClr val="bg1"/>
                </a:solidFill>
              </a:rPr>
              <a:t> </a:t>
            </a:r>
            <a:r>
              <a:rPr lang="en-US" sz="2800" dirty="0" err="1" smtClean="0">
                <a:solidFill>
                  <a:schemeClr val="bg1"/>
                </a:solidFill>
              </a:rPr>
              <a:t>các</a:t>
            </a:r>
            <a:r>
              <a:rPr lang="en-US" sz="2800" dirty="0" smtClean="0">
                <a:solidFill>
                  <a:schemeClr val="bg1"/>
                </a:solidFill>
              </a:rPr>
              <a:t> </a:t>
            </a:r>
            <a:r>
              <a:rPr lang="en-US" sz="2800" dirty="0" err="1" smtClean="0">
                <a:solidFill>
                  <a:schemeClr val="bg1"/>
                </a:solidFill>
              </a:rPr>
              <a:t>lỗi</a:t>
            </a:r>
            <a:r>
              <a:rPr lang="en-US" sz="2800" dirty="0" smtClean="0">
                <a:solidFill>
                  <a:schemeClr val="bg1"/>
                </a:solidFill>
              </a:rPr>
              <a:t> </a:t>
            </a:r>
            <a:r>
              <a:rPr lang="en-US" sz="2800" dirty="0" err="1" smtClean="0">
                <a:solidFill>
                  <a:schemeClr val="bg1"/>
                </a:solidFill>
              </a:rPr>
              <a:t>kỹ</a:t>
            </a:r>
            <a:r>
              <a:rPr lang="en-US" sz="2800" dirty="0" smtClean="0">
                <a:solidFill>
                  <a:schemeClr val="bg1"/>
                </a:solidFill>
              </a:rPr>
              <a:t> </a:t>
            </a:r>
            <a:r>
              <a:rPr lang="en-US" sz="2800" dirty="0" err="1" smtClean="0">
                <a:solidFill>
                  <a:schemeClr val="bg1"/>
                </a:solidFill>
              </a:rPr>
              <a:t>thuật</a:t>
            </a:r>
            <a:endParaRPr lang="en-US" sz="2800" dirty="0">
              <a:solidFill>
                <a:schemeClr val="bg1"/>
              </a:solidFill>
            </a:endParaRPr>
          </a:p>
        </p:txBody>
      </p:sp>
      <p:sp>
        <p:nvSpPr>
          <p:cNvPr id="5" name="TextBox 4"/>
          <p:cNvSpPr txBox="1"/>
          <p:nvPr/>
        </p:nvSpPr>
        <p:spPr>
          <a:xfrm>
            <a:off x="1371600" y="1143000"/>
            <a:ext cx="6172200" cy="461665"/>
          </a:xfrm>
          <a:prstGeom prst="rect">
            <a:avLst/>
          </a:prstGeom>
          <a:noFill/>
        </p:spPr>
        <p:txBody>
          <a:bodyPr wrap="square" rtlCol="0">
            <a:spAutoFit/>
          </a:bodyPr>
          <a:lstStyle/>
          <a:p>
            <a:pPr algn="ctr"/>
            <a:r>
              <a:rPr lang="en-US" sz="2400" b="1" dirty="0" err="1" smtClean="0">
                <a:solidFill>
                  <a:srgbClr val="FFC000"/>
                </a:solidFill>
              </a:rPr>
              <a:t>Tiêu</a:t>
            </a:r>
            <a:r>
              <a:rPr lang="en-US" sz="2400" b="1" dirty="0" smtClean="0">
                <a:solidFill>
                  <a:srgbClr val="FFC000"/>
                </a:solidFill>
              </a:rPr>
              <a:t> </a:t>
            </a:r>
            <a:r>
              <a:rPr lang="en-US" sz="2400" b="1" dirty="0" err="1" smtClean="0">
                <a:solidFill>
                  <a:srgbClr val="FFC000"/>
                </a:solidFill>
              </a:rPr>
              <a:t>chuẩn</a:t>
            </a:r>
            <a:r>
              <a:rPr lang="en-US" sz="2400" b="1" dirty="0" smtClean="0">
                <a:solidFill>
                  <a:srgbClr val="FFC000"/>
                </a:solidFill>
              </a:rPr>
              <a:t> </a:t>
            </a:r>
            <a:r>
              <a:rPr lang="en-US" sz="2400" b="1" dirty="0" err="1" smtClean="0">
                <a:solidFill>
                  <a:srgbClr val="FFC000"/>
                </a:solidFill>
              </a:rPr>
              <a:t>chấp</a:t>
            </a:r>
            <a:r>
              <a:rPr lang="en-US" sz="2400" b="1" dirty="0" smtClean="0">
                <a:solidFill>
                  <a:srgbClr val="FFC000"/>
                </a:solidFill>
              </a:rPr>
              <a:t> </a:t>
            </a:r>
            <a:r>
              <a:rPr lang="en-US" sz="2400" b="1" dirty="0" err="1" smtClean="0">
                <a:solidFill>
                  <a:srgbClr val="FFC000"/>
                </a:solidFill>
              </a:rPr>
              <a:t>nhận</a:t>
            </a:r>
            <a:r>
              <a:rPr lang="en-US" sz="2400" b="1" dirty="0" smtClean="0">
                <a:solidFill>
                  <a:srgbClr val="FFC000"/>
                </a:solidFill>
              </a:rPr>
              <a:t> </a:t>
            </a:r>
            <a:r>
              <a:rPr lang="en-US" sz="2400" b="1" dirty="0" err="1" smtClean="0">
                <a:solidFill>
                  <a:srgbClr val="FFC000"/>
                </a:solidFill>
              </a:rPr>
              <a:t>được</a:t>
            </a:r>
            <a:endParaRPr lang="en-US" sz="2400" b="1" dirty="0">
              <a:solidFill>
                <a:srgbClr val="FFC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3600" dirty="0" err="1" smtClean="0"/>
              <a:t>Bước</a:t>
            </a:r>
            <a:r>
              <a:rPr lang="en-US" sz="3600" dirty="0" smtClean="0"/>
              <a:t> 1: </a:t>
            </a:r>
            <a:r>
              <a:rPr lang="en-US" sz="3600" dirty="0" err="1" smtClean="0"/>
              <a:t>Có</a:t>
            </a:r>
            <a:r>
              <a:rPr lang="en-US" sz="3600" dirty="0" smtClean="0"/>
              <a:t> </a:t>
            </a:r>
            <a:r>
              <a:rPr lang="en-US" sz="3600" dirty="0" err="1" smtClean="0"/>
              <a:t>đúng</a:t>
            </a:r>
            <a:r>
              <a:rPr lang="en-US" sz="3600" dirty="0" smtClean="0"/>
              <a:t> </a:t>
            </a:r>
            <a:r>
              <a:rPr lang="en-US" sz="3600" dirty="0" err="1" smtClean="0"/>
              <a:t>kỹ</a:t>
            </a:r>
            <a:r>
              <a:rPr lang="en-US" sz="3600" dirty="0" smtClean="0"/>
              <a:t> </a:t>
            </a:r>
            <a:r>
              <a:rPr lang="en-US" sz="3600" dirty="0" err="1" smtClean="0"/>
              <a:t>thuật</a:t>
            </a:r>
            <a:r>
              <a:rPr lang="en-US" sz="3600" dirty="0" smtClean="0"/>
              <a:t> </a:t>
            </a:r>
            <a:r>
              <a:rPr lang="en-US" sz="3600" dirty="0" err="1" smtClean="0"/>
              <a:t>không</a:t>
            </a:r>
            <a:r>
              <a:rPr lang="en-US" sz="3600" dirty="0" smtClean="0"/>
              <a:t>?</a:t>
            </a:r>
            <a:endParaRPr lang="en-US" sz="3600" dirty="0"/>
          </a:p>
        </p:txBody>
      </p:sp>
      <p:sp>
        <p:nvSpPr>
          <p:cNvPr id="5" name="TextBox 4"/>
          <p:cNvSpPr txBox="1"/>
          <p:nvPr/>
        </p:nvSpPr>
        <p:spPr>
          <a:xfrm>
            <a:off x="1371600" y="914400"/>
            <a:ext cx="6172200" cy="461665"/>
          </a:xfrm>
          <a:prstGeom prst="rect">
            <a:avLst/>
          </a:prstGeom>
          <a:noFill/>
        </p:spPr>
        <p:txBody>
          <a:bodyPr wrap="square" rtlCol="0">
            <a:spAutoFit/>
          </a:bodyPr>
          <a:lstStyle/>
          <a:p>
            <a:pPr algn="ctr"/>
            <a:r>
              <a:rPr lang="en-US" sz="2400" b="1" dirty="0" err="1" smtClean="0">
                <a:solidFill>
                  <a:srgbClr val="FFC000"/>
                </a:solidFill>
              </a:rPr>
              <a:t>Tiêu</a:t>
            </a:r>
            <a:r>
              <a:rPr lang="en-US" sz="2400" b="1" dirty="0" smtClean="0">
                <a:solidFill>
                  <a:srgbClr val="FFC000"/>
                </a:solidFill>
              </a:rPr>
              <a:t> </a:t>
            </a:r>
            <a:r>
              <a:rPr lang="en-US" sz="2400" b="1" dirty="0" err="1" smtClean="0">
                <a:solidFill>
                  <a:srgbClr val="FFC000"/>
                </a:solidFill>
              </a:rPr>
              <a:t>chuẩn</a:t>
            </a:r>
            <a:r>
              <a:rPr lang="en-US" sz="2400" b="1" dirty="0" smtClean="0">
                <a:solidFill>
                  <a:srgbClr val="FFC000"/>
                </a:solidFill>
              </a:rPr>
              <a:t> </a:t>
            </a:r>
            <a:r>
              <a:rPr lang="en-US" sz="2400" b="1" dirty="0" err="1" smtClean="0">
                <a:solidFill>
                  <a:srgbClr val="FFC000"/>
                </a:solidFill>
              </a:rPr>
              <a:t>lặp</a:t>
            </a:r>
            <a:r>
              <a:rPr lang="en-US" sz="2400" b="1" dirty="0" smtClean="0">
                <a:solidFill>
                  <a:srgbClr val="FFC000"/>
                </a:solidFill>
              </a:rPr>
              <a:t> </a:t>
            </a:r>
            <a:r>
              <a:rPr lang="en-US" sz="2400" b="1" dirty="0" err="1" smtClean="0">
                <a:solidFill>
                  <a:srgbClr val="FFC000"/>
                </a:solidFill>
              </a:rPr>
              <a:t>lại</a:t>
            </a:r>
            <a:r>
              <a:rPr lang="en-US" sz="2400" b="1" dirty="0" smtClean="0">
                <a:solidFill>
                  <a:srgbClr val="FFC000"/>
                </a:solidFill>
              </a:rPr>
              <a:t> </a:t>
            </a:r>
            <a:r>
              <a:rPr lang="en-US" sz="2400" b="1" dirty="0" err="1" smtClean="0">
                <a:solidFill>
                  <a:srgbClr val="FFC000"/>
                </a:solidFill>
              </a:rPr>
              <a:t>được</a:t>
            </a:r>
            <a:endParaRPr lang="en-US" sz="2400" b="1" dirty="0">
              <a:solidFill>
                <a:srgbClr val="FFC000"/>
              </a:solidFill>
            </a:endParaRPr>
          </a:p>
        </p:txBody>
      </p:sp>
      <p:sp>
        <p:nvSpPr>
          <p:cNvPr id="8" name="Content Placeholder 7"/>
          <p:cNvSpPr>
            <a:spLocks noGrp="1"/>
          </p:cNvSpPr>
          <p:nvPr>
            <p:ph idx="1"/>
          </p:nvPr>
        </p:nvSpPr>
        <p:spPr/>
        <p:txBody>
          <a:bodyPr/>
          <a:lstStyle/>
          <a:p>
            <a:r>
              <a:rPr lang="en-US" dirty="0" smtClean="0"/>
              <a:t>FVC </a:t>
            </a:r>
            <a:r>
              <a:rPr lang="en-US" dirty="0" err="1" smtClean="0"/>
              <a:t>và</a:t>
            </a:r>
            <a:r>
              <a:rPr lang="en-US" dirty="0" smtClean="0"/>
              <a:t> FEV1 </a:t>
            </a:r>
            <a:r>
              <a:rPr lang="en-US" dirty="0" err="1" smtClean="0"/>
              <a:t>lớn</a:t>
            </a:r>
            <a:r>
              <a:rPr lang="en-US" dirty="0" smtClean="0"/>
              <a:t> </a:t>
            </a:r>
            <a:r>
              <a:rPr lang="en-US" dirty="0" err="1" smtClean="0"/>
              <a:t>nhất</a:t>
            </a:r>
            <a:r>
              <a:rPr lang="en-US" dirty="0" smtClean="0"/>
              <a:t> </a:t>
            </a:r>
            <a:r>
              <a:rPr lang="en-US" dirty="0" err="1" smtClean="0"/>
              <a:t>và</a:t>
            </a:r>
            <a:r>
              <a:rPr lang="en-US" dirty="0" smtClean="0"/>
              <a:t> </a:t>
            </a:r>
            <a:r>
              <a:rPr lang="en-US" dirty="0" err="1" smtClean="0"/>
              <a:t>lớn</a:t>
            </a:r>
            <a:r>
              <a:rPr lang="en-US" dirty="0" smtClean="0"/>
              <a:t> </a:t>
            </a:r>
            <a:r>
              <a:rPr lang="en-US" dirty="0" err="1" smtClean="0"/>
              <a:t>nhì</a:t>
            </a:r>
            <a:r>
              <a:rPr lang="en-US" dirty="0" smtClean="0"/>
              <a:t> </a:t>
            </a:r>
            <a:r>
              <a:rPr lang="en-US" dirty="0" err="1" smtClean="0"/>
              <a:t>chênh</a:t>
            </a:r>
            <a:r>
              <a:rPr lang="en-US" dirty="0" smtClean="0"/>
              <a:t> </a:t>
            </a:r>
            <a:r>
              <a:rPr lang="en-US" dirty="0" err="1" smtClean="0"/>
              <a:t>lệch</a:t>
            </a:r>
            <a:r>
              <a:rPr lang="en-US" dirty="0" smtClean="0"/>
              <a:t> </a:t>
            </a:r>
            <a:r>
              <a:rPr lang="en-US" dirty="0" err="1" smtClean="0"/>
              <a:t>không</a:t>
            </a:r>
            <a:r>
              <a:rPr lang="en-US" dirty="0" smtClean="0"/>
              <a:t> </a:t>
            </a:r>
            <a:r>
              <a:rPr lang="en-US" dirty="0" err="1" smtClean="0"/>
              <a:t>quá</a:t>
            </a:r>
            <a:r>
              <a:rPr lang="en-US" dirty="0" smtClean="0"/>
              <a:t> </a:t>
            </a:r>
          </a:p>
          <a:p>
            <a:pPr lvl="1"/>
            <a:r>
              <a:rPr lang="en-US" dirty="0" smtClean="0"/>
              <a:t>0,150 L (</a:t>
            </a:r>
            <a:r>
              <a:rPr lang="en-US" dirty="0" err="1" smtClean="0"/>
              <a:t>người</a:t>
            </a:r>
            <a:r>
              <a:rPr lang="en-US" dirty="0" smtClean="0"/>
              <a:t> </a:t>
            </a:r>
            <a:r>
              <a:rPr lang="en-US" dirty="0" err="1" smtClean="0"/>
              <a:t>lớn</a:t>
            </a:r>
            <a:r>
              <a:rPr lang="en-US" dirty="0" smtClean="0"/>
              <a:t>); 0,100 L (</a:t>
            </a:r>
            <a:r>
              <a:rPr lang="en-US" dirty="0" err="1" smtClean="0"/>
              <a:t>trẻ</a:t>
            </a:r>
            <a:r>
              <a:rPr lang="en-US" dirty="0" smtClean="0"/>
              <a:t> </a:t>
            </a:r>
            <a:r>
              <a:rPr lang="en-US" dirty="0" err="1" smtClean="0"/>
              <a:t>em</a:t>
            </a:r>
            <a:r>
              <a:rPr lang="en-US" dirty="0" smtClean="0"/>
              <a:t> 2-6 </a:t>
            </a:r>
            <a:r>
              <a:rPr lang="en-US" dirty="0" err="1" smtClean="0"/>
              <a:t>tuổi</a:t>
            </a:r>
            <a:r>
              <a:rPr lang="en-US" dirty="0" smtClean="0"/>
              <a:t>)</a:t>
            </a:r>
          </a:p>
          <a:p>
            <a:pPr lvl="1"/>
            <a:r>
              <a:rPr lang="en-US" dirty="0" smtClean="0"/>
              <a:t>Hay 10% </a:t>
            </a:r>
            <a:r>
              <a:rPr lang="en-US" dirty="0" err="1" smtClean="0"/>
              <a:t>giá</a:t>
            </a:r>
            <a:r>
              <a:rPr lang="en-US" dirty="0" smtClean="0"/>
              <a:t> </a:t>
            </a:r>
            <a:r>
              <a:rPr lang="en-US" dirty="0" err="1" smtClean="0"/>
              <a:t>trị</a:t>
            </a:r>
            <a:r>
              <a:rPr lang="en-US" dirty="0" smtClean="0"/>
              <a:t> </a:t>
            </a:r>
            <a:r>
              <a:rPr lang="en-US" dirty="0" err="1" smtClean="0"/>
              <a:t>lớn</a:t>
            </a:r>
            <a:r>
              <a:rPr lang="en-US" dirty="0" smtClean="0"/>
              <a:t> </a:t>
            </a:r>
            <a:r>
              <a:rPr lang="en-US" dirty="0" err="1" smtClean="0"/>
              <a:t>nhất</a:t>
            </a:r>
            <a:endParaRPr lang="en-US" dirty="0"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3600" dirty="0" err="1" smtClean="0"/>
              <a:t>Bước</a:t>
            </a:r>
            <a:r>
              <a:rPr lang="en-US" sz="3600" dirty="0" smtClean="0"/>
              <a:t> 1: </a:t>
            </a:r>
            <a:r>
              <a:rPr lang="en-US" sz="3600" dirty="0" err="1" smtClean="0"/>
              <a:t>Có</a:t>
            </a:r>
            <a:r>
              <a:rPr lang="en-US" sz="3600" dirty="0" smtClean="0"/>
              <a:t> </a:t>
            </a:r>
            <a:r>
              <a:rPr lang="en-US" sz="3600" dirty="0" err="1" smtClean="0"/>
              <a:t>đúng</a:t>
            </a:r>
            <a:r>
              <a:rPr lang="en-US" sz="3600" dirty="0" smtClean="0"/>
              <a:t> </a:t>
            </a:r>
            <a:r>
              <a:rPr lang="en-US" sz="3600" dirty="0" err="1" smtClean="0"/>
              <a:t>kỹ</a:t>
            </a:r>
            <a:r>
              <a:rPr lang="en-US" sz="3600" dirty="0" smtClean="0"/>
              <a:t> </a:t>
            </a:r>
            <a:r>
              <a:rPr lang="en-US" sz="3600" dirty="0" err="1" smtClean="0"/>
              <a:t>thuật</a:t>
            </a:r>
            <a:r>
              <a:rPr lang="en-US" sz="3600" dirty="0" smtClean="0"/>
              <a:t> </a:t>
            </a:r>
            <a:r>
              <a:rPr lang="en-US" sz="3600" dirty="0" err="1" smtClean="0"/>
              <a:t>không</a:t>
            </a:r>
            <a:r>
              <a:rPr lang="en-US" sz="3600" dirty="0" smtClean="0"/>
              <a:t>?</a:t>
            </a:r>
            <a:endParaRPr lang="en-US" sz="3600" dirty="0"/>
          </a:p>
        </p:txBody>
      </p:sp>
      <p:sp>
        <p:nvSpPr>
          <p:cNvPr id="5" name="TextBox 4"/>
          <p:cNvSpPr txBox="1"/>
          <p:nvPr/>
        </p:nvSpPr>
        <p:spPr>
          <a:xfrm>
            <a:off x="1371600" y="838200"/>
            <a:ext cx="6172200" cy="461665"/>
          </a:xfrm>
          <a:prstGeom prst="rect">
            <a:avLst/>
          </a:prstGeom>
          <a:noFill/>
        </p:spPr>
        <p:txBody>
          <a:bodyPr wrap="square" rtlCol="0">
            <a:spAutoFit/>
          </a:bodyPr>
          <a:lstStyle/>
          <a:p>
            <a:pPr algn="ctr"/>
            <a:r>
              <a:rPr lang="en-US" sz="2400" b="1" dirty="0" err="1" smtClean="0">
                <a:solidFill>
                  <a:srgbClr val="FFC000"/>
                </a:solidFill>
              </a:rPr>
              <a:t>Bảng</a:t>
            </a:r>
            <a:r>
              <a:rPr lang="en-US" sz="2400" b="1" dirty="0" smtClean="0">
                <a:solidFill>
                  <a:srgbClr val="FFC000"/>
                </a:solidFill>
              </a:rPr>
              <a:t> </a:t>
            </a:r>
            <a:r>
              <a:rPr lang="en-US" sz="2400" b="1" dirty="0" err="1" smtClean="0">
                <a:solidFill>
                  <a:srgbClr val="FFC000"/>
                </a:solidFill>
              </a:rPr>
              <a:t>phân</a:t>
            </a:r>
            <a:r>
              <a:rPr lang="en-US" sz="2400" b="1" dirty="0" smtClean="0">
                <a:solidFill>
                  <a:srgbClr val="FFC000"/>
                </a:solidFill>
              </a:rPr>
              <a:t> </a:t>
            </a:r>
            <a:r>
              <a:rPr lang="en-US" sz="2400" b="1" dirty="0" err="1" smtClean="0">
                <a:solidFill>
                  <a:srgbClr val="FFC000"/>
                </a:solidFill>
              </a:rPr>
              <a:t>loại</a:t>
            </a:r>
            <a:r>
              <a:rPr lang="en-US" sz="2400" b="1" dirty="0" smtClean="0">
                <a:solidFill>
                  <a:srgbClr val="FFC000"/>
                </a:solidFill>
              </a:rPr>
              <a:t> </a:t>
            </a:r>
            <a:r>
              <a:rPr lang="en-US" sz="2400" b="1" dirty="0" err="1" smtClean="0">
                <a:solidFill>
                  <a:srgbClr val="FFC000"/>
                </a:solidFill>
              </a:rPr>
              <a:t>chất</a:t>
            </a:r>
            <a:r>
              <a:rPr lang="en-US" sz="2400" b="1" dirty="0" smtClean="0">
                <a:solidFill>
                  <a:srgbClr val="FFC000"/>
                </a:solidFill>
              </a:rPr>
              <a:t> </a:t>
            </a:r>
            <a:r>
              <a:rPr lang="en-US" sz="2400" b="1" dirty="0" err="1" smtClean="0">
                <a:solidFill>
                  <a:srgbClr val="FFC000"/>
                </a:solidFill>
              </a:rPr>
              <a:t>lượng</a:t>
            </a:r>
            <a:r>
              <a:rPr lang="en-US" sz="2400" b="1" dirty="0" smtClean="0">
                <a:solidFill>
                  <a:srgbClr val="FFC000"/>
                </a:solidFill>
              </a:rPr>
              <a:t> </a:t>
            </a:r>
            <a:r>
              <a:rPr lang="en-US" sz="2400" b="1" dirty="0" err="1" smtClean="0">
                <a:solidFill>
                  <a:srgbClr val="FFC000"/>
                </a:solidFill>
              </a:rPr>
              <a:t>theo</a:t>
            </a:r>
            <a:r>
              <a:rPr lang="en-US" sz="2400" b="1" dirty="0" smtClean="0">
                <a:solidFill>
                  <a:srgbClr val="FFC000"/>
                </a:solidFill>
              </a:rPr>
              <a:t> ATS 2017</a:t>
            </a:r>
            <a:endParaRPr lang="en-US" sz="2400" b="1" dirty="0">
              <a:solidFill>
                <a:srgbClr val="FFC000"/>
              </a:solidFill>
            </a:endParaRPr>
          </a:p>
        </p:txBody>
      </p:sp>
      <p:graphicFrame>
        <p:nvGraphicFramePr>
          <p:cNvPr id="6" name="Content Placeholder 5"/>
          <p:cNvGraphicFramePr>
            <a:graphicFrameLocks noGrp="1"/>
          </p:cNvGraphicFramePr>
          <p:nvPr>
            <p:ph idx="1"/>
          </p:nvPr>
        </p:nvGraphicFramePr>
        <p:xfrm>
          <a:off x="457200" y="1762760"/>
          <a:ext cx="8229599" cy="4759960"/>
        </p:xfrm>
        <a:graphic>
          <a:graphicData uri="http://schemas.openxmlformats.org/drawingml/2006/table">
            <a:tbl>
              <a:tblPr firstRow="1" bandRow="1">
                <a:tableStyleId>{793D81CF-94F2-401A-BA57-92F5A7B2D0C5}</a:tableStyleId>
              </a:tblPr>
              <a:tblGrid>
                <a:gridCol w="685800"/>
                <a:gridCol w="1197320"/>
                <a:gridCol w="2231680"/>
                <a:gridCol w="2240732"/>
                <a:gridCol w="1874067"/>
              </a:tblGrid>
              <a:tr h="370840">
                <a:tc>
                  <a:txBody>
                    <a:bodyPr/>
                    <a:lstStyle/>
                    <a:p>
                      <a:pPr algn="ctr"/>
                      <a:r>
                        <a:rPr lang="en-US" dirty="0" err="1" smtClean="0">
                          <a:solidFill>
                            <a:schemeClr val="tx1"/>
                          </a:solidFill>
                        </a:rPr>
                        <a:t>Phân</a:t>
                      </a:r>
                      <a:r>
                        <a:rPr lang="en-US" baseline="0" dirty="0" smtClean="0">
                          <a:solidFill>
                            <a:schemeClr val="tx1"/>
                          </a:solidFill>
                        </a:rPr>
                        <a:t> </a:t>
                      </a:r>
                      <a:r>
                        <a:rPr lang="en-US" baseline="0" dirty="0" err="1" smtClean="0">
                          <a:solidFill>
                            <a:schemeClr val="tx1"/>
                          </a:solidFill>
                        </a:rPr>
                        <a:t>loại</a:t>
                      </a:r>
                      <a:endParaRPr lang="en-US" dirty="0">
                        <a:solidFill>
                          <a:schemeClr val="tx1"/>
                        </a:solidFill>
                      </a:endParaRPr>
                    </a:p>
                  </a:txBody>
                  <a:tcPr anchor="ctr">
                    <a:solidFill>
                      <a:schemeClr val="bg1"/>
                    </a:solidFill>
                  </a:tcPr>
                </a:tc>
                <a:tc>
                  <a:txBody>
                    <a:bodyPr/>
                    <a:lstStyle/>
                    <a:p>
                      <a:pPr algn="ctr"/>
                      <a:r>
                        <a:rPr lang="en-US" dirty="0" err="1" smtClean="0">
                          <a:solidFill>
                            <a:schemeClr val="tx1"/>
                          </a:solidFill>
                        </a:rPr>
                        <a:t>Số</a:t>
                      </a:r>
                      <a:r>
                        <a:rPr lang="en-US" baseline="0" dirty="0" smtClean="0">
                          <a:solidFill>
                            <a:schemeClr val="tx1"/>
                          </a:solidFill>
                        </a:rPr>
                        <a:t> </a:t>
                      </a:r>
                      <a:r>
                        <a:rPr lang="en-US" baseline="0" dirty="0" err="1" smtClean="0">
                          <a:solidFill>
                            <a:schemeClr val="tx1"/>
                          </a:solidFill>
                        </a:rPr>
                        <a:t>lần</a:t>
                      </a:r>
                      <a:r>
                        <a:rPr lang="en-US" baseline="0" dirty="0" smtClean="0">
                          <a:solidFill>
                            <a:schemeClr val="tx1"/>
                          </a:solidFill>
                        </a:rPr>
                        <a:t> </a:t>
                      </a:r>
                      <a:r>
                        <a:rPr lang="en-US" baseline="0" dirty="0" err="1" smtClean="0">
                          <a:solidFill>
                            <a:schemeClr val="tx1"/>
                          </a:solidFill>
                        </a:rPr>
                        <a:t>đo</a:t>
                      </a:r>
                      <a:r>
                        <a:rPr lang="en-US" baseline="0" dirty="0" smtClean="0">
                          <a:solidFill>
                            <a:schemeClr val="tx1"/>
                          </a:solidFill>
                        </a:rPr>
                        <a:t> </a:t>
                      </a:r>
                      <a:r>
                        <a:rPr lang="en-US" baseline="0" dirty="0" err="1" smtClean="0">
                          <a:solidFill>
                            <a:schemeClr val="tx1"/>
                          </a:solidFill>
                        </a:rPr>
                        <a:t>chấp</a:t>
                      </a:r>
                      <a:r>
                        <a:rPr lang="en-US" baseline="0" dirty="0" smtClean="0">
                          <a:solidFill>
                            <a:schemeClr val="tx1"/>
                          </a:solidFill>
                        </a:rPr>
                        <a:t> </a:t>
                      </a:r>
                      <a:r>
                        <a:rPr lang="en-US" baseline="0" dirty="0" err="1" smtClean="0">
                          <a:solidFill>
                            <a:schemeClr val="tx1"/>
                          </a:solidFill>
                        </a:rPr>
                        <a:t>nhận</a:t>
                      </a:r>
                      <a:r>
                        <a:rPr lang="en-US" baseline="0" dirty="0" smtClean="0">
                          <a:solidFill>
                            <a:schemeClr val="tx1"/>
                          </a:solidFill>
                        </a:rPr>
                        <a:t> </a:t>
                      </a:r>
                      <a:r>
                        <a:rPr lang="en-US" baseline="0" dirty="0" err="1" smtClean="0">
                          <a:solidFill>
                            <a:schemeClr val="tx1"/>
                          </a:solidFill>
                        </a:rPr>
                        <a:t>được</a:t>
                      </a:r>
                      <a:endParaRPr lang="en-US" dirty="0">
                        <a:solidFill>
                          <a:schemeClr val="tx1"/>
                        </a:solidFill>
                      </a:endParaRPr>
                    </a:p>
                  </a:txBody>
                  <a:tcPr anchor="ctr">
                    <a:solidFill>
                      <a:schemeClr val="bg1"/>
                    </a:solidFill>
                  </a:tcPr>
                </a:tc>
                <a:tc>
                  <a:txBody>
                    <a:bodyPr/>
                    <a:lstStyle/>
                    <a:p>
                      <a:pPr algn="ctr"/>
                      <a:r>
                        <a:rPr lang="en-US" dirty="0" err="1" smtClean="0">
                          <a:solidFill>
                            <a:schemeClr val="tx1"/>
                          </a:solidFill>
                        </a:rPr>
                        <a:t>Người</a:t>
                      </a:r>
                      <a:r>
                        <a:rPr lang="en-US" baseline="0" dirty="0" smtClean="0">
                          <a:solidFill>
                            <a:schemeClr val="tx1"/>
                          </a:solidFill>
                        </a:rPr>
                        <a:t> </a:t>
                      </a:r>
                      <a:r>
                        <a:rPr lang="en-US" baseline="0" dirty="0" err="1" smtClean="0">
                          <a:solidFill>
                            <a:schemeClr val="tx1"/>
                          </a:solidFill>
                        </a:rPr>
                        <a:t>lớn</a:t>
                      </a:r>
                      <a:endParaRPr lang="en-US" dirty="0">
                        <a:solidFill>
                          <a:schemeClr val="tx1"/>
                        </a:solidFill>
                      </a:endParaRPr>
                    </a:p>
                  </a:txBody>
                  <a:tcPr anchor="ctr">
                    <a:solidFill>
                      <a:schemeClr val="bg1"/>
                    </a:solidFill>
                  </a:tcPr>
                </a:tc>
                <a:tc>
                  <a:txBody>
                    <a:bodyPr/>
                    <a:lstStyle/>
                    <a:p>
                      <a:pPr algn="ctr"/>
                      <a:r>
                        <a:rPr lang="en-US" dirty="0" err="1" smtClean="0">
                          <a:solidFill>
                            <a:schemeClr val="tx1"/>
                          </a:solidFill>
                        </a:rPr>
                        <a:t>Trẻ</a:t>
                      </a:r>
                      <a:r>
                        <a:rPr lang="en-US" baseline="0" dirty="0" smtClean="0">
                          <a:solidFill>
                            <a:schemeClr val="tx1"/>
                          </a:solidFill>
                        </a:rPr>
                        <a:t> </a:t>
                      </a:r>
                      <a:r>
                        <a:rPr lang="en-US" baseline="0" dirty="0" err="1" smtClean="0">
                          <a:solidFill>
                            <a:schemeClr val="tx1"/>
                          </a:solidFill>
                        </a:rPr>
                        <a:t>em</a:t>
                      </a:r>
                      <a:r>
                        <a:rPr lang="en-US" baseline="0" dirty="0" smtClean="0">
                          <a:solidFill>
                            <a:schemeClr val="tx1"/>
                          </a:solidFill>
                        </a:rPr>
                        <a:t> 2-6 </a:t>
                      </a:r>
                      <a:r>
                        <a:rPr lang="en-US" baseline="0" dirty="0" err="1" smtClean="0">
                          <a:solidFill>
                            <a:schemeClr val="tx1"/>
                          </a:solidFill>
                        </a:rPr>
                        <a:t>tuổi</a:t>
                      </a:r>
                      <a:endParaRPr lang="en-US" dirty="0">
                        <a:solidFill>
                          <a:schemeClr val="tx1"/>
                        </a:solidFill>
                      </a:endParaRPr>
                    </a:p>
                  </a:txBody>
                  <a:tcPr anchor="ctr">
                    <a:solidFill>
                      <a:schemeClr val="bg1"/>
                    </a:solidFill>
                  </a:tcPr>
                </a:tc>
                <a:tc>
                  <a:txBody>
                    <a:bodyPr/>
                    <a:lstStyle/>
                    <a:p>
                      <a:pPr algn="ctr"/>
                      <a:r>
                        <a:rPr lang="en-US" dirty="0" err="1" smtClean="0">
                          <a:solidFill>
                            <a:schemeClr val="tx1"/>
                          </a:solidFill>
                        </a:rPr>
                        <a:t>Khuyến</a:t>
                      </a:r>
                      <a:r>
                        <a:rPr lang="en-US" baseline="0" dirty="0" smtClean="0">
                          <a:solidFill>
                            <a:schemeClr val="tx1"/>
                          </a:solidFill>
                        </a:rPr>
                        <a:t> </a:t>
                      </a:r>
                      <a:r>
                        <a:rPr lang="en-US" baseline="0" dirty="0" err="1" smtClean="0">
                          <a:solidFill>
                            <a:schemeClr val="tx1"/>
                          </a:solidFill>
                        </a:rPr>
                        <a:t>cáo</a:t>
                      </a:r>
                      <a:endParaRPr lang="en-US" dirty="0">
                        <a:solidFill>
                          <a:schemeClr val="tx1"/>
                        </a:solidFill>
                      </a:endParaRPr>
                    </a:p>
                  </a:txBody>
                  <a:tcPr anchor="ctr">
                    <a:solidFill>
                      <a:schemeClr val="bg1"/>
                    </a:solidFill>
                  </a:tcPr>
                </a:tc>
              </a:tr>
              <a:tr h="370840">
                <a:tc>
                  <a:txBody>
                    <a:bodyPr/>
                    <a:lstStyle/>
                    <a:p>
                      <a:pPr algn="ctr"/>
                      <a:r>
                        <a:rPr lang="en-US" b="1" dirty="0" smtClean="0"/>
                        <a:t>A</a:t>
                      </a:r>
                      <a:endParaRPr lang="en-US" b="1" dirty="0"/>
                    </a:p>
                  </a:txBody>
                  <a:tcPr anchor="ctr">
                    <a:solidFill>
                      <a:srgbClr val="92D050"/>
                    </a:solidFill>
                  </a:tcPr>
                </a:tc>
                <a:tc>
                  <a:txBody>
                    <a:bodyPr/>
                    <a:lstStyle/>
                    <a:p>
                      <a:pPr algn="ctr"/>
                      <a:r>
                        <a:rPr lang="en-US" dirty="0" smtClean="0"/>
                        <a:t>≥ 3 </a:t>
                      </a:r>
                      <a:endParaRPr lang="en-US" dirty="0"/>
                    </a:p>
                  </a:txBody>
                  <a:tcPr anchor="ctr">
                    <a:solidFill>
                      <a:srgbClr val="92D050"/>
                    </a:solidFill>
                  </a:tcPr>
                </a:tc>
                <a:tc>
                  <a:txBody>
                    <a:bodyPr/>
                    <a:lstStyle/>
                    <a:p>
                      <a:pPr algn="ctr"/>
                      <a:r>
                        <a:rPr lang="en-US" dirty="0" smtClean="0"/>
                        <a:t>0,150 L hay 10% </a:t>
                      </a:r>
                      <a:r>
                        <a:rPr lang="en-US" dirty="0" err="1" smtClean="0"/>
                        <a:t>giá</a:t>
                      </a:r>
                      <a:r>
                        <a:rPr lang="en-US" baseline="0" dirty="0" smtClean="0"/>
                        <a:t> </a:t>
                      </a:r>
                      <a:r>
                        <a:rPr lang="en-US" baseline="0" dirty="0" err="1" smtClean="0"/>
                        <a:t>trị</a:t>
                      </a:r>
                      <a:r>
                        <a:rPr lang="en-US" baseline="0" dirty="0" smtClean="0"/>
                        <a:t> </a:t>
                      </a:r>
                      <a:r>
                        <a:rPr lang="en-US" baseline="0" dirty="0" err="1" smtClean="0"/>
                        <a:t>lớn</a:t>
                      </a:r>
                      <a:r>
                        <a:rPr lang="en-US" baseline="0" dirty="0" smtClean="0"/>
                        <a:t> </a:t>
                      </a:r>
                      <a:r>
                        <a:rPr lang="en-US" baseline="0" dirty="0" err="1" smtClean="0"/>
                        <a:t>nhất</a:t>
                      </a:r>
                      <a:endParaRPr lang="en-US" dirty="0"/>
                    </a:p>
                  </a:txBody>
                  <a:tcPr anchor="ct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0,100 L hay 10% </a:t>
                      </a:r>
                      <a:r>
                        <a:rPr lang="en-US" dirty="0" err="1" smtClean="0"/>
                        <a:t>giá</a:t>
                      </a:r>
                      <a:r>
                        <a:rPr lang="en-US" baseline="0" dirty="0" smtClean="0"/>
                        <a:t> </a:t>
                      </a:r>
                      <a:r>
                        <a:rPr lang="en-US" baseline="0" dirty="0" err="1" smtClean="0"/>
                        <a:t>trị</a:t>
                      </a:r>
                      <a:r>
                        <a:rPr lang="en-US" baseline="0" dirty="0" smtClean="0"/>
                        <a:t> </a:t>
                      </a:r>
                      <a:r>
                        <a:rPr lang="en-US" baseline="0" dirty="0" err="1" smtClean="0"/>
                        <a:t>lớn</a:t>
                      </a:r>
                      <a:r>
                        <a:rPr lang="en-US" baseline="0" dirty="0" smtClean="0"/>
                        <a:t> </a:t>
                      </a:r>
                      <a:r>
                        <a:rPr lang="en-US" baseline="0" dirty="0" err="1" smtClean="0"/>
                        <a:t>nhất</a:t>
                      </a:r>
                      <a:endParaRPr lang="en-US" dirty="0"/>
                    </a:p>
                  </a:txBody>
                  <a:tcPr anchor="ct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Sử</a:t>
                      </a:r>
                      <a:r>
                        <a:rPr lang="en-US" baseline="0" dirty="0" smtClean="0"/>
                        <a:t> </a:t>
                      </a:r>
                      <a:r>
                        <a:rPr lang="en-US" baseline="0" dirty="0" err="1" smtClean="0"/>
                        <a:t>dụng</a:t>
                      </a:r>
                      <a:r>
                        <a:rPr lang="en-US" baseline="0" dirty="0" smtClean="0"/>
                        <a:t> </a:t>
                      </a:r>
                      <a:r>
                        <a:rPr lang="en-US" baseline="0" dirty="0" err="1" smtClean="0"/>
                        <a:t>được</a:t>
                      </a:r>
                      <a:endParaRPr lang="en-US" dirty="0"/>
                    </a:p>
                  </a:txBody>
                  <a:tcPr anchor="ctr">
                    <a:solidFill>
                      <a:srgbClr val="92D050"/>
                    </a:solidFill>
                  </a:tcPr>
                </a:tc>
              </a:tr>
              <a:tr h="370840">
                <a:tc>
                  <a:txBody>
                    <a:bodyPr/>
                    <a:lstStyle/>
                    <a:p>
                      <a:pPr algn="ctr"/>
                      <a:r>
                        <a:rPr lang="en-US" b="1" dirty="0" smtClean="0"/>
                        <a:t>B</a:t>
                      </a:r>
                      <a:endParaRPr lang="en-US" b="1" dirty="0"/>
                    </a:p>
                  </a:txBody>
                  <a:tcPr anchor="ctr">
                    <a:solidFill>
                      <a:srgbClr val="92D050"/>
                    </a:solidFill>
                  </a:tcPr>
                </a:tc>
                <a:tc>
                  <a:txBody>
                    <a:bodyPr/>
                    <a:lstStyle/>
                    <a:p>
                      <a:pPr algn="ctr"/>
                      <a:r>
                        <a:rPr lang="en-US" dirty="0" smtClean="0"/>
                        <a:t>≥ 2</a:t>
                      </a:r>
                      <a:endParaRPr lang="en-US" dirty="0"/>
                    </a:p>
                  </a:txBody>
                  <a:tcPr anchor="ctr">
                    <a:solidFill>
                      <a:srgbClr val="92D050"/>
                    </a:solidFill>
                  </a:tcPr>
                </a:tc>
                <a:tc>
                  <a:txBody>
                    <a:bodyPr/>
                    <a:lstStyle/>
                    <a:p>
                      <a:pPr algn="ctr"/>
                      <a:r>
                        <a:rPr lang="en-US" dirty="0" smtClean="0"/>
                        <a:t>0,150 L hay 10% </a:t>
                      </a:r>
                      <a:r>
                        <a:rPr lang="en-US" dirty="0" err="1" smtClean="0"/>
                        <a:t>giá</a:t>
                      </a:r>
                      <a:r>
                        <a:rPr lang="en-US" baseline="0" dirty="0" smtClean="0"/>
                        <a:t> </a:t>
                      </a:r>
                      <a:r>
                        <a:rPr lang="en-US" baseline="0" dirty="0" err="1" smtClean="0"/>
                        <a:t>trị</a:t>
                      </a:r>
                      <a:r>
                        <a:rPr lang="en-US" baseline="0" dirty="0" smtClean="0"/>
                        <a:t> </a:t>
                      </a:r>
                      <a:r>
                        <a:rPr lang="en-US" baseline="0" dirty="0" err="1" smtClean="0"/>
                        <a:t>lớn</a:t>
                      </a:r>
                      <a:r>
                        <a:rPr lang="en-US" baseline="0" dirty="0" smtClean="0"/>
                        <a:t> </a:t>
                      </a:r>
                      <a:r>
                        <a:rPr lang="en-US" baseline="0" dirty="0" err="1" smtClean="0"/>
                        <a:t>nhất</a:t>
                      </a:r>
                      <a:endParaRPr lang="en-US" dirty="0"/>
                    </a:p>
                  </a:txBody>
                  <a:tcPr anchor="ct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0,100 L hay 10% </a:t>
                      </a:r>
                      <a:r>
                        <a:rPr lang="en-US" dirty="0" err="1" smtClean="0"/>
                        <a:t>giá</a:t>
                      </a:r>
                      <a:r>
                        <a:rPr lang="en-US" baseline="0" dirty="0" smtClean="0"/>
                        <a:t> </a:t>
                      </a:r>
                      <a:r>
                        <a:rPr lang="en-US" baseline="0" dirty="0" err="1" smtClean="0"/>
                        <a:t>trị</a:t>
                      </a:r>
                      <a:r>
                        <a:rPr lang="en-US" baseline="0" dirty="0" smtClean="0"/>
                        <a:t> </a:t>
                      </a:r>
                      <a:r>
                        <a:rPr lang="en-US" baseline="0" dirty="0" err="1" smtClean="0"/>
                        <a:t>lớn</a:t>
                      </a:r>
                      <a:r>
                        <a:rPr lang="en-US" baseline="0" dirty="0" smtClean="0"/>
                        <a:t> </a:t>
                      </a:r>
                      <a:r>
                        <a:rPr lang="en-US" baseline="0" dirty="0" err="1" smtClean="0"/>
                        <a:t>nhất</a:t>
                      </a:r>
                      <a:endParaRPr lang="en-US" dirty="0" smtClean="0"/>
                    </a:p>
                  </a:txBody>
                  <a:tcPr anchor="ct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Sử</a:t>
                      </a:r>
                      <a:r>
                        <a:rPr lang="en-US" baseline="0" dirty="0" smtClean="0"/>
                        <a:t> </a:t>
                      </a:r>
                      <a:r>
                        <a:rPr lang="en-US" baseline="0" dirty="0" err="1" smtClean="0"/>
                        <a:t>dụng</a:t>
                      </a:r>
                      <a:r>
                        <a:rPr lang="en-US" baseline="0" dirty="0" smtClean="0"/>
                        <a:t> </a:t>
                      </a:r>
                      <a:r>
                        <a:rPr lang="en-US" baseline="0" dirty="0" err="1" smtClean="0"/>
                        <a:t>được</a:t>
                      </a:r>
                      <a:endParaRPr lang="en-US"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solidFill>
                      <a:srgbClr val="92D050"/>
                    </a:solidFill>
                  </a:tcPr>
                </a:tc>
              </a:tr>
              <a:tr h="370840">
                <a:tc>
                  <a:txBody>
                    <a:bodyPr/>
                    <a:lstStyle/>
                    <a:p>
                      <a:pPr algn="ctr"/>
                      <a:r>
                        <a:rPr lang="en-US" b="1" dirty="0" smtClean="0"/>
                        <a:t>C</a:t>
                      </a:r>
                      <a:endParaRPr lang="en-US" b="1" dirty="0"/>
                    </a:p>
                  </a:txBody>
                  <a:tcPr anchor="ct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 2</a:t>
                      </a:r>
                      <a:endParaRPr lang="en-US" dirty="0"/>
                    </a:p>
                  </a:txBody>
                  <a:tcPr anchor="ctr">
                    <a:solidFill>
                      <a:srgbClr val="92D050"/>
                    </a:solidFill>
                  </a:tcPr>
                </a:tc>
                <a:tc>
                  <a:txBody>
                    <a:bodyPr/>
                    <a:lstStyle/>
                    <a:p>
                      <a:pPr algn="ctr"/>
                      <a:r>
                        <a:rPr lang="en-US" dirty="0" smtClean="0"/>
                        <a:t>0,200 L hay 10% </a:t>
                      </a:r>
                      <a:r>
                        <a:rPr lang="en-US" dirty="0" err="1" smtClean="0"/>
                        <a:t>giá</a:t>
                      </a:r>
                      <a:r>
                        <a:rPr lang="en-US" baseline="0" dirty="0" smtClean="0"/>
                        <a:t> </a:t>
                      </a:r>
                      <a:r>
                        <a:rPr lang="en-US" baseline="0" dirty="0" err="1" smtClean="0"/>
                        <a:t>trị</a:t>
                      </a:r>
                      <a:r>
                        <a:rPr lang="en-US" baseline="0" dirty="0" smtClean="0"/>
                        <a:t> </a:t>
                      </a:r>
                      <a:r>
                        <a:rPr lang="en-US" baseline="0" dirty="0" err="1" smtClean="0"/>
                        <a:t>lớn</a:t>
                      </a:r>
                      <a:r>
                        <a:rPr lang="en-US" baseline="0" dirty="0" smtClean="0"/>
                        <a:t> </a:t>
                      </a:r>
                      <a:r>
                        <a:rPr lang="en-US" baseline="0" dirty="0" err="1" smtClean="0"/>
                        <a:t>nhất</a:t>
                      </a:r>
                      <a:endParaRPr lang="en-US" dirty="0"/>
                    </a:p>
                  </a:txBody>
                  <a:tcPr anchor="ct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0,150 L hay 10% </a:t>
                      </a:r>
                      <a:r>
                        <a:rPr lang="en-US" dirty="0" err="1" smtClean="0"/>
                        <a:t>giá</a:t>
                      </a:r>
                      <a:r>
                        <a:rPr lang="en-US" baseline="0" dirty="0" smtClean="0"/>
                        <a:t> </a:t>
                      </a:r>
                      <a:r>
                        <a:rPr lang="en-US" baseline="0" dirty="0" err="1" smtClean="0"/>
                        <a:t>trị</a:t>
                      </a:r>
                      <a:r>
                        <a:rPr lang="en-US" baseline="0" dirty="0" smtClean="0"/>
                        <a:t> </a:t>
                      </a:r>
                      <a:r>
                        <a:rPr lang="en-US" baseline="0" dirty="0" err="1" smtClean="0"/>
                        <a:t>lớn</a:t>
                      </a:r>
                      <a:r>
                        <a:rPr lang="en-US" baseline="0" dirty="0" smtClean="0"/>
                        <a:t> </a:t>
                      </a:r>
                      <a:r>
                        <a:rPr lang="en-US" baseline="0" dirty="0" err="1" smtClean="0"/>
                        <a:t>nhất</a:t>
                      </a:r>
                      <a:endParaRPr lang="en-US" dirty="0" smtClean="0"/>
                    </a:p>
                  </a:txBody>
                  <a:tcPr anchor="ct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Sử</a:t>
                      </a:r>
                      <a:r>
                        <a:rPr lang="en-US" baseline="0" dirty="0" smtClean="0"/>
                        <a:t> </a:t>
                      </a:r>
                      <a:r>
                        <a:rPr lang="en-US" baseline="0" dirty="0" err="1" smtClean="0"/>
                        <a:t>dụng</a:t>
                      </a:r>
                      <a:r>
                        <a:rPr lang="en-US" baseline="0" dirty="0" smtClean="0"/>
                        <a:t> </a:t>
                      </a:r>
                      <a:r>
                        <a:rPr lang="en-US" baseline="0" dirty="0" err="1" smtClean="0"/>
                        <a:t>được</a:t>
                      </a:r>
                      <a:endParaRPr lang="en-US"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smtClean="0"/>
                    </a:p>
                  </a:txBody>
                  <a:tcPr anchor="ctr">
                    <a:solidFill>
                      <a:srgbClr val="92D050"/>
                    </a:solidFill>
                  </a:tcPr>
                </a:tc>
              </a:tr>
              <a:tr h="370840">
                <a:tc>
                  <a:txBody>
                    <a:bodyPr/>
                    <a:lstStyle/>
                    <a:p>
                      <a:pPr algn="ctr"/>
                      <a:r>
                        <a:rPr lang="en-US" b="1" dirty="0" smtClean="0"/>
                        <a:t>D</a:t>
                      </a:r>
                      <a:endParaRPr lang="en-US" b="1" dirty="0"/>
                    </a:p>
                  </a:txBody>
                  <a:tcPr anchor="ctr">
                    <a:solidFill>
                      <a:srgbClr val="FF99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 2</a:t>
                      </a:r>
                    </a:p>
                  </a:txBody>
                  <a:tcPr anchor="ctr">
                    <a:solidFill>
                      <a:srgbClr val="FF9900"/>
                    </a:solidFill>
                  </a:tcPr>
                </a:tc>
                <a:tc>
                  <a:txBody>
                    <a:bodyPr/>
                    <a:lstStyle/>
                    <a:p>
                      <a:pPr algn="ctr"/>
                      <a:r>
                        <a:rPr lang="en-US" dirty="0" smtClean="0"/>
                        <a:t>0,250 L hay 10% </a:t>
                      </a:r>
                      <a:r>
                        <a:rPr lang="en-US" dirty="0" err="1" smtClean="0"/>
                        <a:t>giá</a:t>
                      </a:r>
                      <a:r>
                        <a:rPr lang="en-US" baseline="0" dirty="0" smtClean="0"/>
                        <a:t> </a:t>
                      </a:r>
                      <a:r>
                        <a:rPr lang="en-US" baseline="0" dirty="0" err="1" smtClean="0"/>
                        <a:t>trị</a:t>
                      </a:r>
                      <a:r>
                        <a:rPr lang="en-US" baseline="0" dirty="0" smtClean="0"/>
                        <a:t> </a:t>
                      </a:r>
                      <a:r>
                        <a:rPr lang="en-US" baseline="0" dirty="0" err="1" smtClean="0"/>
                        <a:t>lớn</a:t>
                      </a:r>
                      <a:r>
                        <a:rPr lang="en-US" baseline="0" dirty="0" smtClean="0"/>
                        <a:t> </a:t>
                      </a:r>
                      <a:r>
                        <a:rPr lang="en-US" baseline="0" dirty="0" err="1" smtClean="0"/>
                        <a:t>nhất</a:t>
                      </a:r>
                      <a:endParaRPr lang="en-US" dirty="0"/>
                    </a:p>
                  </a:txBody>
                  <a:tcPr anchor="ctr">
                    <a:solidFill>
                      <a:srgbClr val="FF99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0,200 L hay 10% </a:t>
                      </a:r>
                      <a:r>
                        <a:rPr lang="en-US" dirty="0" err="1" smtClean="0"/>
                        <a:t>giá</a:t>
                      </a:r>
                      <a:r>
                        <a:rPr lang="en-US" baseline="0" dirty="0" smtClean="0"/>
                        <a:t> </a:t>
                      </a:r>
                      <a:r>
                        <a:rPr lang="en-US" baseline="0" dirty="0" err="1" smtClean="0"/>
                        <a:t>trị</a:t>
                      </a:r>
                      <a:r>
                        <a:rPr lang="en-US" baseline="0" dirty="0" smtClean="0"/>
                        <a:t> </a:t>
                      </a:r>
                      <a:r>
                        <a:rPr lang="en-US" baseline="0" dirty="0" err="1" smtClean="0"/>
                        <a:t>lớn</a:t>
                      </a:r>
                      <a:r>
                        <a:rPr lang="en-US" baseline="0" dirty="0" smtClean="0"/>
                        <a:t> </a:t>
                      </a:r>
                      <a:r>
                        <a:rPr lang="en-US" baseline="0" dirty="0" err="1" smtClean="0"/>
                        <a:t>nhất</a:t>
                      </a:r>
                      <a:endParaRPr lang="en-US" dirty="0" smtClean="0"/>
                    </a:p>
                  </a:txBody>
                  <a:tcPr anchor="ctr">
                    <a:solidFill>
                      <a:srgbClr val="FF99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Thận</a:t>
                      </a:r>
                      <a:r>
                        <a:rPr lang="en-US" baseline="0" dirty="0" smtClean="0"/>
                        <a:t> </a:t>
                      </a:r>
                      <a:r>
                        <a:rPr lang="en-US" baseline="0" dirty="0" err="1" smtClean="0"/>
                        <a:t>trọng</a:t>
                      </a:r>
                      <a:endParaRPr lang="en-US" dirty="0" smtClean="0"/>
                    </a:p>
                  </a:txBody>
                  <a:tcPr anchor="ctr">
                    <a:solidFill>
                      <a:srgbClr val="FF9900"/>
                    </a:solidFill>
                  </a:tcPr>
                </a:tc>
              </a:tr>
              <a:tr h="370840">
                <a:tc>
                  <a:txBody>
                    <a:bodyPr/>
                    <a:lstStyle/>
                    <a:p>
                      <a:pPr algn="ctr"/>
                      <a:r>
                        <a:rPr lang="en-US" b="1" dirty="0" smtClean="0"/>
                        <a:t>E</a:t>
                      </a:r>
                      <a:endParaRPr lang="en-US" b="1" dirty="0"/>
                    </a:p>
                  </a:txBody>
                  <a:tcPr anchor="ctr">
                    <a:solidFill>
                      <a:srgbClr val="FF9900"/>
                    </a:solidFill>
                  </a:tcPr>
                </a:tc>
                <a:tc>
                  <a:txBody>
                    <a:bodyPr/>
                    <a:lstStyle/>
                    <a:p>
                      <a:pPr algn="ctr"/>
                      <a:r>
                        <a:rPr lang="en-US" dirty="0" smtClean="0"/>
                        <a:t>1</a:t>
                      </a:r>
                      <a:endParaRPr lang="en-US" dirty="0"/>
                    </a:p>
                  </a:txBody>
                  <a:tcPr anchor="ctr">
                    <a:solidFill>
                      <a:srgbClr val="FF9900"/>
                    </a:solidFill>
                  </a:tcPr>
                </a:tc>
                <a:tc>
                  <a:txBody>
                    <a:bodyPr/>
                    <a:lstStyle/>
                    <a:p>
                      <a:pPr algn="ctr"/>
                      <a:endParaRPr lang="en-US" dirty="0"/>
                    </a:p>
                  </a:txBody>
                  <a:tcPr anchor="ctr">
                    <a:solidFill>
                      <a:srgbClr val="FF9900"/>
                    </a:solidFill>
                  </a:tcPr>
                </a:tc>
                <a:tc>
                  <a:txBody>
                    <a:bodyPr/>
                    <a:lstStyle/>
                    <a:p>
                      <a:pPr algn="ctr"/>
                      <a:endParaRPr lang="en-US" dirty="0"/>
                    </a:p>
                  </a:txBody>
                  <a:tcPr anchor="ctr">
                    <a:solidFill>
                      <a:srgbClr val="FF99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Thận</a:t>
                      </a:r>
                      <a:r>
                        <a:rPr lang="en-US" baseline="0" dirty="0" smtClean="0"/>
                        <a:t> </a:t>
                      </a:r>
                      <a:r>
                        <a:rPr lang="en-US" baseline="0" dirty="0" err="1" smtClean="0"/>
                        <a:t>trọng</a:t>
                      </a:r>
                      <a:endParaRPr lang="en-US" dirty="0" smtClean="0"/>
                    </a:p>
                  </a:txBody>
                  <a:tcPr anchor="ctr">
                    <a:solidFill>
                      <a:srgbClr val="FF9900"/>
                    </a:solidFill>
                  </a:tcPr>
                </a:tc>
              </a:tr>
              <a:tr h="370840">
                <a:tc>
                  <a:txBody>
                    <a:bodyPr/>
                    <a:lstStyle/>
                    <a:p>
                      <a:pPr algn="ctr"/>
                      <a:r>
                        <a:rPr lang="en-US" b="1" dirty="0" smtClean="0"/>
                        <a:t>F</a:t>
                      </a:r>
                      <a:endParaRPr lang="en-US" b="1" dirty="0"/>
                    </a:p>
                  </a:txBody>
                  <a:tcPr anchor="ctr">
                    <a:solidFill>
                      <a:srgbClr val="FF0000"/>
                    </a:solidFill>
                  </a:tcPr>
                </a:tc>
                <a:tc>
                  <a:txBody>
                    <a:bodyPr/>
                    <a:lstStyle/>
                    <a:p>
                      <a:pPr algn="ctr"/>
                      <a:r>
                        <a:rPr lang="en-US" dirty="0" smtClean="0"/>
                        <a:t>0</a:t>
                      </a:r>
                      <a:endParaRPr lang="en-US" dirty="0"/>
                    </a:p>
                  </a:txBody>
                  <a:tcPr anchor="ctr">
                    <a:solidFill>
                      <a:srgbClr val="FF0000"/>
                    </a:solidFill>
                  </a:tcPr>
                </a:tc>
                <a:tc>
                  <a:txBody>
                    <a:bodyPr/>
                    <a:lstStyle/>
                    <a:p>
                      <a:pPr algn="ctr"/>
                      <a:endParaRPr lang="en-US" dirty="0"/>
                    </a:p>
                  </a:txBody>
                  <a:tcPr anchor="ctr">
                    <a:solidFill>
                      <a:srgbClr val="FF0000"/>
                    </a:solidFill>
                  </a:tcPr>
                </a:tc>
                <a:tc>
                  <a:txBody>
                    <a:bodyPr/>
                    <a:lstStyle/>
                    <a:p>
                      <a:pPr algn="ctr"/>
                      <a:endParaRPr lang="en-US" dirty="0"/>
                    </a:p>
                  </a:txBody>
                  <a:tcPr anchor="ctr">
                    <a:solidFill>
                      <a:srgbClr val="FF0000"/>
                    </a:solidFill>
                  </a:tcPr>
                </a:tc>
                <a:tc>
                  <a:txBody>
                    <a:bodyPr/>
                    <a:lstStyle/>
                    <a:p>
                      <a:pPr algn="ctr"/>
                      <a:r>
                        <a:rPr lang="en-US" dirty="0" err="1" smtClean="0"/>
                        <a:t>Không</a:t>
                      </a:r>
                      <a:r>
                        <a:rPr lang="en-US" baseline="0" dirty="0" smtClean="0"/>
                        <a:t> </a:t>
                      </a:r>
                      <a:r>
                        <a:rPr lang="en-US" baseline="0" dirty="0" err="1" smtClean="0"/>
                        <a:t>nên</a:t>
                      </a:r>
                      <a:r>
                        <a:rPr lang="en-US" baseline="0" dirty="0" smtClean="0"/>
                        <a:t> </a:t>
                      </a:r>
                      <a:r>
                        <a:rPr lang="en-US" baseline="0" dirty="0" err="1" smtClean="0"/>
                        <a:t>sử</a:t>
                      </a:r>
                      <a:r>
                        <a:rPr lang="en-US" baseline="0" dirty="0" smtClean="0"/>
                        <a:t> </a:t>
                      </a:r>
                      <a:r>
                        <a:rPr lang="en-US" baseline="0" dirty="0" err="1" smtClean="0"/>
                        <a:t>dụng</a:t>
                      </a:r>
                      <a:endParaRPr lang="en-US" dirty="0"/>
                    </a:p>
                  </a:txBody>
                  <a:tcPr anchor="ctr">
                    <a:solidFill>
                      <a:srgbClr val="FF0000"/>
                    </a:solidFill>
                  </a:tcPr>
                </a:tc>
              </a:tr>
            </a:tbl>
          </a:graphicData>
        </a:graphic>
      </p:graphicFrame>
      <p:sp>
        <p:nvSpPr>
          <p:cNvPr id="9" name="TextBox 8"/>
          <p:cNvSpPr txBox="1"/>
          <p:nvPr/>
        </p:nvSpPr>
        <p:spPr>
          <a:xfrm>
            <a:off x="457200" y="6477000"/>
            <a:ext cx="8153400" cy="369332"/>
          </a:xfrm>
          <a:prstGeom prst="rect">
            <a:avLst/>
          </a:prstGeom>
          <a:noFill/>
        </p:spPr>
        <p:txBody>
          <a:bodyPr wrap="square" rtlCol="0">
            <a:spAutoFit/>
          </a:bodyPr>
          <a:lstStyle/>
          <a:p>
            <a:r>
              <a:rPr lang="en-US" b="1" dirty="0" smtClean="0">
                <a:solidFill>
                  <a:schemeClr val="bg1"/>
                </a:solidFill>
              </a:rPr>
              <a:t>*</a:t>
            </a:r>
            <a:r>
              <a:rPr lang="en-US" b="1" dirty="0" err="1" smtClean="0">
                <a:solidFill>
                  <a:schemeClr val="bg1"/>
                </a:solidFill>
              </a:rPr>
              <a:t>Đánh</a:t>
            </a:r>
            <a:r>
              <a:rPr lang="en-US" b="1" dirty="0" smtClean="0">
                <a:solidFill>
                  <a:schemeClr val="bg1"/>
                </a:solidFill>
              </a:rPr>
              <a:t> </a:t>
            </a:r>
            <a:r>
              <a:rPr lang="en-US" b="1" dirty="0" err="1" smtClean="0">
                <a:solidFill>
                  <a:schemeClr val="bg1"/>
                </a:solidFill>
              </a:rPr>
              <a:t>giá</a:t>
            </a:r>
            <a:r>
              <a:rPr lang="en-US" b="1" dirty="0" smtClean="0">
                <a:solidFill>
                  <a:schemeClr val="bg1"/>
                </a:solidFill>
              </a:rPr>
              <a:t> FVC </a:t>
            </a:r>
            <a:r>
              <a:rPr lang="en-US" b="1" dirty="0" err="1" smtClean="0">
                <a:solidFill>
                  <a:schemeClr val="bg1"/>
                </a:solidFill>
              </a:rPr>
              <a:t>và</a:t>
            </a:r>
            <a:r>
              <a:rPr lang="en-US" b="1" dirty="0" smtClean="0">
                <a:solidFill>
                  <a:schemeClr val="bg1"/>
                </a:solidFill>
              </a:rPr>
              <a:t> FEV1 </a:t>
            </a:r>
            <a:r>
              <a:rPr lang="en-US" b="1" dirty="0" err="1" smtClean="0">
                <a:solidFill>
                  <a:schemeClr val="bg1"/>
                </a:solidFill>
              </a:rPr>
              <a:t>riêng</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3600" dirty="0" err="1" smtClean="0"/>
              <a:t>Bước</a:t>
            </a:r>
            <a:r>
              <a:rPr lang="en-US" sz="3600" dirty="0" smtClean="0"/>
              <a:t> 1: </a:t>
            </a:r>
            <a:r>
              <a:rPr lang="en-US" sz="3600" dirty="0" err="1" smtClean="0"/>
              <a:t>Có</a:t>
            </a:r>
            <a:r>
              <a:rPr lang="en-US" sz="3600" dirty="0" smtClean="0"/>
              <a:t> </a:t>
            </a:r>
            <a:r>
              <a:rPr lang="en-US" sz="3600" dirty="0" err="1" smtClean="0"/>
              <a:t>đúng</a:t>
            </a:r>
            <a:r>
              <a:rPr lang="en-US" sz="3600" dirty="0" smtClean="0"/>
              <a:t> </a:t>
            </a:r>
            <a:r>
              <a:rPr lang="en-US" sz="3600" dirty="0" err="1" smtClean="0"/>
              <a:t>kỹ</a:t>
            </a:r>
            <a:r>
              <a:rPr lang="en-US" sz="3600" dirty="0" smtClean="0"/>
              <a:t> </a:t>
            </a:r>
            <a:r>
              <a:rPr lang="en-US" sz="3600" dirty="0" err="1" smtClean="0"/>
              <a:t>thuật</a:t>
            </a:r>
            <a:r>
              <a:rPr lang="en-US" sz="3600" dirty="0" smtClean="0"/>
              <a:t> </a:t>
            </a:r>
            <a:r>
              <a:rPr lang="en-US" sz="3600" dirty="0" err="1" smtClean="0"/>
              <a:t>không</a:t>
            </a:r>
            <a:r>
              <a:rPr lang="en-US" sz="3600" dirty="0" smtClean="0"/>
              <a:t>?</a:t>
            </a:r>
            <a:endParaRPr lang="en-US" sz="3600" dirty="0"/>
          </a:p>
        </p:txBody>
      </p:sp>
      <p:sp>
        <p:nvSpPr>
          <p:cNvPr id="5" name="TextBox 4"/>
          <p:cNvSpPr txBox="1"/>
          <p:nvPr/>
        </p:nvSpPr>
        <p:spPr>
          <a:xfrm>
            <a:off x="1371600" y="1143000"/>
            <a:ext cx="6172200" cy="461665"/>
          </a:xfrm>
          <a:prstGeom prst="rect">
            <a:avLst/>
          </a:prstGeom>
          <a:noFill/>
        </p:spPr>
        <p:txBody>
          <a:bodyPr wrap="square" rtlCol="0">
            <a:spAutoFit/>
          </a:bodyPr>
          <a:lstStyle/>
          <a:p>
            <a:pPr algn="ctr"/>
            <a:r>
              <a:rPr lang="en-US" sz="2400" b="1" dirty="0" err="1" smtClean="0">
                <a:solidFill>
                  <a:srgbClr val="FFC000"/>
                </a:solidFill>
              </a:rPr>
              <a:t>Bảng</a:t>
            </a:r>
            <a:r>
              <a:rPr lang="en-US" sz="2400" b="1" dirty="0" smtClean="0">
                <a:solidFill>
                  <a:srgbClr val="FFC000"/>
                </a:solidFill>
              </a:rPr>
              <a:t> </a:t>
            </a:r>
            <a:r>
              <a:rPr lang="en-US" sz="2400" b="1" dirty="0" err="1" smtClean="0">
                <a:solidFill>
                  <a:srgbClr val="FFC000"/>
                </a:solidFill>
              </a:rPr>
              <a:t>phân</a:t>
            </a:r>
            <a:r>
              <a:rPr lang="en-US" sz="2400" b="1" dirty="0" smtClean="0">
                <a:solidFill>
                  <a:srgbClr val="FFC000"/>
                </a:solidFill>
              </a:rPr>
              <a:t> </a:t>
            </a:r>
            <a:r>
              <a:rPr lang="en-US" sz="2400" b="1" dirty="0" err="1" smtClean="0">
                <a:solidFill>
                  <a:srgbClr val="FFC000"/>
                </a:solidFill>
              </a:rPr>
              <a:t>loại</a:t>
            </a:r>
            <a:r>
              <a:rPr lang="en-US" sz="2400" b="1" dirty="0" smtClean="0">
                <a:solidFill>
                  <a:srgbClr val="FFC000"/>
                </a:solidFill>
              </a:rPr>
              <a:t> </a:t>
            </a:r>
            <a:r>
              <a:rPr lang="en-US" sz="2400" b="1" dirty="0" err="1" smtClean="0">
                <a:solidFill>
                  <a:srgbClr val="FFC000"/>
                </a:solidFill>
              </a:rPr>
              <a:t>chất</a:t>
            </a:r>
            <a:r>
              <a:rPr lang="en-US" sz="2400" b="1" dirty="0" smtClean="0">
                <a:solidFill>
                  <a:srgbClr val="FFC000"/>
                </a:solidFill>
              </a:rPr>
              <a:t> </a:t>
            </a:r>
            <a:r>
              <a:rPr lang="en-US" sz="2400" b="1" dirty="0" err="1" smtClean="0">
                <a:solidFill>
                  <a:srgbClr val="FFC000"/>
                </a:solidFill>
              </a:rPr>
              <a:t>lượng</a:t>
            </a:r>
            <a:r>
              <a:rPr lang="en-US" sz="2400" b="1" dirty="0" smtClean="0">
                <a:solidFill>
                  <a:srgbClr val="FFC000"/>
                </a:solidFill>
              </a:rPr>
              <a:t> </a:t>
            </a:r>
            <a:r>
              <a:rPr lang="en-US" sz="2400" b="1" dirty="0" err="1" smtClean="0">
                <a:solidFill>
                  <a:srgbClr val="FFC000"/>
                </a:solidFill>
              </a:rPr>
              <a:t>theo</a:t>
            </a:r>
            <a:r>
              <a:rPr lang="en-US" sz="2400" b="1" dirty="0" smtClean="0">
                <a:solidFill>
                  <a:srgbClr val="FFC000"/>
                </a:solidFill>
              </a:rPr>
              <a:t> </a:t>
            </a:r>
            <a:r>
              <a:rPr lang="en-US" sz="2400" b="1" dirty="0" err="1" smtClean="0">
                <a:solidFill>
                  <a:srgbClr val="FFC000"/>
                </a:solidFill>
              </a:rPr>
              <a:t>máy</a:t>
            </a:r>
            <a:r>
              <a:rPr lang="en-US" sz="2400" b="1" dirty="0" smtClean="0">
                <a:solidFill>
                  <a:srgbClr val="FFC000"/>
                </a:solidFill>
              </a:rPr>
              <a:t> </a:t>
            </a:r>
            <a:r>
              <a:rPr lang="en-US" sz="2400" b="1" dirty="0" err="1" smtClean="0">
                <a:solidFill>
                  <a:srgbClr val="FFC000"/>
                </a:solidFill>
              </a:rPr>
              <a:t>KoKo</a:t>
            </a:r>
            <a:endParaRPr lang="en-US" sz="2400" b="1" dirty="0">
              <a:solidFill>
                <a:srgbClr val="FFC000"/>
              </a:solidFill>
            </a:endParaRPr>
          </a:p>
        </p:txBody>
      </p:sp>
      <p:pic>
        <p:nvPicPr>
          <p:cNvPr id="9" name="Content Placeholder 8" descr="Phan loai KoKo.jpg"/>
          <p:cNvPicPr>
            <a:picLocks noGrp="1" noChangeAspect="1"/>
          </p:cNvPicPr>
          <p:nvPr>
            <p:ph idx="1"/>
          </p:nvPr>
        </p:nvPicPr>
        <p:blipFill>
          <a:blip r:embed="rId2" cstate="print"/>
          <a:stretch>
            <a:fillRect/>
          </a:stretch>
        </p:blipFill>
        <p:spPr>
          <a:xfrm>
            <a:off x="76200" y="2603051"/>
            <a:ext cx="8939991" cy="2730949"/>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idx="1"/>
          </p:nvPr>
        </p:nvSpPr>
        <p:spPr>
          <a:xfrm>
            <a:off x="457200" y="1371600"/>
            <a:ext cx="8229600" cy="4724400"/>
          </a:xfrm>
        </p:spPr>
        <p:txBody>
          <a:bodyPr/>
          <a:lstStyle/>
          <a:p>
            <a:pPr eaLnBrk="1" hangingPunct="1">
              <a:lnSpc>
                <a:spcPct val="110000"/>
              </a:lnSpc>
            </a:pPr>
            <a:r>
              <a:rPr lang="en-US" altLang="en-US" dirty="0" err="1" smtClean="0"/>
              <a:t>Hạn</a:t>
            </a:r>
            <a:r>
              <a:rPr lang="en-US" altLang="en-US" dirty="0" smtClean="0"/>
              <a:t> </a:t>
            </a:r>
            <a:r>
              <a:rPr lang="en-US" altLang="en-US" dirty="0" err="1" smtClean="0"/>
              <a:t>chế</a:t>
            </a:r>
            <a:r>
              <a:rPr lang="en-US" altLang="en-US" dirty="0" smtClean="0"/>
              <a:t>: TLC </a:t>
            </a:r>
            <a:r>
              <a:rPr lang="en-US" altLang="en-US" dirty="0" err="1" smtClean="0"/>
              <a:t>giảm</a:t>
            </a:r>
            <a:r>
              <a:rPr lang="en-US" altLang="en-US" dirty="0" smtClean="0"/>
              <a:t/>
            </a:r>
            <a:br>
              <a:rPr lang="en-US" altLang="en-US" dirty="0" smtClean="0"/>
            </a:br>
            <a:r>
              <a:rPr lang="en-US" altLang="en-US" dirty="0" smtClean="0">
                <a:sym typeface="Wingdings" pitchFamily="2" charset="2"/>
              </a:rPr>
              <a:t> (F)VC &lt; 80% </a:t>
            </a:r>
            <a:r>
              <a:rPr lang="en-US" altLang="en-US" dirty="0" err="1" smtClean="0">
                <a:sym typeface="Wingdings" pitchFamily="2" charset="2"/>
              </a:rPr>
              <a:t>dự</a:t>
            </a:r>
            <a:r>
              <a:rPr lang="en-US" altLang="en-US" dirty="0" smtClean="0">
                <a:sym typeface="Wingdings" pitchFamily="2" charset="2"/>
              </a:rPr>
              <a:t> </a:t>
            </a:r>
            <a:r>
              <a:rPr lang="en-US" altLang="en-US" dirty="0" err="1" smtClean="0">
                <a:sym typeface="Wingdings" pitchFamily="2" charset="2"/>
              </a:rPr>
              <a:t>đoán</a:t>
            </a:r>
            <a:r>
              <a:rPr lang="en-US" altLang="en-US" dirty="0" smtClean="0">
                <a:sym typeface="Wingdings" pitchFamily="2" charset="2"/>
              </a:rPr>
              <a:t/>
            </a:r>
            <a:br>
              <a:rPr lang="en-US" altLang="en-US" dirty="0" smtClean="0">
                <a:sym typeface="Wingdings" pitchFamily="2" charset="2"/>
              </a:rPr>
            </a:br>
            <a:r>
              <a:rPr lang="en-US" altLang="en-US" dirty="0" smtClean="0">
                <a:sym typeface="Wingdings" pitchFamily="2" charset="2"/>
              </a:rPr>
              <a:t>FEV</a:t>
            </a:r>
            <a:r>
              <a:rPr lang="en-US" altLang="en-US" baseline="-25000" dirty="0" smtClean="0">
                <a:sym typeface="Wingdings" pitchFamily="2" charset="2"/>
              </a:rPr>
              <a:t>1</a:t>
            </a:r>
            <a:r>
              <a:rPr lang="en-US" altLang="en-US" dirty="0" smtClean="0">
                <a:sym typeface="Wingdings" pitchFamily="2" charset="2"/>
              </a:rPr>
              <a:t> &gt; 80% </a:t>
            </a:r>
            <a:r>
              <a:rPr lang="en-US" altLang="en-US" dirty="0" err="1" smtClean="0">
                <a:sym typeface="Wingdings" pitchFamily="2" charset="2"/>
              </a:rPr>
              <a:t>dự</a:t>
            </a:r>
            <a:r>
              <a:rPr lang="en-US" altLang="en-US" dirty="0" smtClean="0">
                <a:sym typeface="Wingdings" pitchFamily="2" charset="2"/>
              </a:rPr>
              <a:t> </a:t>
            </a:r>
            <a:r>
              <a:rPr lang="en-US" altLang="en-US" dirty="0" err="1" smtClean="0">
                <a:sym typeface="Wingdings" pitchFamily="2" charset="2"/>
              </a:rPr>
              <a:t>đoán</a:t>
            </a:r>
            <a:r>
              <a:rPr lang="en-US" altLang="en-US" dirty="0" smtClean="0">
                <a:sym typeface="Wingdings" pitchFamily="2" charset="2"/>
              </a:rPr>
              <a:t/>
            </a:r>
            <a:br>
              <a:rPr lang="en-US" altLang="en-US" dirty="0" smtClean="0">
                <a:sym typeface="Wingdings" pitchFamily="2" charset="2"/>
              </a:rPr>
            </a:br>
            <a:r>
              <a:rPr lang="en-US" altLang="en-US" dirty="0" smtClean="0">
                <a:sym typeface="Wingdings" pitchFamily="2" charset="2"/>
              </a:rPr>
              <a:t>FEV</a:t>
            </a:r>
            <a:r>
              <a:rPr lang="en-US" altLang="en-US" baseline="-25000" dirty="0" smtClean="0">
                <a:sym typeface="Wingdings" pitchFamily="2" charset="2"/>
              </a:rPr>
              <a:t>1</a:t>
            </a:r>
            <a:r>
              <a:rPr lang="en-US" altLang="en-US" dirty="0" smtClean="0">
                <a:sym typeface="Wingdings" pitchFamily="2" charset="2"/>
              </a:rPr>
              <a:t>/(F)VC </a:t>
            </a:r>
            <a:r>
              <a:rPr lang="en-US" altLang="en-US" dirty="0" err="1" smtClean="0">
                <a:sym typeface="Wingdings" pitchFamily="2" charset="2"/>
              </a:rPr>
              <a:t>bình</a:t>
            </a:r>
            <a:r>
              <a:rPr lang="en-US" altLang="en-US" dirty="0" smtClean="0">
                <a:sym typeface="Wingdings" pitchFamily="2" charset="2"/>
              </a:rPr>
              <a:t> </a:t>
            </a:r>
            <a:r>
              <a:rPr lang="en-US" altLang="en-US" dirty="0" err="1" smtClean="0">
                <a:sym typeface="Wingdings" pitchFamily="2" charset="2"/>
              </a:rPr>
              <a:t>thường</a:t>
            </a:r>
            <a:r>
              <a:rPr lang="en-US" altLang="en-US" dirty="0" smtClean="0">
                <a:sym typeface="Wingdings" pitchFamily="2" charset="2"/>
              </a:rPr>
              <a:t> hay </a:t>
            </a:r>
            <a:r>
              <a:rPr lang="en-US" altLang="en-US" dirty="0" err="1" smtClean="0">
                <a:sym typeface="Wingdings" pitchFamily="2" charset="2"/>
              </a:rPr>
              <a:t>tăng</a:t>
            </a:r>
            <a:r>
              <a:rPr lang="en-US" altLang="en-US" dirty="0" smtClean="0">
                <a:sym typeface="Wingdings" pitchFamily="2" charset="2"/>
              </a:rPr>
              <a:t/>
            </a:r>
            <a:br>
              <a:rPr lang="en-US" altLang="en-US" dirty="0" smtClean="0">
                <a:sym typeface="Wingdings" pitchFamily="2" charset="2"/>
              </a:rPr>
            </a:br>
            <a:r>
              <a:rPr lang="en-US" altLang="en-US" dirty="0" smtClean="0">
                <a:sym typeface="Wingdings" pitchFamily="2" charset="2"/>
              </a:rPr>
              <a:t>% (F)VC </a:t>
            </a:r>
            <a:r>
              <a:rPr lang="en-US" altLang="en-US" dirty="0" err="1" smtClean="0">
                <a:sym typeface="Wingdings" pitchFamily="2" charset="2"/>
              </a:rPr>
              <a:t>dự</a:t>
            </a:r>
            <a:r>
              <a:rPr lang="en-US" altLang="en-US" dirty="0" smtClean="0">
                <a:sym typeface="Wingdings" pitchFamily="2" charset="2"/>
              </a:rPr>
              <a:t> </a:t>
            </a:r>
            <a:r>
              <a:rPr lang="en-US" altLang="en-US" dirty="0" err="1" smtClean="0">
                <a:sym typeface="Wingdings" pitchFamily="2" charset="2"/>
              </a:rPr>
              <a:t>đoán</a:t>
            </a:r>
            <a:r>
              <a:rPr lang="en-US" altLang="en-US" dirty="0" smtClean="0">
                <a:sym typeface="Wingdings" pitchFamily="2" charset="2"/>
              </a:rPr>
              <a:t>		</a:t>
            </a:r>
            <a:r>
              <a:rPr lang="en-US" altLang="en-US" dirty="0" err="1" smtClean="0">
                <a:sym typeface="Wingdings" pitchFamily="2" charset="2"/>
              </a:rPr>
              <a:t>Bậc</a:t>
            </a:r>
            <a:r>
              <a:rPr lang="en-US" altLang="en-US" dirty="0" smtClean="0">
                <a:sym typeface="Wingdings" pitchFamily="2" charset="2"/>
              </a:rPr>
              <a:t> </a:t>
            </a:r>
            <a:r>
              <a:rPr lang="en-US" altLang="en-US" dirty="0" err="1" smtClean="0">
                <a:sym typeface="Wingdings" pitchFamily="2" charset="2"/>
              </a:rPr>
              <a:t>hạn</a:t>
            </a:r>
            <a:r>
              <a:rPr lang="en-US" altLang="en-US" dirty="0" smtClean="0">
                <a:sym typeface="Wingdings" pitchFamily="2" charset="2"/>
              </a:rPr>
              <a:t> </a:t>
            </a:r>
            <a:r>
              <a:rPr lang="en-US" altLang="en-US" dirty="0" err="1" smtClean="0">
                <a:sym typeface="Wingdings" pitchFamily="2" charset="2"/>
              </a:rPr>
              <a:t>chế</a:t>
            </a:r>
            <a:r>
              <a:rPr lang="en-US" altLang="en-US" dirty="0" smtClean="0">
                <a:sym typeface="Wingdings" pitchFamily="2" charset="2"/>
              </a:rPr>
              <a:t/>
            </a:r>
            <a:br>
              <a:rPr lang="en-US" altLang="en-US" dirty="0" smtClean="0">
                <a:sym typeface="Wingdings" pitchFamily="2" charset="2"/>
              </a:rPr>
            </a:br>
            <a:r>
              <a:rPr lang="en-US" altLang="en-US" dirty="0" smtClean="0">
                <a:solidFill>
                  <a:srgbClr val="FFFF00"/>
                </a:solidFill>
                <a:sym typeface="Wingdings" pitchFamily="2" charset="2"/>
              </a:rPr>
              <a:t>  </a:t>
            </a:r>
            <a:r>
              <a:rPr lang="en-US" altLang="en-US" dirty="0" smtClean="0">
                <a:solidFill>
                  <a:srgbClr val="FFFF00"/>
                </a:solidFill>
                <a:sym typeface="Wingdings" pitchFamily="2" charset="2"/>
              </a:rPr>
              <a:t>  </a:t>
            </a:r>
            <a:r>
              <a:rPr lang="en-US" altLang="en-US" dirty="0" smtClean="0">
                <a:solidFill>
                  <a:srgbClr val="FFFF00"/>
                </a:solidFill>
                <a:sym typeface="Symbol" pitchFamily="18" charset="2"/>
              </a:rPr>
              <a:t></a:t>
            </a:r>
            <a:r>
              <a:rPr lang="en-US" altLang="en-US" dirty="0" smtClean="0">
                <a:solidFill>
                  <a:srgbClr val="FFFF00"/>
                </a:solidFill>
                <a:sym typeface="Wingdings" pitchFamily="2" charset="2"/>
              </a:rPr>
              <a:t> 60</a:t>
            </a:r>
            <a:r>
              <a:rPr lang="en-US" altLang="en-US" dirty="0" smtClean="0">
                <a:solidFill>
                  <a:srgbClr val="FFFF00"/>
                </a:solidFill>
                <a:sym typeface="Wingdings" pitchFamily="2" charset="2"/>
              </a:rPr>
              <a:t>			</a:t>
            </a:r>
            <a:r>
              <a:rPr lang="en-US" altLang="en-US" dirty="0" smtClean="0">
                <a:solidFill>
                  <a:srgbClr val="FFFF00"/>
                </a:solidFill>
                <a:sym typeface="Wingdings" pitchFamily="2" charset="2"/>
              </a:rPr>
              <a:t>	</a:t>
            </a:r>
            <a:r>
              <a:rPr lang="en-US" altLang="en-US" dirty="0" err="1" smtClean="0">
                <a:solidFill>
                  <a:srgbClr val="FFFF00"/>
                </a:solidFill>
                <a:sym typeface="Wingdings" pitchFamily="2" charset="2"/>
              </a:rPr>
              <a:t>nhẹ</a:t>
            </a:r>
            <a:r>
              <a:rPr lang="en-US" altLang="en-US" dirty="0" smtClean="0">
                <a:solidFill>
                  <a:srgbClr val="FFFF00"/>
                </a:solidFill>
                <a:sym typeface="Wingdings" pitchFamily="2" charset="2"/>
              </a:rPr>
              <a:t/>
            </a:r>
            <a:br>
              <a:rPr lang="en-US" altLang="en-US" dirty="0" smtClean="0">
                <a:solidFill>
                  <a:srgbClr val="FFFF00"/>
                </a:solidFill>
                <a:sym typeface="Wingdings" pitchFamily="2" charset="2"/>
              </a:rPr>
            </a:br>
            <a:r>
              <a:rPr lang="en-US" altLang="en-US" dirty="0" smtClean="0">
                <a:solidFill>
                  <a:srgbClr val="FFFF00"/>
                </a:solidFill>
                <a:sym typeface="Wingdings" pitchFamily="2" charset="2"/>
              </a:rPr>
              <a:t>    59 - 40			</a:t>
            </a:r>
            <a:r>
              <a:rPr lang="en-US" altLang="en-US" dirty="0" err="1" smtClean="0">
                <a:solidFill>
                  <a:srgbClr val="FFFF00"/>
                </a:solidFill>
                <a:sym typeface="Wingdings" pitchFamily="2" charset="2"/>
              </a:rPr>
              <a:t>trung</a:t>
            </a:r>
            <a:r>
              <a:rPr lang="en-US" altLang="en-US" dirty="0" smtClean="0">
                <a:solidFill>
                  <a:srgbClr val="FFFF00"/>
                </a:solidFill>
                <a:sym typeface="Wingdings" pitchFamily="2" charset="2"/>
              </a:rPr>
              <a:t> </a:t>
            </a:r>
            <a:r>
              <a:rPr lang="en-US" altLang="en-US" dirty="0" err="1" smtClean="0">
                <a:solidFill>
                  <a:srgbClr val="FFFF00"/>
                </a:solidFill>
                <a:sym typeface="Wingdings" pitchFamily="2" charset="2"/>
              </a:rPr>
              <a:t>bình</a:t>
            </a:r>
            <a:r>
              <a:rPr lang="en-US" altLang="en-US" dirty="0" smtClean="0">
                <a:solidFill>
                  <a:srgbClr val="FFFF00"/>
                </a:solidFill>
                <a:sym typeface="Wingdings" pitchFamily="2" charset="2"/>
              </a:rPr>
              <a:t/>
            </a:r>
            <a:br>
              <a:rPr lang="en-US" altLang="en-US" dirty="0" smtClean="0">
                <a:solidFill>
                  <a:srgbClr val="FFFF00"/>
                </a:solidFill>
                <a:sym typeface="Wingdings" pitchFamily="2" charset="2"/>
              </a:rPr>
            </a:br>
            <a:r>
              <a:rPr lang="en-US" altLang="en-US" dirty="0" smtClean="0">
                <a:solidFill>
                  <a:srgbClr val="FFFF00"/>
                </a:solidFill>
                <a:sym typeface="Wingdings" pitchFamily="2" charset="2"/>
              </a:rPr>
              <a:t>    &lt; 40				</a:t>
            </a:r>
            <a:r>
              <a:rPr lang="en-US" altLang="en-US" dirty="0" err="1" smtClean="0">
                <a:solidFill>
                  <a:srgbClr val="FFFF00"/>
                </a:solidFill>
                <a:sym typeface="Wingdings" pitchFamily="2" charset="2"/>
              </a:rPr>
              <a:t>nặng</a:t>
            </a:r>
            <a:endParaRPr lang="en-US" altLang="en-US" dirty="0" smtClean="0">
              <a:solidFill>
                <a:srgbClr val="FFFF00"/>
              </a:solidFill>
              <a:sym typeface="Wingdings" pitchFamily="2" charset="2"/>
            </a:endParaRPr>
          </a:p>
          <a:p>
            <a:pPr eaLnBrk="1" hangingPunct="1">
              <a:lnSpc>
                <a:spcPct val="110000"/>
              </a:lnSpc>
            </a:pPr>
            <a:endParaRPr lang="en-US" altLang="en-US" sz="2400" dirty="0" smtClean="0">
              <a:solidFill>
                <a:srgbClr val="FF6600"/>
              </a:solidFill>
              <a:sym typeface="Wingdings" pitchFamily="2" charset="2"/>
            </a:endParaRPr>
          </a:p>
          <a:p>
            <a:pPr eaLnBrk="1" hangingPunct="1">
              <a:lnSpc>
                <a:spcPct val="110000"/>
              </a:lnSpc>
            </a:pPr>
            <a:endParaRPr lang="en-US" altLang="en-US" sz="2400" dirty="0" smtClean="0"/>
          </a:p>
        </p:txBody>
      </p:sp>
      <p:sp>
        <p:nvSpPr>
          <p:cNvPr id="3" name="Rectangle 2"/>
          <p:cNvSpPr txBox="1">
            <a:spLocks noChangeArrowheads="1"/>
          </p:cNvSpPr>
          <p:nvPr/>
        </p:nvSpPr>
        <p:spPr>
          <a:xfrm>
            <a:off x="457200" y="152400"/>
            <a:ext cx="8229600" cy="914400"/>
          </a:xfrm>
          <a:prstGeom prst="rect">
            <a:avLst/>
          </a:prstGeom>
        </p:spPr>
        <p:txBody>
          <a:bodyPr/>
          <a:lstStyle/>
          <a:p>
            <a:pPr eaLnBrk="1" hangingPunct="1">
              <a:defRPr/>
            </a:pPr>
            <a:r>
              <a:rPr lang="en-US" altLang="en-US" sz="3200" b="1" kern="0" dirty="0" err="1" smtClean="0">
                <a:solidFill>
                  <a:srgbClr val="FFCC00"/>
                </a:solidFill>
                <a:latin typeface="+mj-lt"/>
                <a:ea typeface="+mj-ea"/>
                <a:cs typeface="+mj-cs"/>
              </a:rPr>
              <a:t>Bước</a:t>
            </a:r>
            <a:r>
              <a:rPr lang="en-US" altLang="en-US" sz="3200" b="1" kern="0" dirty="0" smtClean="0">
                <a:solidFill>
                  <a:srgbClr val="FFCC00"/>
                </a:solidFill>
                <a:latin typeface="+mj-lt"/>
                <a:ea typeface="+mj-ea"/>
                <a:cs typeface="+mj-cs"/>
              </a:rPr>
              <a:t> 2: </a:t>
            </a:r>
            <a:r>
              <a:rPr lang="en-US" altLang="en-US" sz="3200" b="1" kern="0" dirty="0" err="1" smtClean="0">
                <a:solidFill>
                  <a:srgbClr val="FFCC00"/>
                </a:solidFill>
                <a:latin typeface="+mj-lt"/>
                <a:ea typeface="+mj-ea"/>
                <a:cs typeface="+mj-cs"/>
              </a:rPr>
              <a:t>Kết</a:t>
            </a:r>
            <a:r>
              <a:rPr lang="en-US" altLang="en-US" sz="3200" b="1" kern="0" dirty="0" smtClean="0">
                <a:solidFill>
                  <a:srgbClr val="FFCC00"/>
                </a:solidFill>
                <a:latin typeface="+mj-lt"/>
                <a:ea typeface="+mj-ea"/>
                <a:cs typeface="+mj-cs"/>
              </a:rPr>
              <a:t> </a:t>
            </a:r>
            <a:r>
              <a:rPr lang="en-US" altLang="en-US" sz="3200" b="1" kern="0" dirty="0" err="1" smtClean="0">
                <a:solidFill>
                  <a:srgbClr val="FFCC00"/>
                </a:solidFill>
                <a:latin typeface="+mj-lt"/>
                <a:ea typeface="+mj-ea"/>
                <a:cs typeface="+mj-cs"/>
              </a:rPr>
              <a:t>quả</a:t>
            </a:r>
            <a:r>
              <a:rPr lang="en-US" altLang="en-US" sz="3200" b="1" kern="0" dirty="0" smtClean="0">
                <a:solidFill>
                  <a:srgbClr val="FFCC00"/>
                </a:solidFill>
                <a:latin typeface="+mj-lt"/>
                <a:ea typeface="+mj-ea"/>
                <a:cs typeface="+mj-cs"/>
              </a:rPr>
              <a:t> </a:t>
            </a:r>
            <a:r>
              <a:rPr lang="en-US" altLang="en-US" sz="3200" b="1" kern="0" dirty="0" err="1" smtClean="0">
                <a:solidFill>
                  <a:srgbClr val="FFCC00"/>
                </a:solidFill>
                <a:latin typeface="+mj-lt"/>
                <a:ea typeface="+mj-ea"/>
                <a:cs typeface="+mj-cs"/>
              </a:rPr>
              <a:t>có</a:t>
            </a:r>
            <a:r>
              <a:rPr lang="en-US" altLang="en-US" sz="3200" b="1" kern="0" dirty="0" smtClean="0">
                <a:solidFill>
                  <a:srgbClr val="FFCC00"/>
                </a:solidFill>
                <a:latin typeface="+mj-lt"/>
                <a:ea typeface="+mj-ea"/>
                <a:cs typeface="+mj-cs"/>
              </a:rPr>
              <a:t> </a:t>
            </a:r>
            <a:r>
              <a:rPr lang="en-US" altLang="en-US" sz="3200" b="1" kern="0" dirty="0" err="1" smtClean="0">
                <a:solidFill>
                  <a:srgbClr val="FFCC00"/>
                </a:solidFill>
                <a:latin typeface="+mj-lt"/>
                <a:ea typeface="+mj-ea"/>
                <a:cs typeface="+mj-cs"/>
              </a:rPr>
              <a:t>bình</a:t>
            </a:r>
            <a:r>
              <a:rPr lang="en-US" altLang="en-US" sz="3200" b="1" kern="0" dirty="0" smtClean="0">
                <a:solidFill>
                  <a:srgbClr val="FFCC00"/>
                </a:solidFill>
                <a:latin typeface="+mj-lt"/>
                <a:ea typeface="+mj-ea"/>
                <a:cs typeface="+mj-cs"/>
              </a:rPr>
              <a:t> </a:t>
            </a:r>
            <a:r>
              <a:rPr lang="en-US" altLang="en-US" sz="3200" b="1" kern="0" dirty="0" err="1" smtClean="0">
                <a:solidFill>
                  <a:srgbClr val="FFCC00"/>
                </a:solidFill>
                <a:latin typeface="+mj-lt"/>
                <a:ea typeface="+mj-ea"/>
                <a:cs typeface="+mj-cs"/>
              </a:rPr>
              <a:t>thường</a:t>
            </a:r>
            <a:r>
              <a:rPr lang="en-US" altLang="en-US" sz="3200" b="1" kern="0" dirty="0" smtClean="0">
                <a:solidFill>
                  <a:srgbClr val="FFCC00"/>
                </a:solidFill>
                <a:latin typeface="+mj-lt"/>
                <a:ea typeface="+mj-ea"/>
                <a:cs typeface="+mj-cs"/>
              </a:rPr>
              <a:t> </a:t>
            </a:r>
            <a:r>
              <a:rPr lang="en-US" altLang="en-US" sz="3200" b="1" kern="0" dirty="0" err="1" smtClean="0">
                <a:solidFill>
                  <a:srgbClr val="FFCC00"/>
                </a:solidFill>
                <a:latin typeface="+mj-lt"/>
                <a:ea typeface="+mj-ea"/>
                <a:cs typeface="+mj-cs"/>
              </a:rPr>
              <a:t>không</a:t>
            </a:r>
            <a:r>
              <a:rPr lang="en-US" altLang="en-US" sz="3200" b="1" kern="0" dirty="0" smtClean="0">
                <a:solidFill>
                  <a:srgbClr val="FFCC00"/>
                </a:solidFill>
                <a:latin typeface="+mj-lt"/>
                <a:ea typeface="+mj-ea"/>
                <a:cs typeface="+mj-cs"/>
              </a:rPr>
              <a:t>?</a:t>
            </a:r>
            <a:endParaRPr lang="en-US" altLang="en-US" sz="3200" b="1" kern="0" dirty="0">
              <a:solidFill>
                <a:srgbClr val="FFCC00"/>
              </a:solidFill>
              <a:latin typeface="+mj-lt"/>
              <a:ea typeface="+mj-ea"/>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mtClean="0"/>
              <a:t>THĂM DÒ CHỨC NĂNG HÔ HẤP</a:t>
            </a:r>
          </a:p>
        </p:txBody>
      </p:sp>
      <p:sp>
        <p:nvSpPr>
          <p:cNvPr id="6147" name="Rectangle 3"/>
          <p:cNvSpPr>
            <a:spLocks noGrp="1" noChangeArrowheads="1"/>
          </p:cNvSpPr>
          <p:nvPr>
            <p:ph idx="1"/>
          </p:nvPr>
        </p:nvSpPr>
        <p:spPr/>
        <p:txBody>
          <a:bodyPr/>
          <a:lstStyle/>
          <a:p>
            <a:pPr eaLnBrk="1" hangingPunct="1"/>
            <a:r>
              <a:rPr lang="en-US" altLang="en-US" sz="3600" smtClean="0"/>
              <a:t>Cơ bản:</a:t>
            </a:r>
          </a:p>
          <a:p>
            <a:pPr lvl="1" eaLnBrk="1" hangingPunct="1"/>
            <a:r>
              <a:rPr lang="en-US" altLang="en-US" sz="3600" smtClean="0"/>
              <a:t>Hô hấp ký</a:t>
            </a:r>
          </a:p>
          <a:p>
            <a:pPr lvl="1" eaLnBrk="1" hangingPunct="1"/>
            <a:r>
              <a:rPr lang="en-US" altLang="en-US" sz="3600" smtClean="0"/>
              <a:t>Khí cặn – Tổng dung lượng phổi</a:t>
            </a:r>
          </a:p>
          <a:p>
            <a:pPr lvl="1" eaLnBrk="1" hangingPunct="1"/>
            <a:r>
              <a:rPr lang="en-US" altLang="en-US" sz="3600" smtClean="0"/>
              <a:t>Khả năng khuếch tán</a:t>
            </a:r>
          </a:p>
          <a:p>
            <a:pPr lvl="1" eaLnBrk="1" hangingPunct="1"/>
            <a:r>
              <a:rPr lang="en-US" altLang="en-US" sz="3600" smtClean="0"/>
              <a:t>Khí trong máu</a:t>
            </a:r>
          </a:p>
          <a:p>
            <a:pPr eaLnBrk="1" hangingPunct="1"/>
            <a:endParaRPr lang="en-US" altLang="en-US" sz="36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457200" y="1371600"/>
            <a:ext cx="8229600" cy="4724400"/>
          </a:xfrm>
        </p:spPr>
        <p:txBody>
          <a:bodyPr/>
          <a:lstStyle/>
          <a:p>
            <a:pPr eaLnBrk="1" hangingPunct="1">
              <a:lnSpc>
                <a:spcPct val="110000"/>
              </a:lnSpc>
            </a:pPr>
            <a:r>
              <a:rPr lang="en-US" altLang="en-US" dirty="0" err="1" smtClean="0">
                <a:sym typeface="Wingdings" pitchFamily="2" charset="2"/>
              </a:rPr>
              <a:t>Tắc</a:t>
            </a:r>
            <a:r>
              <a:rPr lang="en-US" altLang="en-US" dirty="0" smtClean="0">
                <a:sym typeface="Wingdings" pitchFamily="2" charset="2"/>
              </a:rPr>
              <a:t> </a:t>
            </a:r>
            <a:r>
              <a:rPr lang="en-US" altLang="en-US" dirty="0" err="1" smtClean="0">
                <a:sym typeface="Wingdings" pitchFamily="2" charset="2"/>
              </a:rPr>
              <a:t>nghẽn</a:t>
            </a:r>
            <a:r>
              <a:rPr lang="en-US" altLang="en-US" dirty="0" smtClean="0">
                <a:sym typeface="Wingdings" pitchFamily="2" charset="2"/>
              </a:rPr>
              <a:t>:</a:t>
            </a:r>
          </a:p>
          <a:p>
            <a:pPr eaLnBrk="1" hangingPunct="1">
              <a:lnSpc>
                <a:spcPct val="110000"/>
              </a:lnSpc>
              <a:buFontTx/>
              <a:buNone/>
            </a:pPr>
            <a:r>
              <a:rPr lang="en-US" altLang="en-US" dirty="0" smtClean="0">
                <a:sym typeface="Wingdings" pitchFamily="2" charset="2"/>
              </a:rPr>
              <a:t>	 FEV</a:t>
            </a:r>
            <a:r>
              <a:rPr lang="en-US" altLang="en-US" baseline="-25000" dirty="0" smtClean="0">
                <a:sym typeface="Wingdings" pitchFamily="2" charset="2"/>
              </a:rPr>
              <a:t>1</a:t>
            </a:r>
            <a:r>
              <a:rPr lang="en-US" altLang="en-US" dirty="0" smtClean="0">
                <a:sym typeface="Wingdings" pitchFamily="2" charset="2"/>
              </a:rPr>
              <a:t>/(F)VC &lt; </a:t>
            </a:r>
            <a:r>
              <a:rPr lang="en-US" altLang="en-US" dirty="0" smtClean="0">
                <a:sym typeface="Wingdings" pitchFamily="2" charset="2"/>
              </a:rPr>
              <a:t>0,7 </a:t>
            </a:r>
            <a:r>
              <a:rPr lang="en-US" altLang="en-US" dirty="0" err="1" smtClean="0">
                <a:sym typeface="Wingdings" pitchFamily="2" charset="2"/>
              </a:rPr>
              <a:t>hoặc</a:t>
            </a:r>
            <a:r>
              <a:rPr lang="en-US" altLang="en-US" dirty="0" smtClean="0">
                <a:sym typeface="Wingdings" pitchFamily="2" charset="2"/>
              </a:rPr>
              <a:t> LLN</a:t>
            </a:r>
            <a:br>
              <a:rPr lang="en-US" altLang="en-US" dirty="0" smtClean="0">
                <a:sym typeface="Wingdings" pitchFamily="2" charset="2"/>
              </a:rPr>
            </a:br>
            <a:r>
              <a:rPr lang="en-US" altLang="en-US" dirty="0" smtClean="0">
                <a:sym typeface="Wingdings" pitchFamily="2" charset="2"/>
              </a:rPr>
              <a:t>% FEV</a:t>
            </a:r>
            <a:r>
              <a:rPr lang="en-US" altLang="en-US" baseline="-25000" dirty="0" smtClean="0">
                <a:sym typeface="Wingdings" pitchFamily="2" charset="2"/>
              </a:rPr>
              <a:t>1</a:t>
            </a:r>
            <a:r>
              <a:rPr lang="en-US" altLang="en-US" dirty="0" smtClean="0">
                <a:sym typeface="Wingdings" pitchFamily="2" charset="2"/>
              </a:rPr>
              <a:t> </a:t>
            </a:r>
            <a:r>
              <a:rPr lang="en-US" altLang="en-US" dirty="0" err="1" smtClean="0">
                <a:sym typeface="Wingdings" pitchFamily="2" charset="2"/>
              </a:rPr>
              <a:t>dự</a:t>
            </a:r>
            <a:r>
              <a:rPr lang="en-US" altLang="en-US" dirty="0" smtClean="0">
                <a:sym typeface="Wingdings" pitchFamily="2" charset="2"/>
              </a:rPr>
              <a:t> </a:t>
            </a:r>
            <a:r>
              <a:rPr lang="en-US" altLang="en-US" dirty="0" err="1" smtClean="0">
                <a:sym typeface="Wingdings" pitchFamily="2" charset="2"/>
              </a:rPr>
              <a:t>đoán</a:t>
            </a:r>
            <a:r>
              <a:rPr lang="en-US" altLang="en-US" dirty="0" smtClean="0">
                <a:sym typeface="Wingdings" pitchFamily="2" charset="2"/>
              </a:rPr>
              <a:t>		</a:t>
            </a:r>
            <a:r>
              <a:rPr lang="en-US" altLang="en-US" dirty="0" err="1" smtClean="0">
                <a:sym typeface="Wingdings" pitchFamily="2" charset="2"/>
              </a:rPr>
              <a:t>Bậc</a:t>
            </a:r>
            <a:r>
              <a:rPr lang="en-US" altLang="en-US" dirty="0" smtClean="0">
                <a:sym typeface="Wingdings" pitchFamily="2" charset="2"/>
              </a:rPr>
              <a:t> </a:t>
            </a:r>
            <a:r>
              <a:rPr lang="en-US" altLang="en-US" dirty="0" err="1" smtClean="0">
                <a:sym typeface="Wingdings" pitchFamily="2" charset="2"/>
              </a:rPr>
              <a:t>tắc</a:t>
            </a:r>
            <a:r>
              <a:rPr lang="en-US" altLang="en-US" dirty="0" smtClean="0">
                <a:sym typeface="Wingdings" pitchFamily="2" charset="2"/>
              </a:rPr>
              <a:t> </a:t>
            </a:r>
            <a:r>
              <a:rPr lang="en-US" altLang="en-US" dirty="0" err="1" smtClean="0">
                <a:sym typeface="Wingdings" pitchFamily="2" charset="2"/>
              </a:rPr>
              <a:t>nghẽn</a:t>
            </a:r>
            <a:r>
              <a:rPr lang="en-US" altLang="en-US" dirty="0" smtClean="0">
                <a:solidFill>
                  <a:srgbClr val="FF6600"/>
                </a:solidFill>
                <a:sym typeface="Wingdings" pitchFamily="2" charset="2"/>
              </a:rPr>
              <a:t/>
            </a:r>
            <a:br>
              <a:rPr lang="en-US" altLang="en-US" dirty="0" smtClean="0">
                <a:solidFill>
                  <a:srgbClr val="FF6600"/>
                </a:solidFill>
                <a:sym typeface="Wingdings" pitchFamily="2" charset="2"/>
              </a:rPr>
            </a:br>
            <a:r>
              <a:rPr lang="en-US" altLang="en-US" dirty="0" smtClean="0">
                <a:solidFill>
                  <a:srgbClr val="FF6600"/>
                </a:solidFill>
                <a:sym typeface="Wingdings" pitchFamily="2" charset="2"/>
              </a:rPr>
              <a:t>    </a:t>
            </a:r>
            <a:r>
              <a:rPr lang="en-US" altLang="en-US" dirty="0" smtClean="0">
                <a:solidFill>
                  <a:srgbClr val="FFFF00"/>
                </a:solidFill>
                <a:sym typeface="Symbol" pitchFamily="18" charset="2"/>
              </a:rPr>
              <a:t></a:t>
            </a:r>
            <a:r>
              <a:rPr lang="en-US" altLang="en-US" dirty="0" smtClean="0">
                <a:solidFill>
                  <a:srgbClr val="FFFF00"/>
                </a:solidFill>
                <a:sym typeface="Wingdings" pitchFamily="2" charset="2"/>
              </a:rPr>
              <a:t> 60				</a:t>
            </a:r>
            <a:r>
              <a:rPr lang="en-US" altLang="en-US" dirty="0" err="1" smtClean="0">
                <a:solidFill>
                  <a:srgbClr val="FFFF00"/>
                </a:solidFill>
                <a:sym typeface="Wingdings" pitchFamily="2" charset="2"/>
              </a:rPr>
              <a:t>nhẹ</a:t>
            </a:r>
            <a:r>
              <a:rPr lang="en-US" altLang="en-US" dirty="0" smtClean="0">
                <a:solidFill>
                  <a:srgbClr val="FFFF00"/>
                </a:solidFill>
                <a:sym typeface="Wingdings" pitchFamily="2" charset="2"/>
              </a:rPr>
              <a:t/>
            </a:r>
            <a:br>
              <a:rPr lang="en-US" altLang="en-US" dirty="0" smtClean="0">
                <a:solidFill>
                  <a:srgbClr val="FFFF00"/>
                </a:solidFill>
                <a:sym typeface="Wingdings" pitchFamily="2" charset="2"/>
              </a:rPr>
            </a:br>
            <a:r>
              <a:rPr lang="en-US" altLang="en-US" dirty="0" smtClean="0">
                <a:solidFill>
                  <a:srgbClr val="FFFF00"/>
                </a:solidFill>
                <a:sym typeface="Wingdings" pitchFamily="2" charset="2"/>
              </a:rPr>
              <a:t>    59 - 40			</a:t>
            </a:r>
            <a:r>
              <a:rPr lang="en-US" altLang="en-US" dirty="0" err="1" smtClean="0">
                <a:solidFill>
                  <a:srgbClr val="FFFF00"/>
                </a:solidFill>
                <a:sym typeface="Wingdings" pitchFamily="2" charset="2"/>
              </a:rPr>
              <a:t>trung</a:t>
            </a:r>
            <a:r>
              <a:rPr lang="en-US" altLang="en-US" dirty="0" smtClean="0">
                <a:solidFill>
                  <a:srgbClr val="FFFF00"/>
                </a:solidFill>
                <a:sym typeface="Wingdings" pitchFamily="2" charset="2"/>
              </a:rPr>
              <a:t> </a:t>
            </a:r>
            <a:r>
              <a:rPr lang="en-US" altLang="en-US" dirty="0" err="1" smtClean="0">
                <a:solidFill>
                  <a:srgbClr val="FFFF00"/>
                </a:solidFill>
                <a:sym typeface="Wingdings" pitchFamily="2" charset="2"/>
              </a:rPr>
              <a:t>bình</a:t>
            </a:r>
            <a:r>
              <a:rPr lang="en-US" altLang="en-US" dirty="0" smtClean="0">
                <a:solidFill>
                  <a:srgbClr val="FFFF00"/>
                </a:solidFill>
                <a:sym typeface="Wingdings" pitchFamily="2" charset="2"/>
              </a:rPr>
              <a:t/>
            </a:r>
            <a:br>
              <a:rPr lang="en-US" altLang="en-US" dirty="0" smtClean="0">
                <a:solidFill>
                  <a:srgbClr val="FFFF00"/>
                </a:solidFill>
                <a:sym typeface="Wingdings" pitchFamily="2" charset="2"/>
              </a:rPr>
            </a:br>
            <a:r>
              <a:rPr lang="en-US" altLang="en-US" dirty="0" smtClean="0">
                <a:solidFill>
                  <a:srgbClr val="FFFF00"/>
                </a:solidFill>
                <a:sym typeface="Wingdings" pitchFamily="2" charset="2"/>
              </a:rPr>
              <a:t>    &lt; 40				</a:t>
            </a:r>
            <a:r>
              <a:rPr lang="en-US" altLang="en-US" dirty="0" err="1" smtClean="0">
                <a:solidFill>
                  <a:srgbClr val="FFFF00"/>
                </a:solidFill>
                <a:sym typeface="Wingdings" pitchFamily="2" charset="2"/>
              </a:rPr>
              <a:t>nặng</a:t>
            </a:r>
            <a:endParaRPr lang="en-US" altLang="en-US" dirty="0" smtClean="0">
              <a:solidFill>
                <a:srgbClr val="FFFF00"/>
              </a:solidFill>
              <a:sym typeface="Wingdings" pitchFamily="2" charset="2"/>
            </a:endParaRPr>
          </a:p>
          <a:p>
            <a:pPr eaLnBrk="1" hangingPunct="1">
              <a:lnSpc>
                <a:spcPct val="110000"/>
              </a:lnSpc>
              <a:buFontTx/>
              <a:buNone/>
            </a:pPr>
            <a:endParaRPr lang="en-US" altLang="en-US" dirty="0" smtClean="0">
              <a:solidFill>
                <a:srgbClr val="FFFF00"/>
              </a:solidFill>
            </a:endParaRPr>
          </a:p>
        </p:txBody>
      </p:sp>
      <p:sp>
        <p:nvSpPr>
          <p:cNvPr id="3" name="Rectangle 2"/>
          <p:cNvSpPr txBox="1">
            <a:spLocks noChangeArrowheads="1"/>
          </p:cNvSpPr>
          <p:nvPr/>
        </p:nvSpPr>
        <p:spPr>
          <a:xfrm>
            <a:off x="457200" y="152400"/>
            <a:ext cx="8229600" cy="914400"/>
          </a:xfrm>
          <a:prstGeom prst="rect">
            <a:avLst/>
          </a:prstGeom>
        </p:spPr>
        <p:txBody>
          <a:bodyPr/>
          <a:lstStyle/>
          <a:p>
            <a:pPr eaLnBrk="1" hangingPunct="1">
              <a:defRPr/>
            </a:pPr>
            <a:r>
              <a:rPr lang="en-US" altLang="en-US" sz="3200" b="1" kern="0" dirty="0" err="1">
                <a:solidFill>
                  <a:srgbClr val="FFCC00"/>
                </a:solidFill>
              </a:rPr>
              <a:t>Bước</a:t>
            </a:r>
            <a:r>
              <a:rPr lang="en-US" altLang="en-US" sz="3200" b="1" kern="0" dirty="0">
                <a:solidFill>
                  <a:srgbClr val="FFCC00"/>
                </a:solidFill>
              </a:rPr>
              <a:t> 2: </a:t>
            </a:r>
            <a:r>
              <a:rPr lang="en-US" altLang="en-US" sz="3200" b="1" kern="0" dirty="0" err="1">
                <a:solidFill>
                  <a:srgbClr val="FFCC00"/>
                </a:solidFill>
              </a:rPr>
              <a:t>Kết</a:t>
            </a:r>
            <a:r>
              <a:rPr lang="en-US" altLang="en-US" sz="3200" b="1" kern="0" dirty="0">
                <a:solidFill>
                  <a:srgbClr val="FFCC00"/>
                </a:solidFill>
              </a:rPr>
              <a:t> </a:t>
            </a:r>
            <a:r>
              <a:rPr lang="en-US" altLang="en-US" sz="3200" b="1" kern="0" dirty="0" err="1">
                <a:solidFill>
                  <a:srgbClr val="FFCC00"/>
                </a:solidFill>
              </a:rPr>
              <a:t>quả</a:t>
            </a:r>
            <a:r>
              <a:rPr lang="en-US" altLang="en-US" sz="3200" b="1" kern="0" dirty="0">
                <a:solidFill>
                  <a:srgbClr val="FFCC00"/>
                </a:solidFill>
              </a:rPr>
              <a:t> </a:t>
            </a:r>
            <a:r>
              <a:rPr lang="en-US" altLang="en-US" sz="3200" b="1" kern="0" dirty="0" err="1">
                <a:solidFill>
                  <a:srgbClr val="FFCC00"/>
                </a:solidFill>
              </a:rPr>
              <a:t>có</a:t>
            </a:r>
            <a:r>
              <a:rPr lang="en-US" altLang="en-US" sz="3200" b="1" kern="0" dirty="0">
                <a:solidFill>
                  <a:srgbClr val="FFCC00"/>
                </a:solidFill>
              </a:rPr>
              <a:t> </a:t>
            </a:r>
            <a:r>
              <a:rPr lang="en-US" altLang="en-US" sz="3200" b="1" kern="0" dirty="0" err="1">
                <a:solidFill>
                  <a:srgbClr val="FFCC00"/>
                </a:solidFill>
              </a:rPr>
              <a:t>bình</a:t>
            </a:r>
            <a:r>
              <a:rPr lang="en-US" altLang="en-US" sz="3200" b="1" kern="0" dirty="0">
                <a:solidFill>
                  <a:srgbClr val="FFCC00"/>
                </a:solidFill>
              </a:rPr>
              <a:t> </a:t>
            </a:r>
            <a:r>
              <a:rPr lang="en-US" altLang="en-US" sz="3200" b="1" kern="0" dirty="0" err="1">
                <a:solidFill>
                  <a:srgbClr val="FFCC00"/>
                </a:solidFill>
              </a:rPr>
              <a:t>thường</a:t>
            </a:r>
            <a:r>
              <a:rPr lang="en-US" altLang="en-US" sz="3200" b="1" kern="0" dirty="0">
                <a:solidFill>
                  <a:srgbClr val="FFCC00"/>
                </a:solidFill>
              </a:rPr>
              <a:t> </a:t>
            </a:r>
            <a:r>
              <a:rPr lang="en-US" altLang="en-US" sz="3200" b="1" kern="0" dirty="0" err="1">
                <a:solidFill>
                  <a:srgbClr val="FFCC00"/>
                </a:solidFill>
              </a:rPr>
              <a:t>không</a:t>
            </a:r>
            <a:r>
              <a:rPr lang="en-US" altLang="en-US" sz="3200" b="1" kern="0" dirty="0">
                <a:solidFill>
                  <a:srgbClr val="FFCC00"/>
                </a:solidFill>
              </a:rPr>
              <a:t>?</a:t>
            </a:r>
            <a:endParaRPr lang="en-US" altLang="en-US" sz="3200" b="1" kern="0" dirty="0">
              <a:solidFill>
                <a:srgbClr val="FFCC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t>GOLD Misclassification</a:t>
            </a:r>
          </a:p>
        </p:txBody>
      </p:sp>
      <p:sp>
        <p:nvSpPr>
          <p:cNvPr id="27651" name="Rectangle 3"/>
          <p:cNvSpPr>
            <a:spLocks noChangeArrowheads="1"/>
          </p:cNvSpPr>
          <p:nvPr/>
        </p:nvSpPr>
        <p:spPr bwMode="auto">
          <a:xfrm>
            <a:off x="7467600" y="5715000"/>
            <a:ext cx="152400" cy="152400"/>
          </a:xfrm>
          <a:prstGeom prst="rect">
            <a:avLst/>
          </a:prstGeom>
          <a:solidFill>
            <a:srgbClr val="FFFFCC"/>
          </a:solidFill>
          <a:ln w="12700">
            <a:solidFill>
              <a:schemeClr val="tx1"/>
            </a:solidFill>
            <a:miter lim="800000"/>
            <a:headEnd type="none" w="sm" len="sm"/>
            <a:tailEnd type="none" w="sm" len="sm"/>
          </a:ln>
        </p:spPr>
        <p:txBody>
          <a:bodyPr wrap="none" anchor="ctr"/>
          <a:lstStyle/>
          <a:p>
            <a:pPr algn="ctr" eaLnBrk="1" hangingPunct="1"/>
            <a:endParaRPr lang="en-US" altLang="en-US">
              <a:solidFill>
                <a:srgbClr val="FFFF99"/>
              </a:solidFill>
            </a:endParaRPr>
          </a:p>
        </p:txBody>
      </p:sp>
      <p:sp>
        <p:nvSpPr>
          <p:cNvPr id="27652" name="Rectangle 4"/>
          <p:cNvSpPr>
            <a:spLocks noChangeArrowheads="1"/>
          </p:cNvSpPr>
          <p:nvPr/>
        </p:nvSpPr>
        <p:spPr bwMode="auto">
          <a:xfrm>
            <a:off x="5581650" y="6105525"/>
            <a:ext cx="2838450" cy="366713"/>
          </a:xfrm>
          <a:prstGeom prst="rect">
            <a:avLst/>
          </a:prstGeom>
          <a:noFill/>
          <a:ln w="12700">
            <a:noFill/>
            <a:miter lim="800000"/>
            <a:headEnd type="none" w="sm" len="sm"/>
            <a:tailEnd type="none" w="sm" len="sm"/>
          </a:ln>
        </p:spPr>
        <p:txBody>
          <a:bodyPr wrap="none">
            <a:spAutoFit/>
          </a:bodyPr>
          <a:lstStyle/>
          <a:p>
            <a:pPr algn="ctr" eaLnBrk="1" hangingPunct="1"/>
            <a:r>
              <a:rPr lang="en-US" altLang="en-US" b="1">
                <a:solidFill>
                  <a:srgbClr val="FFFF00"/>
                </a:solidFill>
              </a:rPr>
              <a:t>WWW.SPIRXPERT.COM</a:t>
            </a:r>
          </a:p>
        </p:txBody>
      </p:sp>
      <p:sp>
        <p:nvSpPr>
          <p:cNvPr id="27653" name="Text Box 6"/>
          <p:cNvSpPr txBox="1">
            <a:spLocks noChangeArrowheads="1"/>
          </p:cNvSpPr>
          <p:nvPr/>
        </p:nvSpPr>
        <p:spPr bwMode="auto">
          <a:xfrm>
            <a:off x="723900" y="6105525"/>
            <a:ext cx="2062163" cy="400050"/>
          </a:xfrm>
          <a:prstGeom prst="rect">
            <a:avLst/>
          </a:prstGeom>
          <a:noFill/>
          <a:ln w="12700">
            <a:noFill/>
            <a:miter lim="800000"/>
            <a:headEnd type="none" w="sm" len="sm"/>
            <a:tailEnd type="none" w="sm" len="sm"/>
          </a:ln>
        </p:spPr>
        <p:txBody>
          <a:bodyPr wrap="none">
            <a:spAutoFit/>
          </a:bodyPr>
          <a:lstStyle/>
          <a:p>
            <a:pPr algn="ctr" eaLnBrk="1" hangingPunct="1"/>
            <a:r>
              <a:rPr lang="en-US" altLang="en-US" sz="2000" b="1">
                <a:solidFill>
                  <a:srgbClr val="FFFF00"/>
                </a:solidFill>
              </a:rPr>
              <a:t>(Black females)</a:t>
            </a:r>
          </a:p>
        </p:txBody>
      </p:sp>
      <p:pic>
        <p:nvPicPr>
          <p:cNvPr id="27654" name="Picture 5"/>
          <p:cNvPicPr>
            <a:picLocks noGrp="1" noChangeAspect="1" noChangeArrowheads="1"/>
          </p:cNvPicPr>
          <p:nvPr>
            <p:ph idx="1"/>
          </p:nvPr>
        </p:nvPicPr>
        <p:blipFill>
          <a:blip r:embed="rId3" cstate="print"/>
          <a:srcRect/>
          <a:stretch>
            <a:fillRect/>
          </a:stretch>
        </p:blipFill>
        <p:spPr>
          <a:xfrm>
            <a:off x="723900" y="1524000"/>
            <a:ext cx="7696200" cy="4343400"/>
          </a:xfrm>
          <a:noFill/>
        </p:spPr>
      </p:pic>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a:xfrm>
            <a:off x="457200" y="1295400"/>
            <a:ext cx="8229600" cy="4800600"/>
          </a:xfrm>
        </p:spPr>
        <p:txBody>
          <a:bodyPr/>
          <a:lstStyle/>
          <a:p>
            <a:pPr eaLnBrk="1" hangingPunct="1">
              <a:lnSpc>
                <a:spcPct val="110000"/>
              </a:lnSpc>
            </a:pPr>
            <a:r>
              <a:rPr lang="en-US" altLang="en-US" dirty="0" err="1" smtClean="0">
                <a:sym typeface="Wingdings" pitchFamily="2" charset="2"/>
              </a:rPr>
              <a:t>Tắc</a:t>
            </a:r>
            <a:r>
              <a:rPr lang="en-US" altLang="en-US" dirty="0" smtClean="0">
                <a:sym typeface="Wingdings" pitchFamily="2" charset="2"/>
              </a:rPr>
              <a:t> </a:t>
            </a:r>
            <a:r>
              <a:rPr lang="en-US" altLang="en-US" dirty="0" err="1" smtClean="0">
                <a:sym typeface="Wingdings" pitchFamily="2" charset="2"/>
              </a:rPr>
              <a:t>nghẽn</a:t>
            </a:r>
            <a:r>
              <a:rPr lang="en-US" altLang="en-US" dirty="0" smtClean="0">
                <a:sym typeface="Wingdings" pitchFamily="2" charset="2"/>
              </a:rPr>
              <a:t>:</a:t>
            </a:r>
          </a:p>
          <a:p>
            <a:pPr eaLnBrk="1" hangingPunct="1">
              <a:lnSpc>
                <a:spcPct val="110000"/>
              </a:lnSpc>
              <a:buFontTx/>
              <a:buNone/>
            </a:pPr>
            <a:r>
              <a:rPr lang="en-US" altLang="en-US" dirty="0" smtClean="0">
                <a:sym typeface="Wingdings" pitchFamily="2" charset="2"/>
              </a:rPr>
              <a:t>	 FEV</a:t>
            </a:r>
            <a:r>
              <a:rPr lang="en-US" altLang="en-US" baseline="-25000" dirty="0" smtClean="0">
                <a:sym typeface="Wingdings" pitchFamily="2" charset="2"/>
              </a:rPr>
              <a:t>1</a:t>
            </a:r>
            <a:r>
              <a:rPr lang="en-US" altLang="en-US" dirty="0" smtClean="0">
                <a:sym typeface="Wingdings" pitchFamily="2" charset="2"/>
              </a:rPr>
              <a:t>/(F)VC &lt; </a:t>
            </a:r>
            <a:r>
              <a:rPr lang="en-US" altLang="en-US" dirty="0" smtClean="0">
                <a:sym typeface="Wingdings" pitchFamily="2" charset="2"/>
              </a:rPr>
              <a:t>0,7 </a:t>
            </a:r>
            <a:r>
              <a:rPr lang="en-US" altLang="en-US" dirty="0" err="1" smtClean="0">
                <a:sym typeface="Wingdings" pitchFamily="2" charset="2"/>
              </a:rPr>
              <a:t>hoặc</a:t>
            </a:r>
            <a:r>
              <a:rPr lang="en-US" altLang="en-US" dirty="0" smtClean="0">
                <a:sym typeface="Wingdings" pitchFamily="2" charset="2"/>
              </a:rPr>
              <a:t> LLN</a:t>
            </a:r>
            <a:br>
              <a:rPr lang="en-US" altLang="en-US" dirty="0" smtClean="0">
                <a:sym typeface="Wingdings" pitchFamily="2" charset="2"/>
              </a:rPr>
            </a:br>
            <a:r>
              <a:rPr lang="en-US" altLang="en-US" dirty="0" smtClean="0">
                <a:sym typeface="Wingdings" pitchFamily="2" charset="2"/>
              </a:rPr>
              <a:t>% FEV</a:t>
            </a:r>
            <a:r>
              <a:rPr lang="en-US" altLang="en-US" baseline="-25000" dirty="0" smtClean="0">
                <a:sym typeface="Wingdings" pitchFamily="2" charset="2"/>
              </a:rPr>
              <a:t>1</a:t>
            </a:r>
            <a:r>
              <a:rPr lang="en-US" altLang="en-US" dirty="0" smtClean="0">
                <a:sym typeface="Wingdings" pitchFamily="2" charset="2"/>
              </a:rPr>
              <a:t> </a:t>
            </a:r>
            <a:r>
              <a:rPr lang="en-US" altLang="en-US" dirty="0" err="1" smtClean="0">
                <a:sym typeface="Wingdings" pitchFamily="2" charset="2"/>
              </a:rPr>
              <a:t>dự</a:t>
            </a:r>
            <a:r>
              <a:rPr lang="en-US" altLang="en-US" dirty="0" smtClean="0">
                <a:sym typeface="Wingdings" pitchFamily="2" charset="2"/>
              </a:rPr>
              <a:t> </a:t>
            </a:r>
            <a:r>
              <a:rPr lang="en-US" altLang="en-US" dirty="0" err="1" smtClean="0">
                <a:sym typeface="Wingdings" pitchFamily="2" charset="2"/>
              </a:rPr>
              <a:t>đoán</a:t>
            </a:r>
            <a:r>
              <a:rPr lang="en-US" altLang="en-US" dirty="0" smtClean="0">
                <a:sym typeface="Wingdings" pitchFamily="2" charset="2"/>
              </a:rPr>
              <a:t>		</a:t>
            </a:r>
            <a:r>
              <a:rPr lang="en-US" altLang="en-US" dirty="0" err="1" smtClean="0">
                <a:sym typeface="Wingdings" pitchFamily="2" charset="2"/>
              </a:rPr>
              <a:t>Bậc</a:t>
            </a:r>
            <a:r>
              <a:rPr lang="en-US" altLang="en-US" dirty="0" smtClean="0">
                <a:sym typeface="Wingdings" pitchFamily="2" charset="2"/>
              </a:rPr>
              <a:t> </a:t>
            </a:r>
            <a:r>
              <a:rPr lang="en-US" altLang="en-US" dirty="0" err="1" smtClean="0">
                <a:sym typeface="Wingdings" pitchFamily="2" charset="2"/>
              </a:rPr>
              <a:t>tắc</a:t>
            </a:r>
            <a:r>
              <a:rPr lang="en-US" altLang="en-US" dirty="0" smtClean="0">
                <a:sym typeface="Wingdings" pitchFamily="2" charset="2"/>
              </a:rPr>
              <a:t> </a:t>
            </a:r>
            <a:r>
              <a:rPr lang="en-US" altLang="en-US" dirty="0" err="1" smtClean="0">
                <a:sym typeface="Wingdings" pitchFamily="2" charset="2"/>
              </a:rPr>
              <a:t>nghẽn</a:t>
            </a:r>
            <a:r>
              <a:rPr lang="en-US" altLang="en-US" dirty="0" smtClean="0">
                <a:solidFill>
                  <a:srgbClr val="FF6600"/>
                </a:solidFill>
                <a:sym typeface="Wingdings" pitchFamily="2" charset="2"/>
              </a:rPr>
              <a:t/>
            </a:r>
            <a:br>
              <a:rPr lang="en-US" altLang="en-US" dirty="0" smtClean="0">
                <a:solidFill>
                  <a:srgbClr val="FF6600"/>
                </a:solidFill>
                <a:sym typeface="Wingdings" pitchFamily="2" charset="2"/>
              </a:rPr>
            </a:br>
            <a:r>
              <a:rPr lang="en-US" altLang="en-US" dirty="0" smtClean="0">
                <a:solidFill>
                  <a:srgbClr val="FF6600"/>
                </a:solidFill>
                <a:sym typeface="Wingdings" pitchFamily="2" charset="2"/>
              </a:rPr>
              <a:t>    </a:t>
            </a:r>
            <a:r>
              <a:rPr lang="en-US" altLang="en-US" dirty="0" smtClean="0">
                <a:solidFill>
                  <a:srgbClr val="FFFF00"/>
                </a:solidFill>
                <a:sym typeface="Symbol" pitchFamily="18" charset="2"/>
              </a:rPr>
              <a:t></a:t>
            </a:r>
            <a:r>
              <a:rPr lang="en-US" altLang="en-US" dirty="0" smtClean="0">
                <a:solidFill>
                  <a:srgbClr val="FFFF00"/>
                </a:solidFill>
                <a:sym typeface="Wingdings" pitchFamily="2" charset="2"/>
              </a:rPr>
              <a:t> 60				</a:t>
            </a:r>
            <a:r>
              <a:rPr lang="en-US" altLang="en-US" dirty="0" err="1" smtClean="0">
                <a:solidFill>
                  <a:srgbClr val="FFFF00"/>
                </a:solidFill>
                <a:sym typeface="Wingdings" pitchFamily="2" charset="2"/>
              </a:rPr>
              <a:t>nhẹ</a:t>
            </a:r>
            <a:r>
              <a:rPr lang="en-US" altLang="en-US" dirty="0" smtClean="0">
                <a:solidFill>
                  <a:srgbClr val="FFFF00"/>
                </a:solidFill>
                <a:sym typeface="Wingdings" pitchFamily="2" charset="2"/>
              </a:rPr>
              <a:t/>
            </a:r>
            <a:br>
              <a:rPr lang="en-US" altLang="en-US" dirty="0" smtClean="0">
                <a:solidFill>
                  <a:srgbClr val="FFFF00"/>
                </a:solidFill>
                <a:sym typeface="Wingdings" pitchFamily="2" charset="2"/>
              </a:rPr>
            </a:br>
            <a:r>
              <a:rPr lang="en-US" altLang="en-US" dirty="0" smtClean="0">
                <a:solidFill>
                  <a:srgbClr val="FFFF00"/>
                </a:solidFill>
                <a:sym typeface="Wingdings" pitchFamily="2" charset="2"/>
              </a:rPr>
              <a:t>    59 - 40			</a:t>
            </a:r>
            <a:r>
              <a:rPr lang="en-US" altLang="en-US" dirty="0" err="1" smtClean="0">
                <a:solidFill>
                  <a:srgbClr val="FFFF00"/>
                </a:solidFill>
                <a:sym typeface="Wingdings" pitchFamily="2" charset="2"/>
              </a:rPr>
              <a:t>trung</a:t>
            </a:r>
            <a:r>
              <a:rPr lang="en-US" altLang="en-US" dirty="0" smtClean="0">
                <a:solidFill>
                  <a:srgbClr val="FFFF00"/>
                </a:solidFill>
                <a:sym typeface="Wingdings" pitchFamily="2" charset="2"/>
              </a:rPr>
              <a:t> </a:t>
            </a:r>
            <a:r>
              <a:rPr lang="en-US" altLang="en-US" dirty="0" err="1" smtClean="0">
                <a:solidFill>
                  <a:srgbClr val="FFFF00"/>
                </a:solidFill>
                <a:sym typeface="Wingdings" pitchFamily="2" charset="2"/>
              </a:rPr>
              <a:t>bình</a:t>
            </a:r>
            <a:r>
              <a:rPr lang="en-US" altLang="en-US" dirty="0" smtClean="0">
                <a:solidFill>
                  <a:srgbClr val="FFFF00"/>
                </a:solidFill>
                <a:sym typeface="Wingdings" pitchFamily="2" charset="2"/>
              </a:rPr>
              <a:t/>
            </a:r>
            <a:br>
              <a:rPr lang="en-US" altLang="en-US" dirty="0" smtClean="0">
                <a:solidFill>
                  <a:srgbClr val="FFFF00"/>
                </a:solidFill>
                <a:sym typeface="Wingdings" pitchFamily="2" charset="2"/>
              </a:rPr>
            </a:br>
            <a:r>
              <a:rPr lang="en-US" altLang="en-US" dirty="0" smtClean="0">
                <a:solidFill>
                  <a:srgbClr val="FFFF00"/>
                </a:solidFill>
                <a:sym typeface="Wingdings" pitchFamily="2" charset="2"/>
              </a:rPr>
              <a:t>    &lt; 40				</a:t>
            </a:r>
            <a:r>
              <a:rPr lang="en-US" altLang="en-US" dirty="0" err="1" smtClean="0">
                <a:solidFill>
                  <a:srgbClr val="FFFF00"/>
                </a:solidFill>
                <a:sym typeface="Wingdings" pitchFamily="2" charset="2"/>
              </a:rPr>
              <a:t>nặng</a:t>
            </a:r>
            <a:endParaRPr lang="en-US" altLang="en-US" dirty="0" smtClean="0">
              <a:solidFill>
                <a:srgbClr val="FFFF00"/>
              </a:solidFill>
              <a:sym typeface="Wingdings" pitchFamily="2" charset="2"/>
            </a:endParaRPr>
          </a:p>
          <a:p>
            <a:pPr eaLnBrk="1" hangingPunct="1">
              <a:lnSpc>
                <a:spcPct val="110000"/>
              </a:lnSpc>
              <a:buFontTx/>
              <a:buNone/>
            </a:pPr>
            <a:endParaRPr lang="en-US" altLang="en-US" dirty="0" smtClean="0">
              <a:solidFill>
                <a:srgbClr val="FFFF00"/>
              </a:solidFill>
            </a:endParaRPr>
          </a:p>
        </p:txBody>
      </p:sp>
      <p:sp>
        <p:nvSpPr>
          <p:cNvPr id="3" name="Rectangle 2"/>
          <p:cNvSpPr txBox="1">
            <a:spLocks noChangeArrowheads="1"/>
          </p:cNvSpPr>
          <p:nvPr/>
        </p:nvSpPr>
        <p:spPr>
          <a:xfrm>
            <a:off x="457200" y="152400"/>
            <a:ext cx="8229600" cy="914400"/>
          </a:xfrm>
          <a:prstGeom prst="rect">
            <a:avLst/>
          </a:prstGeom>
        </p:spPr>
        <p:txBody>
          <a:bodyPr/>
          <a:lstStyle/>
          <a:p>
            <a:pPr eaLnBrk="1" hangingPunct="1">
              <a:defRPr/>
            </a:pPr>
            <a:r>
              <a:rPr lang="en-US" altLang="en-US" sz="3200" b="1" kern="0" dirty="0" err="1">
                <a:solidFill>
                  <a:srgbClr val="FFCC00"/>
                </a:solidFill>
              </a:rPr>
              <a:t>Bước</a:t>
            </a:r>
            <a:r>
              <a:rPr lang="en-US" altLang="en-US" sz="3200" b="1" kern="0" dirty="0">
                <a:solidFill>
                  <a:srgbClr val="FFCC00"/>
                </a:solidFill>
              </a:rPr>
              <a:t> 2: </a:t>
            </a:r>
            <a:r>
              <a:rPr lang="en-US" altLang="en-US" sz="3200" b="1" kern="0" dirty="0" err="1">
                <a:solidFill>
                  <a:srgbClr val="FFCC00"/>
                </a:solidFill>
              </a:rPr>
              <a:t>Kết</a:t>
            </a:r>
            <a:r>
              <a:rPr lang="en-US" altLang="en-US" sz="3200" b="1" kern="0" dirty="0">
                <a:solidFill>
                  <a:srgbClr val="FFCC00"/>
                </a:solidFill>
              </a:rPr>
              <a:t> </a:t>
            </a:r>
            <a:r>
              <a:rPr lang="en-US" altLang="en-US" sz="3200" b="1" kern="0" dirty="0" err="1">
                <a:solidFill>
                  <a:srgbClr val="FFCC00"/>
                </a:solidFill>
              </a:rPr>
              <a:t>quả</a:t>
            </a:r>
            <a:r>
              <a:rPr lang="en-US" altLang="en-US" sz="3200" b="1" kern="0" dirty="0">
                <a:solidFill>
                  <a:srgbClr val="FFCC00"/>
                </a:solidFill>
              </a:rPr>
              <a:t> </a:t>
            </a:r>
            <a:r>
              <a:rPr lang="en-US" altLang="en-US" sz="3200" b="1" kern="0" dirty="0" err="1">
                <a:solidFill>
                  <a:srgbClr val="FFCC00"/>
                </a:solidFill>
              </a:rPr>
              <a:t>có</a:t>
            </a:r>
            <a:r>
              <a:rPr lang="en-US" altLang="en-US" sz="3200" b="1" kern="0" dirty="0">
                <a:solidFill>
                  <a:srgbClr val="FFCC00"/>
                </a:solidFill>
              </a:rPr>
              <a:t> </a:t>
            </a:r>
            <a:r>
              <a:rPr lang="en-US" altLang="en-US" sz="3200" b="1" kern="0" dirty="0" err="1">
                <a:solidFill>
                  <a:srgbClr val="FFCC00"/>
                </a:solidFill>
              </a:rPr>
              <a:t>bình</a:t>
            </a:r>
            <a:r>
              <a:rPr lang="en-US" altLang="en-US" sz="3200" b="1" kern="0" dirty="0">
                <a:solidFill>
                  <a:srgbClr val="FFCC00"/>
                </a:solidFill>
              </a:rPr>
              <a:t> </a:t>
            </a:r>
            <a:r>
              <a:rPr lang="en-US" altLang="en-US" sz="3200" b="1" kern="0" dirty="0" err="1">
                <a:solidFill>
                  <a:srgbClr val="FFCC00"/>
                </a:solidFill>
              </a:rPr>
              <a:t>thường</a:t>
            </a:r>
            <a:r>
              <a:rPr lang="en-US" altLang="en-US" sz="3200" b="1" kern="0" dirty="0">
                <a:solidFill>
                  <a:srgbClr val="FFCC00"/>
                </a:solidFill>
              </a:rPr>
              <a:t> </a:t>
            </a:r>
            <a:r>
              <a:rPr lang="en-US" altLang="en-US" sz="3200" b="1" kern="0" dirty="0" err="1">
                <a:solidFill>
                  <a:srgbClr val="FFCC00"/>
                </a:solidFill>
              </a:rPr>
              <a:t>không</a:t>
            </a:r>
            <a:r>
              <a:rPr lang="en-US" altLang="en-US" sz="3200" b="1" kern="0" dirty="0">
                <a:solidFill>
                  <a:srgbClr val="FFCC00"/>
                </a:solidFill>
              </a:rPr>
              <a:t>?</a:t>
            </a:r>
            <a:endParaRPr lang="en-US" altLang="en-US" sz="3200" b="1" kern="0" dirty="0">
              <a:solidFill>
                <a:srgbClr val="FFCC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z="2800" smtClean="0"/>
              <a:t>Chẩn đoán quá tay nếu dùng FEV1/FVC = 0,70</a:t>
            </a:r>
          </a:p>
        </p:txBody>
      </p:sp>
      <p:pic>
        <p:nvPicPr>
          <p:cNvPr id="29699" name="Picture 5"/>
          <p:cNvPicPr>
            <a:picLocks noGrp="1" noChangeAspect="1" noChangeArrowheads="1"/>
          </p:cNvPicPr>
          <p:nvPr>
            <p:ph idx="1"/>
          </p:nvPr>
        </p:nvPicPr>
        <p:blipFill>
          <a:blip r:embed="rId2" cstate="print"/>
          <a:srcRect/>
          <a:stretch>
            <a:fillRect/>
          </a:stretch>
        </p:blipFill>
        <p:spPr>
          <a:xfrm>
            <a:off x="990600" y="914400"/>
            <a:ext cx="7162800" cy="5737225"/>
          </a:xfr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z="2800" smtClean="0"/>
              <a:t>Chẩn đoán sót nếu dùng FEV1/FVC = 0,70</a:t>
            </a:r>
          </a:p>
        </p:txBody>
      </p:sp>
      <p:pic>
        <p:nvPicPr>
          <p:cNvPr id="30723" name="Picture 5"/>
          <p:cNvPicPr>
            <a:picLocks noGrp="1" noChangeAspect="1" noChangeArrowheads="1"/>
          </p:cNvPicPr>
          <p:nvPr>
            <p:ph idx="1"/>
          </p:nvPr>
        </p:nvPicPr>
        <p:blipFill>
          <a:blip r:embed="rId2" cstate="print"/>
          <a:srcRect/>
          <a:stretch>
            <a:fillRect/>
          </a:stretch>
        </p:blipFill>
        <p:spPr>
          <a:xfrm>
            <a:off x="1066800" y="990600"/>
            <a:ext cx="7010400" cy="5581650"/>
          </a:xfr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a:xfrm>
            <a:off x="457200" y="1524000"/>
            <a:ext cx="8229600" cy="4572000"/>
          </a:xfrm>
        </p:spPr>
        <p:txBody>
          <a:bodyPr/>
          <a:lstStyle/>
          <a:p>
            <a:r>
              <a:rPr lang="en-US" altLang="en-US" dirty="0" err="1" smtClean="0"/>
              <a:t>Tắc</a:t>
            </a:r>
            <a:r>
              <a:rPr lang="en-US" altLang="en-US" dirty="0" smtClean="0"/>
              <a:t> </a:t>
            </a:r>
            <a:r>
              <a:rPr lang="en-US" altLang="en-US" dirty="0" err="1" smtClean="0"/>
              <a:t>nghẽn</a:t>
            </a:r>
            <a:r>
              <a:rPr lang="en-US" altLang="en-US" dirty="0" smtClean="0"/>
              <a:t> </a:t>
            </a:r>
            <a:r>
              <a:rPr lang="en-US" altLang="en-US" dirty="0" err="1" smtClean="0"/>
              <a:t>đường</a:t>
            </a:r>
            <a:r>
              <a:rPr lang="en-US" altLang="en-US" dirty="0" smtClean="0"/>
              <a:t> </a:t>
            </a:r>
            <a:r>
              <a:rPr lang="en-US" altLang="en-US" dirty="0" err="1" smtClean="0"/>
              <a:t>dẫn</a:t>
            </a:r>
            <a:r>
              <a:rPr lang="en-US" altLang="en-US" dirty="0" smtClean="0"/>
              <a:t> </a:t>
            </a:r>
            <a:r>
              <a:rPr lang="en-US" altLang="en-US" dirty="0" err="1" smtClean="0"/>
              <a:t>khí</a:t>
            </a:r>
            <a:r>
              <a:rPr lang="en-US" altLang="en-US" dirty="0" smtClean="0"/>
              <a:t> </a:t>
            </a:r>
            <a:r>
              <a:rPr lang="en-US" altLang="en-US" dirty="0" err="1" smtClean="0"/>
              <a:t>nhỏ</a:t>
            </a:r>
            <a:r>
              <a:rPr lang="en-US" altLang="en-US" dirty="0" smtClean="0"/>
              <a:t>?</a:t>
            </a:r>
          </a:p>
          <a:p>
            <a:pPr lvl="1"/>
            <a:r>
              <a:rPr lang="en-US" altLang="en-US" dirty="0" smtClean="0"/>
              <a:t>FEF25-75 &lt; 60% </a:t>
            </a:r>
            <a:r>
              <a:rPr lang="en-US" altLang="en-US" dirty="0" err="1" smtClean="0"/>
              <a:t>dự</a:t>
            </a:r>
            <a:r>
              <a:rPr lang="en-US" altLang="en-US" dirty="0" smtClean="0"/>
              <a:t> </a:t>
            </a:r>
            <a:r>
              <a:rPr lang="en-US" altLang="en-US" dirty="0" err="1" smtClean="0"/>
              <a:t>đoán</a:t>
            </a:r>
            <a:endParaRPr lang="en-US" altLang="en-US" dirty="0" smtClean="0"/>
          </a:p>
          <a:p>
            <a:r>
              <a:rPr lang="en-US" altLang="en-US" dirty="0" smtClean="0"/>
              <a:t>PEF</a:t>
            </a:r>
          </a:p>
          <a:p>
            <a:r>
              <a:rPr lang="en-US" altLang="en-US" dirty="0" smtClean="0"/>
              <a:t>MVV</a:t>
            </a:r>
          </a:p>
          <a:p>
            <a:r>
              <a:rPr lang="en-US" altLang="en-US" dirty="0" err="1" smtClean="0"/>
              <a:t>Đáp</a:t>
            </a:r>
            <a:r>
              <a:rPr lang="en-US" altLang="en-US" dirty="0" smtClean="0"/>
              <a:t> </a:t>
            </a:r>
            <a:r>
              <a:rPr lang="en-US" altLang="en-US" dirty="0" err="1" smtClean="0"/>
              <a:t>ứng</a:t>
            </a:r>
            <a:r>
              <a:rPr lang="en-US" altLang="en-US" dirty="0" smtClean="0"/>
              <a:t> </a:t>
            </a:r>
            <a:r>
              <a:rPr lang="en-US" altLang="en-US" dirty="0" err="1" smtClean="0"/>
              <a:t>với</a:t>
            </a:r>
            <a:r>
              <a:rPr lang="en-US" altLang="en-US" dirty="0" smtClean="0"/>
              <a:t> </a:t>
            </a:r>
            <a:r>
              <a:rPr lang="en-US" altLang="en-US" dirty="0" err="1" smtClean="0"/>
              <a:t>thuốc</a:t>
            </a:r>
            <a:r>
              <a:rPr lang="en-US" altLang="en-US" dirty="0" smtClean="0"/>
              <a:t> </a:t>
            </a:r>
            <a:r>
              <a:rPr lang="en-US" altLang="en-US" dirty="0" err="1" smtClean="0"/>
              <a:t>giãn</a:t>
            </a:r>
            <a:r>
              <a:rPr lang="en-US" altLang="en-US" dirty="0" smtClean="0"/>
              <a:t> </a:t>
            </a:r>
            <a:r>
              <a:rPr lang="en-US" altLang="en-US" dirty="0" err="1" smtClean="0"/>
              <a:t>phế</a:t>
            </a:r>
            <a:r>
              <a:rPr lang="en-US" altLang="en-US" dirty="0" smtClean="0"/>
              <a:t> </a:t>
            </a:r>
            <a:r>
              <a:rPr lang="en-US" altLang="en-US" dirty="0" err="1" smtClean="0"/>
              <a:t>quản</a:t>
            </a:r>
            <a:r>
              <a:rPr lang="en-US" altLang="en-US" dirty="0" smtClean="0"/>
              <a:t>?</a:t>
            </a:r>
          </a:p>
          <a:p>
            <a:r>
              <a:rPr lang="en-US" altLang="en-US" dirty="0" err="1" smtClean="0"/>
              <a:t>Các</a:t>
            </a:r>
            <a:r>
              <a:rPr lang="en-US" altLang="en-US" dirty="0" smtClean="0"/>
              <a:t> </a:t>
            </a:r>
            <a:r>
              <a:rPr lang="en-US" altLang="en-US" dirty="0" err="1" smtClean="0"/>
              <a:t>bất</a:t>
            </a:r>
            <a:r>
              <a:rPr lang="en-US" altLang="en-US" dirty="0" smtClean="0"/>
              <a:t> </a:t>
            </a:r>
            <a:r>
              <a:rPr lang="en-US" altLang="en-US" dirty="0" err="1" smtClean="0"/>
              <a:t>thường</a:t>
            </a:r>
            <a:r>
              <a:rPr lang="en-US" altLang="en-US" dirty="0" smtClean="0"/>
              <a:t> </a:t>
            </a:r>
            <a:r>
              <a:rPr lang="en-US" altLang="en-US" dirty="0" err="1" smtClean="0"/>
              <a:t>khác</a:t>
            </a:r>
            <a:endParaRPr lang="en-US" altLang="en-US" dirty="0" smtClean="0"/>
          </a:p>
        </p:txBody>
      </p:sp>
      <p:sp>
        <p:nvSpPr>
          <p:cNvPr id="3" name="Rectangle 2"/>
          <p:cNvSpPr txBox="1">
            <a:spLocks noChangeArrowheads="1"/>
          </p:cNvSpPr>
          <p:nvPr/>
        </p:nvSpPr>
        <p:spPr>
          <a:xfrm>
            <a:off x="457200" y="152400"/>
            <a:ext cx="8229600" cy="914400"/>
          </a:xfrm>
          <a:prstGeom prst="rect">
            <a:avLst/>
          </a:prstGeom>
        </p:spPr>
        <p:txBody>
          <a:bodyPr/>
          <a:lstStyle/>
          <a:p>
            <a:pPr eaLnBrk="1" hangingPunct="1">
              <a:defRPr/>
            </a:pPr>
            <a:r>
              <a:rPr lang="en-US" altLang="en-US" sz="3200" b="1" kern="0" dirty="0" err="1">
                <a:solidFill>
                  <a:srgbClr val="FFCC00"/>
                </a:solidFill>
              </a:rPr>
              <a:t>Bước</a:t>
            </a:r>
            <a:r>
              <a:rPr lang="en-US" altLang="en-US" sz="3200" b="1" kern="0" dirty="0">
                <a:solidFill>
                  <a:srgbClr val="FFCC00"/>
                </a:solidFill>
              </a:rPr>
              <a:t> 2: </a:t>
            </a:r>
            <a:r>
              <a:rPr lang="en-US" altLang="en-US" sz="3200" b="1" kern="0" dirty="0" err="1">
                <a:solidFill>
                  <a:srgbClr val="FFCC00"/>
                </a:solidFill>
              </a:rPr>
              <a:t>Kết</a:t>
            </a:r>
            <a:r>
              <a:rPr lang="en-US" altLang="en-US" sz="3200" b="1" kern="0" dirty="0">
                <a:solidFill>
                  <a:srgbClr val="FFCC00"/>
                </a:solidFill>
              </a:rPr>
              <a:t> </a:t>
            </a:r>
            <a:r>
              <a:rPr lang="en-US" altLang="en-US" sz="3200" b="1" kern="0" dirty="0" err="1">
                <a:solidFill>
                  <a:srgbClr val="FFCC00"/>
                </a:solidFill>
              </a:rPr>
              <a:t>quả</a:t>
            </a:r>
            <a:r>
              <a:rPr lang="en-US" altLang="en-US" sz="3200" b="1" kern="0" dirty="0">
                <a:solidFill>
                  <a:srgbClr val="FFCC00"/>
                </a:solidFill>
              </a:rPr>
              <a:t> </a:t>
            </a:r>
            <a:r>
              <a:rPr lang="en-US" altLang="en-US" sz="3200" b="1" kern="0" dirty="0" err="1">
                <a:solidFill>
                  <a:srgbClr val="FFCC00"/>
                </a:solidFill>
              </a:rPr>
              <a:t>có</a:t>
            </a:r>
            <a:r>
              <a:rPr lang="en-US" altLang="en-US" sz="3200" b="1" kern="0" dirty="0">
                <a:solidFill>
                  <a:srgbClr val="FFCC00"/>
                </a:solidFill>
              </a:rPr>
              <a:t> </a:t>
            </a:r>
            <a:r>
              <a:rPr lang="en-US" altLang="en-US" sz="3200" b="1" kern="0" dirty="0" err="1">
                <a:solidFill>
                  <a:srgbClr val="FFCC00"/>
                </a:solidFill>
              </a:rPr>
              <a:t>bình</a:t>
            </a:r>
            <a:r>
              <a:rPr lang="en-US" altLang="en-US" sz="3200" b="1" kern="0" dirty="0">
                <a:solidFill>
                  <a:srgbClr val="FFCC00"/>
                </a:solidFill>
              </a:rPr>
              <a:t> </a:t>
            </a:r>
            <a:r>
              <a:rPr lang="en-US" altLang="en-US" sz="3200" b="1" kern="0" dirty="0" err="1">
                <a:solidFill>
                  <a:srgbClr val="FFCC00"/>
                </a:solidFill>
              </a:rPr>
              <a:t>thường</a:t>
            </a:r>
            <a:r>
              <a:rPr lang="en-US" altLang="en-US" sz="3200" b="1" kern="0" dirty="0">
                <a:solidFill>
                  <a:srgbClr val="FFCC00"/>
                </a:solidFill>
              </a:rPr>
              <a:t> </a:t>
            </a:r>
            <a:r>
              <a:rPr lang="en-US" altLang="en-US" sz="3200" b="1" kern="0" dirty="0" err="1">
                <a:solidFill>
                  <a:srgbClr val="FFCC00"/>
                </a:solidFill>
              </a:rPr>
              <a:t>không</a:t>
            </a:r>
            <a:r>
              <a:rPr lang="en-US" altLang="en-US" sz="3200" b="1" kern="0" dirty="0">
                <a:solidFill>
                  <a:srgbClr val="FFCC00"/>
                </a:solidFill>
              </a:rPr>
              <a:t>?</a:t>
            </a:r>
            <a:endParaRPr lang="en-US" altLang="en-US" sz="3200" b="1" kern="0" dirty="0">
              <a:solidFill>
                <a:srgbClr val="FFCC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idx="1"/>
          </p:nvPr>
        </p:nvSpPr>
        <p:spPr>
          <a:xfrm>
            <a:off x="457200" y="1371600"/>
            <a:ext cx="8229600" cy="4724400"/>
          </a:xfrm>
        </p:spPr>
        <p:txBody>
          <a:bodyPr/>
          <a:lstStyle/>
          <a:p>
            <a:pPr eaLnBrk="1" hangingPunct="1">
              <a:buFontTx/>
              <a:buNone/>
            </a:pPr>
            <a:r>
              <a:rPr lang="en-US" altLang="en-US" sz="2800" smtClean="0"/>
              <a:t>5. Sự tiến triển</a:t>
            </a:r>
          </a:p>
          <a:p>
            <a:pPr eaLnBrk="1" hangingPunct="1"/>
            <a:r>
              <a:rPr lang="en-US" altLang="en-US" sz="2800" smtClean="0"/>
              <a:t>FEV</a:t>
            </a:r>
            <a:r>
              <a:rPr lang="en-US" altLang="en-US" sz="2800" baseline="-25000" smtClean="0"/>
              <a:t>1</a:t>
            </a:r>
            <a:r>
              <a:rPr lang="en-US" altLang="en-US" sz="2800" smtClean="0"/>
              <a:t> : giảm 20 – 30 ml/năm</a:t>
            </a:r>
          </a:p>
          <a:p>
            <a:pPr eaLnBrk="1" hangingPunct="1"/>
            <a:r>
              <a:rPr lang="en-US" altLang="en-US" sz="2800" smtClean="0"/>
              <a:t>Bất thường: 50 – 100 ml/năm</a:t>
            </a:r>
          </a:p>
          <a:p>
            <a:pPr eaLnBrk="1" hangingPunct="1"/>
            <a:endParaRPr lang="en-US" altLang="en-US" sz="2800" smtClean="0"/>
          </a:p>
          <a:p>
            <a:pPr eaLnBrk="1" hangingPunct="1">
              <a:buFontTx/>
              <a:buNone/>
            </a:pPr>
            <a:r>
              <a:rPr lang="en-US" altLang="en-US" sz="2800" smtClean="0"/>
              <a:t>6. Tiên lượng</a:t>
            </a:r>
          </a:p>
          <a:p>
            <a:pPr eaLnBrk="1" hangingPunct="1"/>
            <a:r>
              <a:rPr lang="en-US" altLang="en-US" sz="2800" smtClean="0"/>
              <a:t>FEV</a:t>
            </a:r>
            <a:r>
              <a:rPr lang="en-US" altLang="en-US" sz="2800" baseline="-25000" smtClean="0"/>
              <a:t>1</a:t>
            </a:r>
            <a:r>
              <a:rPr lang="en-US" altLang="en-US" sz="2800" smtClean="0"/>
              <a:t> &gt; 1,25 lít – 50%	- 10 năm</a:t>
            </a:r>
          </a:p>
          <a:p>
            <a:pPr eaLnBrk="1" hangingPunct="1"/>
            <a:r>
              <a:rPr lang="en-US" altLang="en-US" sz="2800" smtClean="0"/>
              <a:t>FEV</a:t>
            </a:r>
            <a:r>
              <a:rPr lang="en-US" altLang="en-US" sz="2800" baseline="-25000" smtClean="0"/>
              <a:t>1</a:t>
            </a:r>
            <a:r>
              <a:rPr lang="en-US" altLang="en-US" sz="2800" smtClean="0"/>
              <a:t> &gt; 1,00 lít – 50%	- 05 năm</a:t>
            </a:r>
          </a:p>
          <a:p>
            <a:pPr eaLnBrk="1" hangingPunct="1"/>
            <a:r>
              <a:rPr lang="en-US" altLang="en-US" sz="2800" smtClean="0"/>
              <a:t>FEV</a:t>
            </a:r>
            <a:r>
              <a:rPr lang="en-US" altLang="en-US" sz="2800" baseline="-25000" smtClean="0"/>
              <a:t>1</a:t>
            </a:r>
            <a:r>
              <a:rPr lang="en-US" altLang="en-US" sz="2800" smtClean="0"/>
              <a:t> &lt; 1,00 lít – 50%	- 02 năm</a:t>
            </a:r>
          </a:p>
          <a:p>
            <a:pPr eaLnBrk="1" hangingPunct="1"/>
            <a:endParaRPr lang="en-US" altLang="en-US" sz="2800" smtClean="0"/>
          </a:p>
          <a:p>
            <a:pPr eaLnBrk="1" hangingPunct="1">
              <a:buFontTx/>
              <a:buNone/>
            </a:pPr>
            <a:endParaRPr lang="en-US" altLang="en-US" sz="2800" smtClean="0"/>
          </a:p>
        </p:txBody>
      </p:sp>
      <p:sp>
        <p:nvSpPr>
          <p:cNvPr id="3" name="Rectangle 2"/>
          <p:cNvSpPr txBox="1">
            <a:spLocks noChangeArrowheads="1"/>
          </p:cNvSpPr>
          <p:nvPr/>
        </p:nvSpPr>
        <p:spPr>
          <a:xfrm>
            <a:off x="457200" y="152400"/>
            <a:ext cx="8229600" cy="914400"/>
          </a:xfrm>
          <a:prstGeom prst="rect">
            <a:avLst/>
          </a:prstGeom>
        </p:spPr>
        <p:txBody>
          <a:bodyPr/>
          <a:lstStyle/>
          <a:p>
            <a:pPr eaLnBrk="1" hangingPunct="1">
              <a:defRPr/>
            </a:pPr>
            <a:r>
              <a:rPr lang="en-US" altLang="en-US" sz="3200" b="1" kern="0" dirty="0" err="1">
                <a:solidFill>
                  <a:srgbClr val="FFCC00"/>
                </a:solidFill>
              </a:rPr>
              <a:t>Bước</a:t>
            </a:r>
            <a:r>
              <a:rPr lang="en-US" altLang="en-US" sz="3200" b="1" kern="0" dirty="0">
                <a:solidFill>
                  <a:srgbClr val="FFCC00"/>
                </a:solidFill>
              </a:rPr>
              <a:t> 2: </a:t>
            </a:r>
            <a:r>
              <a:rPr lang="en-US" altLang="en-US" sz="3200" b="1" kern="0" dirty="0" err="1">
                <a:solidFill>
                  <a:srgbClr val="FFCC00"/>
                </a:solidFill>
              </a:rPr>
              <a:t>Kết</a:t>
            </a:r>
            <a:r>
              <a:rPr lang="en-US" altLang="en-US" sz="3200" b="1" kern="0" dirty="0">
                <a:solidFill>
                  <a:srgbClr val="FFCC00"/>
                </a:solidFill>
              </a:rPr>
              <a:t> </a:t>
            </a:r>
            <a:r>
              <a:rPr lang="en-US" altLang="en-US" sz="3200" b="1" kern="0" dirty="0" err="1">
                <a:solidFill>
                  <a:srgbClr val="FFCC00"/>
                </a:solidFill>
              </a:rPr>
              <a:t>quả</a:t>
            </a:r>
            <a:r>
              <a:rPr lang="en-US" altLang="en-US" sz="3200" b="1" kern="0" dirty="0">
                <a:solidFill>
                  <a:srgbClr val="FFCC00"/>
                </a:solidFill>
              </a:rPr>
              <a:t> </a:t>
            </a:r>
            <a:r>
              <a:rPr lang="en-US" altLang="en-US" sz="3200" b="1" kern="0" dirty="0" err="1">
                <a:solidFill>
                  <a:srgbClr val="FFCC00"/>
                </a:solidFill>
              </a:rPr>
              <a:t>có</a:t>
            </a:r>
            <a:r>
              <a:rPr lang="en-US" altLang="en-US" sz="3200" b="1" kern="0" dirty="0">
                <a:solidFill>
                  <a:srgbClr val="FFCC00"/>
                </a:solidFill>
              </a:rPr>
              <a:t> </a:t>
            </a:r>
            <a:r>
              <a:rPr lang="en-US" altLang="en-US" sz="3200" b="1" kern="0" dirty="0" err="1">
                <a:solidFill>
                  <a:srgbClr val="FFCC00"/>
                </a:solidFill>
              </a:rPr>
              <a:t>bình</a:t>
            </a:r>
            <a:r>
              <a:rPr lang="en-US" altLang="en-US" sz="3200" b="1" kern="0" dirty="0">
                <a:solidFill>
                  <a:srgbClr val="FFCC00"/>
                </a:solidFill>
              </a:rPr>
              <a:t> </a:t>
            </a:r>
            <a:r>
              <a:rPr lang="en-US" altLang="en-US" sz="3200" b="1" kern="0" dirty="0" err="1">
                <a:solidFill>
                  <a:srgbClr val="FFCC00"/>
                </a:solidFill>
              </a:rPr>
              <a:t>thường</a:t>
            </a:r>
            <a:r>
              <a:rPr lang="en-US" altLang="en-US" sz="3200" b="1" kern="0" dirty="0">
                <a:solidFill>
                  <a:srgbClr val="FFCC00"/>
                </a:solidFill>
              </a:rPr>
              <a:t> </a:t>
            </a:r>
            <a:r>
              <a:rPr lang="en-US" altLang="en-US" sz="3200" b="1" kern="0" dirty="0" err="1">
                <a:solidFill>
                  <a:srgbClr val="FFCC00"/>
                </a:solidFill>
              </a:rPr>
              <a:t>không</a:t>
            </a:r>
            <a:r>
              <a:rPr lang="en-US" altLang="en-US" sz="3200" b="1" kern="0" dirty="0">
                <a:solidFill>
                  <a:srgbClr val="FFCC00"/>
                </a:solidFill>
              </a:rPr>
              <a:t>?</a:t>
            </a:r>
            <a:endParaRPr lang="en-US" altLang="en-US" sz="3200" b="1" kern="0" dirty="0">
              <a:solidFill>
                <a:srgbClr val="FFCC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smtClean="0"/>
              <a:t>Bình thường</a:t>
            </a:r>
          </a:p>
        </p:txBody>
      </p:sp>
      <p:pic>
        <p:nvPicPr>
          <p:cNvPr id="33795" name="Picture 3"/>
          <p:cNvPicPr>
            <a:picLocks noGrp="1" noChangeAspect="1" noChangeArrowheads="1"/>
          </p:cNvPicPr>
          <p:nvPr>
            <p:ph idx="1"/>
          </p:nvPr>
        </p:nvPicPr>
        <p:blipFill>
          <a:blip r:embed="rId2" cstate="print"/>
          <a:srcRect/>
          <a:stretch>
            <a:fillRect/>
          </a:stretch>
        </p:blipFill>
        <p:spPr>
          <a:xfrm>
            <a:off x="847725" y="1066800"/>
            <a:ext cx="7448550" cy="5553075"/>
          </a:xfr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t>Bình thường</a:t>
            </a:r>
          </a:p>
        </p:txBody>
      </p:sp>
      <p:pic>
        <p:nvPicPr>
          <p:cNvPr id="34819" name="Picture 2"/>
          <p:cNvPicPr>
            <a:picLocks noGrp="1" noChangeAspect="1" noChangeArrowheads="1"/>
          </p:cNvPicPr>
          <p:nvPr>
            <p:ph idx="1"/>
          </p:nvPr>
        </p:nvPicPr>
        <p:blipFill>
          <a:blip r:embed="rId2" cstate="print"/>
          <a:srcRect/>
          <a:stretch>
            <a:fillRect/>
          </a:stretch>
        </p:blipFill>
        <p:spPr>
          <a:xfrm>
            <a:off x="842963" y="1295400"/>
            <a:ext cx="7458075" cy="5172075"/>
          </a:xfr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t>Suyễn</a:t>
            </a:r>
          </a:p>
        </p:txBody>
      </p:sp>
      <p:pic>
        <p:nvPicPr>
          <p:cNvPr id="35843" name="Picture 2"/>
          <p:cNvPicPr>
            <a:picLocks noGrp="1" noChangeAspect="1" noChangeArrowheads="1"/>
          </p:cNvPicPr>
          <p:nvPr>
            <p:ph idx="1"/>
          </p:nvPr>
        </p:nvPicPr>
        <p:blipFill>
          <a:blip r:embed="rId2" cstate="print"/>
          <a:srcRect/>
          <a:stretch>
            <a:fillRect/>
          </a:stretch>
        </p:blipFill>
        <p:spPr>
          <a:xfrm>
            <a:off x="863600" y="1066800"/>
            <a:ext cx="7416800" cy="5553075"/>
          </a:xfr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mtClean="0"/>
              <a:t>THĂM DÒ CHỨC NĂNG HÔ HẤP</a:t>
            </a:r>
          </a:p>
        </p:txBody>
      </p:sp>
      <p:sp>
        <p:nvSpPr>
          <p:cNvPr id="7171" name="Rectangle 3"/>
          <p:cNvSpPr>
            <a:spLocks noGrp="1" noChangeArrowheads="1"/>
          </p:cNvSpPr>
          <p:nvPr>
            <p:ph idx="1"/>
          </p:nvPr>
        </p:nvSpPr>
        <p:spPr/>
        <p:txBody>
          <a:bodyPr/>
          <a:lstStyle/>
          <a:p>
            <a:pPr eaLnBrk="1" hangingPunct="1"/>
            <a:r>
              <a:rPr lang="en-US" altLang="en-US" sz="3600" smtClean="0"/>
              <a:t>Chuyên sâu:</a:t>
            </a:r>
          </a:p>
          <a:p>
            <a:pPr lvl="1" eaLnBrk="1" hangingPunct="1"/>
            <a:r>
              <a:rPr lang="en-US" altLang="en-US" sz="3600" smtClean="0"/>
              <a:t>Khảo sát đường dẫn khí nhỏ</a:t>
            </a:r>
          </a:p>
          <a:p>
            <a:pPr lvl="1" eaLnBrk="1" hangingPunct="1"/>
            <a:r>
              <a:rPr lang="en-US" altLang="en-US" sz="3600" smtClean="0"/>
              <a:t>Test phản ứng phế quản</a:t>
            </a:r>
          </a:p>
          <a:p>
            <a:pPr lvl="1" eaLnBrk="1" hangingPunct="1"/>
            <a:r>
              <a:rPr lang="en-US" altLang="en-US" sz="3600" smtClean="0"/>
              <a:t>Khảo sát cơ hô hấp</a:t>
            </a:r>
          </a:p>
          <a:p>
            <a:pPr lvl="1" eaLnBrk="1" hangingPunct="1"/>
            <a:r>
              <a:rPr lang="en-US" altLang="en-US" sz="3600" smtClean="0"/>
              <a:t>Test vận động</a:t>
            </a:r>
          </a:p>
          <a:p>
            <a:pPr lvl="1" eaLnBrk="1" hangingPunct="1"/>
            <a:r>
              <a:rPr lang="en-US" altLang="en-US" sz="3600" smtClean="0"/>
              <a:t>Điều khiển hô hấp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Suyễn</a:t>
            </a:r>
          </a:p>
        </p:txBody>
      </p:sp>
      <p:pic>
        <p:nvPicPr>
          <p:cNvPr id="36867" name="Picture 2"/>
          <p:cNvPicPr>
            <a:picLocks noGrp="1" noChangeAspect="1" noChangeArrowheads="1"/>
          </p:cNvPicPr>
          <p:nvPr>
            <p:ph idx="1"/>
          </p:nvPr>
        </p:nvPicPr>
        <p:blipFill>
          <a:blip r:embed="rId2" cstate="print"/>
          <a:srcRect/>
          <a:stretch>
            <a:fillRect/>
          </a:stretch>
        </p:blipFill>
        <p:spPr>
          <a:xfrm>
            <a:off x="852488" y="1219200"/>
            <a:ext cx="7439025" cy="5153025"/>
          </a:xfr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COPD</a:t>
            </a:r>
          </a:p>
        </p:txBody>
      </p:sp>
      <p:pic>
        <p:nvPicPr>
          <p:cNvPr id="37891" name="Picture 4"/>
          <p:cNvPicPr>
            <a:picLocks noGrp="1" noChangeAspect="1" noChangeArrowheads="1"/>
          </p:cNvPicPr>
          <p:nvPr>
            <p:ph idx="1"/>
          </p:nvPr>
        </p:nvPicPr>
        <p:blipFill>
          <a:blip r:embed="rId2" cstate="print"/>
          <a:srcRect/>
          <a:stretch>
            <a:fillRect/>
          </a:stretch>
        </p:blipFill>
        <p:spPr>
          <a:xfrm>
            <a:off x="838200" y="990600"/>
            <a:ext cx="7467600" cy="5626100"/>
          </a:xfr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COPD</a:t>
            </a:r>
          </a:p>
        </p:txBody>
      </p:sp>
      <p:pic>
        <p:nvPicPr>
          <p:cNvPr id="38915" name="Picture 2"/>
          <p:cNvPicPr>
            <a:picLocks noGrp="1" noChangeAspect="1" noChangeArrowheads="1"/>
          </p:cNvPicPr>
          <p:nvPr>
            <p:ph idx="1"/>
          </p:nvPr>
        </p:nvPicPr>
        <p:blipFill>
          <a:blip r:embed="rId2" cstate="print"/>
          <a:srcRect/>
          <a:stretch>
            <a:fillRect/>
          </a:stretch>
        </p:blipFill>
        <p:spPr>
          <a:xfrm>
            <a:off x="847725" y="1371600"/>
            <a:ext cx="7448550" cy="5181600"/>
          </a:xfr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US" smtClean="0"/>
              <a:t>COPD</a:t>
            </a:r>
          </a:p>
        </p:txBody>
      </p:sp>
      <p:graphicFrame>
        <p:nvGraphicFramePr>
          <p:cNvPr id="1026" name="Object 3"/>
          <p:cNvGraphicFramePr>
            <a:graphicFrameLocks noChangeAspect="1"/>
          </p:cNvGraphicFramePr>
          <p:nvPr/>
        </p:nvGraphicFramePr>
        <p:xfrm>
          <a:off x="823913" y="1143000"/>
          <a:ext cx="7496175" cy="5210175"/>
        </p:xfrm>
        <a:graphic>
          <a:graphicData uri="http://schemas.openxmlformats.org/presentationml/2006/ole">
            <p:oleObj spid="_x0000_s1026" name="Image" r:id="rId3" imgW="9930159" imgH="6907937" progId="Photoshop.Image.16">
              <p:embed/>
            </p:oleObj>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t>HỘI CHỨNG TẮC NGHẼN (OWL)</a:t>
            </a:r>
          </a:p>
        </p:txBody>
      </p:sp>
      <p:sp>
        <p:nvSpPr>
          <p:cNvPr id="39939" name="Rectangle 3"/>
          <p:cNvSpPr>
            <a:spLocks noGrp="1" noChangeArrowheads="1"/>
          </p:cNvSpPr>
          <p:nvPr>
            <p:ph idx="1"/>
          </p:nvPr>
        </p:nvSpPr>
        <p:spPr/>
        <p:txBody>
          <a:bodyPr/>
          <a:lstStyle/>
          <a:p>
            <a:pPr eaLnBrk="1" hangingPunct="1">
              <a:buFontTx/>
              <a:buNone/>
            </a:pPr>
            <a:r>
              <a:rPr lang="en-US" altLang="en-US" smtClean="0"/>
              <a:t>O.  Bên ngoài phế quản</a:t>
            </a:r>
          </a:p>
          <a:p>
            <a:pPr lvl="1" eaLnBrk="1" hangingPunct="1"/>
            <a:r>
              <a:rPr lang="en-US" altLang="en-US" smtClean="0"/>
              <a:t>Phá hủy nhu mô phổi làm giảm lực kéo giãn nở phế quản</a:t>
            </a:r>
          </a:p>
          <a:p>
            <a:pPr lvl="1" eaLnBrk="1" hangingPunct="1"/>
            <a:r>
              <a:rPr lang="en-US" altLang="en-US" smtClean="0"/>
              <a:t>Bị hạch hay khối u đè ép</a:t>
            </a:r>
          </a:p>
          <a:p>
            <a:pPr lvl="1" eaLnBrk="1" hangingPunct="1"/>
            <a:r>
              <a:rPr lang="en-US" altLang="en-US" smtClean="0"/>
              <a:t>Phù quanh phế quản</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2"/>
          <p:cNvSpPr>
            <a:spLocks noGrp="1"/>
          </p:cNvSpPr>
          <p:nvPr>
            <p:ph type="title"/>
          </p:nvPr>
        </p:nvSpPr>
        <p:spPr/>
        <p:txBody>
          <a:bodyPr/>
          <a:lstStyle/>
          <a:p>
            <a:r>
              <a:rPr lang="en-US" altLang="en-US" smtClean="0"/>
              <a:t>HỘI CHỨNG TẮC NGHẼN (OWL)</a:t>
            </a:r>
          </a:p>
        </p:txBody>
      </p:sp>
      <p:sp>
        <p:nvSpPr>
          <p:cNvPr id="40963" name="Rectangle 3"/>
          <p:cNvSpPr>
            <a:spLocks noGrp="1" noChangeArrowheads="1"/>
          </p:cNvSpPr>
          <p:nvPr>
            <p:ph idx="1"/>
          </p:nvPr>
        </p:nvSpPr>
        <p:spPr/>
        <p:txBody>
          <a:bodyPr/>
          <a:lstStyle/>
          <a:p>
            <a:pPr eaLnBrk="1" hangingPunct="1">
              <a:buFontTx/>
              <a:buNone/>
            </a:pPr>
            <a:r>
              <a:rPr lang="en-US" altLang="en-US" smtClean="0"/>
              <a:t>W. Do thành phế quản</a:t>
            </a:r>
          </a:p>
          <a:p>
            <a:pPr lvl="1" eaLnBrk="1" hangingPunct="1"/>
            <a:r>
              <a:rPr lang="en-US" altLang="en-US" smtClean="0"/>
              <a:t>Dày lên trong viêm phổi, viêm phế quản do phì đại tuyến nhày</a:t>
            </a:r>
          </a:p>
          <a:p>
            <a:pPr lvl="1" eaLnBrk="1" hangingPunct="1"/>
            <a:r>
              <a:rPr lang="en-US" altLang="en-US" smtClean="0"/>
              <a:t>Co thắt cơ trơn trong suyễn</a:t>
            </a:r>
          </a:p>
          <a:p>
            <a:pPr lvl="1" eaLnBrk="1" hangingPunct="1"/>
            <a:r>
              <a:rPr lang="en-US" altLang="en-US" smtClean="0"/>
              <a:t>Viêm: COPD, viêm phế quản mạn, suyễn</a:t>
            </a:r>
          </a:p>
          <a:p>
            <a:pPr lvl="1" eaLnBrk="1" hangingPunct="1"/>
            <a:r>
              <a:rPr lang="en-US" altLang="en-US" smtClean="0"/>
              <a:t>Xơ, sẹo: COPD</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2"/>
          <p:cNvSpPr>
            <a:spLocks noGrp="1"/>
          </p:cNvSpPr>
          <p:nvPr>
            <p:ph type="title"/>
          </p:nvPr>
        </p:nvSpPr>
        <p:spPr/>
        <p:txBody>
          <a:bodyPr/>
          <a:lstStyle/>
          <a:p>
            <a:r>
              <a:rPr lang="en-US" altLang="en-US" smtClean="0"/>
              <a:t>HỘI CHỨNG TẮC NGHẼN (OWL)</a:t>
            </a:r>
          </a:p>
        </p:txBody>
      </p:sp>
      <p:sp>
        <p:nvSpPr>
          <p:cNvPr id="41987" name="Rectangle 2"/>
          <p:cNvSpPr>
            <a:spLocks noGrp="1" noChangeArrowheads="1"/>
          </p:cNvSpPr>
          <p:nvPr>
            <p:ph idx="1"/>
          </p:nvPr>
        </p:nvSpPr>
        <p:spPr/>
        <p:txBody>
          <a:bodyPr/>
          <a:lstStyle/>
          <a:p>
            <a:pPr eaLnBrk="1" hangingPunct="1">
              <a:buFontTx/>
              <a:buNone/>
            </a:pPr>
            <a:r>
              <a:rPr lang="en-US" altLang="en-US" smtClean="0"/>
              <a:t>L. Do bên trong lòng ống phế quản</a:t>
            </a:r>
          </a:p>
          <a:p>
            <a:pPr lvl="1" eaLnBrk="1" hangingPunct="1"/>
            <a:r>
              <a:rPr lang="en-US" altLang="en-US" smtClean="0"/>
              <a:t>Bít tắc do quá nhiều chất tiết:</a:t>
            </a:r>
          </a:p>
          <a:p>
            <a:pPr lvl="2" eaLnBrk="1" hangingPunct="1"/>
            <a:r>
              <a:rPr lang="en-US" altLang="en-US" smtClean="0"/>
              <a:t>Viêm phế quản mạn</a:t>
            </a:r>
          </a:p>
          <a:p>
            <a:pPr lvl="2" eaLnBrk="1" hangingPunct="1"/>
            <a:r>
              <a:rPr lang="en-US" altLang="en-US" smtClean="0"/>
              <a:t>Hen suyễn</a:t>
            </a:r>
          </a:p>
          <a:p>
            <a:pPr lvl="2" eaLnBrk="1" hangingPunct="1"/>
            <a:r>
              <a:rPr lang="en-US" altLang="en-US" smtClean="0"/>
              <a:t>COPD</a:t>
            </a:r>
          </a:p>
          <a:p>
            <a:pPr lvl="2" eaLnBrk="1" hangingPunct="1"/>
            <a:r>
              <a:rPr lang="en-US" altLang="en-US" smtClean="0"/>
              <a:t>Phù phổi</a:t>
            </a:r>
          </a:p>
          <a:p>
            <a:pPr lvl="2" eaLnBrk="1" hangingPunct="1"/>
            <a:r>
              <a:rPr lang="en-US" altLang="en-US" smtClean="0"/>
              <a:t>Hít phải vật lạ</a:t>
            </a:r>
          </a:p>
          <a:p>
            <a:pPr lvl="2" eaLnBrk="1" hangingPunct="1"/>
            <a:r>
              <a:rPr lang="en-US" altLang="en-US" smtClean="0"/>
              <a:t>Ứ đọng chất tiết hậu phẫu</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sz="4000" smtClean="0"/>
              <a:t>Hạn chế</a:t>
            </a:r>
          </a:p>
        </p:txBody>
      </p:sp>
      <p:pic>
        <p:nvPicPr>
          <p:cNvPr id="43011" name="Picture 4"/>
          <p:cNvPicPr>
            <a:picLocks noGrp="1" noChangeAspect="1" noChangeArrowheads="1"/>
          </p:cNvPicPr>
          <p:nvPr>
            <p:ph idx="1"/>
          </p:nvPr>
        </p:nvPicPr>
        <p:blipFill>
          <a:blip r:embed="rId2" cstate="print"/>
          <a:srcRect/>
          <a:stretch>
            <a:fillRect/>
          </a:stretch>
        </p:blipFill>
        <p:spPr>
          <a:xfrm>
            <a:off x="76200" y="1295400"/>
            <a:ext cx="6283325" cy="4800600"/>
          </a:xfrm>
          <a:noFill/>
        </p:spPr>
      </p:pic>
      <p:pic>
        <p:nvPicPr>
          <p:cNvPr id="43012" name="Picture 4"/>
          <p:cNvPicPr>
            <a:picLocks noChangeAspect="1" noChangeArrowheads="1"/>
          </p:cNvPicPr>
          <p:nvPr/>
        </p:nvPicPr>
        <p:blipFill>
          <a:blip r:embed="rId3" cstate="print"/>
          <a:srcRect/>
          <a:stretch>
            <a:fillRect/>
          </a:stretch>
        </p:blipFill>
        <p:spPr bwMode="auto">
          <a:xfrm>
            <a:off x="6096000" y="1295400"/>
            <a:ext cx="5667375"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smtClean="0"/>
              <a:t>Hạn chế</a:t>
            </a:r>
          </a:p>
        </p:txBody>
      </p:sp>
      <p:pic>
        <p:nvPicPr>
          <p:cNvPr id="44035" name="Picture 3" descr="figure_16_08_labeled.jpg"/>
          <p:cNvPicPr>
            <a:picLocks noChangeAspect="1"/>
          </p:cNvPicPr>
          <p:nvPr/>
        </p:nvPicPr>
        <p:blipFill>
          <a:blip r:embed="rId2" cstate="print"/>
          <a:srcRect/>
          <a:stretch>
            <a:fillRect/>
          </a:stretch>
        </p:blipFill>
        <p:spPr bwMode="auto">
          <a:xfrm>
            <a:off x="1066800" y="1957388"/>
            <a:ext cx="3556000" cy="3465512"/>
          </a:xfrm>
          <a:prstGeom prst="rect">
            <a:avLst/>
          </a:prstGeom>
          <a:noFill/>
          <a:ln w="9525">
            <a:noFill/>
            <a:miter lim="800000"/>
            <a:headEnd/>
            <a:tailEnd/>
          </a:ln>
        </p:spPr>
      </p:pic>
      <p:sp>
        <p:nvSpPr>
          <p:cNvPr id="44036" name="TextBox 4"/>
          <p:cNvSpPr txBox="1">
            <a:spLocks noChangeArrowheads="1"/>
          </p:cNvSpPr>
          <p:nvPr/>
        </p:nvSpPr>
        <p:spPr bwMode="auto">
          <a:xfrm>
            <a:off x="5027613" y="1619250"/>
            <a:ext cx="1800225" cy="923925"/>
          </a:xfrm>
          <a:prstGeom prst="rect">
            <a:avLst/>
          </a:prstGeom>
          <a:noFill/>
          <a:ln w="9525">
            <a:noFill/>
            <a:miter lim="800000"/>
            <a:headEnd/>
            <a:tailEnd/>
          </a:ln>
        </p:spPr>
        <p:txBody>
          <a:bodyPr>
            <a:spAutoFit/>
          </a:bodyPr>
          <a:lstStyle/>
          <a:p>
            <a:r>
              <a:rPr lang="en-US" sz="5400">
                <a:solidFill>
                  <a:srgbClr val="FFFF00"/>
                </a:solidFill>
              </a:rPr>
              <a:t>P</a:t>
            </a:r>
            <a:r>
              <a:rPr lang="en-US" sz="2400">
                <a:solidFill>
                  <a:schemeClr val="bg1"/>
                </a:solidFill>
              </a:rPr>
              <a:t>leural</a:t>
            </a:r>
            <a:endParaRPr lang="en-US">
              <a:solidFill>
                <a:schemeClr val="bg1"/>
              </a:solidFill>
            </a:endParaRPr>
          </a:p>
        </p:txBody>
      </p:sp>
      <p:sp>
        <p:nvSpPr>
          <p:cNvPr id="44037" name="TextBox 5"/>
          <p:cNvSpPr txBox="1">
            <a:spLocks noChangeArrowheads="1"/>
          </p:cNvSpPr>
          <p:nvPr/>
        </p:nvSpPr>
        <p:spPr bwMode="auto">
          <a:xfrm>
            <a:off x="5027613" y="2339975"/>
            <a:ext cx="1800225" cy="922338"/>
          </a:xfrm>
          <a:prstGeom prst="rect">
            <a:avLst/>
          </a:prstGeom>
          <a:noFill/>
          <a:ln w="9525">
            <a:noFill/>
            <a:miter lim="800000"/>
            <a:headEnd/>
            <a:tailEnd/>
          </a:ln>
        </p:spPr>
        <p:txBody>
          <a:bodyPr>
            <a:spAutoFit/>
          </a:bodyPr>
          <a:lstStyle/>
          <a:p>
            <a:r>
              <a:rPr lang="en-US" sz="5400">
                <a:solidFill>
                  <a:srgbClr val="FFFF00"/>
                </a:solidFill>
              </a:rPr>
              <a:t>A</a:t>
            </a:r>
            <a:r>
              <a:rPr lang="en-US" sz="2400">
                <a:solidFill>
                  <a:schemeClr val="bg1"/>
                </a:solidFill>
              </a:rPr>
              <a:t>veolar</a:t>
            </a:r>
            <a:endParaRPr lang="en-US">
              <a:solidFill>
                <a:schemeClr val="bg1"/>
              </a:solidFill>
            </a:endParaRPr>
          </a:p>
        </p:txBody>
      </p:sp>
      <p:sp>
        <p:nvSpPr>
          <p:cNvPr id="44038" name="TextBox 6"/>
          <p:cNvSpPr txBox="1">
            <a:spLocks noChangeArrowheads="1"/>
          </p:cNvSpPr>
          <p:nvPr/>
        </p:nvSpPr>
        <p:spPr bwMode="auto">
          <a:xfrm>
            <a:off x="5170488" y="3130550"/>
            <a:ext cx="1800225" cy="923925"/>
          </a:xfrm>
          <a:prstGeom prst="rect">
            <a:avLst/>
          </a:prstGeom>
          <a:noFill/>
          <a:ln w="9525">
            <a:noFill/>
            <a:miter lim="800000"/>
            <a:headEnd/>
            <a:tailEnd/>
          </a:ln>
        </p:spPr>
        <p:txBody>
          <a:bodyPr>
            <a:spAutoFit/>
          </a:bodyPr>
          <a:lstStyle/>
          <a:p>
            <a:r>
              <a:rPr lang="en-US" sz="5400">
                <a:solidFill>
                  <a:srgbClr val="FFFF00"/>
                </a:solidFill>
              </a:rPr>
              <a:t>I</a:t>
            </a:r>
            <a:r>
              <a:rPr lang="en-US" sz="2400">
                <a:solidFill>
                  <a:schemeClr val="bg1"/>
                </a:solidFill>
              </a:rPr>
              <a:t>nterstitial</a:t>
            </a:r>
            <a:endParaRPr lang="en-US">
              <a:solidFill>
                <a:schemeClr val="bg1"/>
              </a:solidFill>
            </a:endParaRPr>
          </a:p>
        </p:txBody>
      </p:sp>
      <p:sp>
        <p:nvSpPr>
          <p:cNvPr id="44039" name="TextBox 7"/>
          <p:cNvSpPr txBox="1">
            <a:spLocks noChangeArrowheads="1"/>
          </p:cNvSpPr>
          <p:nvPr/>
        </p:nvSpPr>
        <p:spPr bwMode="auto">
          <a:xfrm>
            <a:off x="5027613" y="3922713"/>
            <a:ext cx="3024187" cy="923925"/>
          </a:xfrm>
          <a:prstGeom prst="rect">
            <a:avLst/>
          </a:prstGeom>
          <a:noFill/>
          <a:ln w="9525">
            <a:noFill/>
            <a:miter lim="800000"/>
            <a:headEnd/>
            <a:tailEnd/>
          </a:ln>
        </p:spPr>
        <p:txBody>
          <a:bodyPr>
            <a:spAutoFit/>
          </a:bodyPr>
          <a:lstStyle/>
          <a:p>
            <a:r>
              <a:rPr lang="en-US" sz="5400">
                <a:solidFill>
                  <a:srgbClr val="FFFF00"/>
                </a:solidFill>
              </a:rPr>
              <a:t>N</a:t>
            </a:r>
            <a:r>
              <a:rPr lang="en-US" sz="2400">
                <a:solidFill>
                  <a:schemeClr val="bg1"/>
                </a:solidFill>
              </a:rPr>
              <a:t>euromuscular</a:t>
            </a:r>
            <a:endParaRPr lang="en-US">
              <a:solidFill>
                <a:schemeClr val="bg1"/>
              </a:solidFill>
            </a:endParaRPr>
          </a:p>
        </p:txBody>
      </p:sp>
      <p:sp>
        <p:nvSpPr>
          <p:cNvPr id="44040" name="TextBox 8"/>
          <p:cNvSpPr txBox="1">
            <a:spLocks noChangeArrowheads="1"/>
          </p:cNvSpPr>
          <p:nvPr/>
        </p:nvSpPr>
        <p:spPr bwMode="auto">
          <a:xfrm>
            <a:off x="5064125" y="4714875"/>
            <a:ext cx="3563938" cy="923925"/>
          </a:xfrm>
          <a:prstGeom prst="rect">
            <a:avLst/>
          </a:prstGeom>
          <a:noFill/>
          <a:ln w="9525">
            <a:noFill/>
            <a:miter lim="800000"/>
            <a:headEnd/>
            <a:tailEnd/>
          </a:ln>
        </p:spPr>
        <p:txBody>
          <a:bodyPr>
            <a:spAutoFit/>
          </a:bodyPr>
          <a:lstStyle/>
          <a:p>
            <a:r>
              <a:rPr lang="en-US" sz="5400">
                <a:solidFill>
                  <a:srgbClr val="FFFF00"/>
                </a:solidFill>
              </a:rPr>
              <a:t>T</a:t>
            </a:r>
            <a:r>
              <a:rPr lang="en-US" sz="2400">
                <a:solidFill>
                  <a:schemeClr val="bg1"/>
                </a:solidFill>
              </a:rPr>
              <a:t>horacic cage</a:t>
            </a:r>
            <a:endParaRPr lang="en-US">
              <a:solidFill>
                <a:schemeClr val="bg1"/>
              </a:solidFill>
            </a:endParaRPr>
          </a:p>
        </p:txBody>
      </p:sp>
      <p:cxnSp>
        <p:nvCxnSpPr>
          <p:cNvPr id="10" name="Straight Connector 9"/>
          <p:cNvCxnSpPr>
            <a:stCxn id="44036" idx="1"/>
          </p:cNvCxnSpPr>
          <p:nvPr/>
        </p:nvCxnSpPr>
        <p:spPr>
          <a:xfrm flipH="1">
            <a:off x="3730625" y="2081213"/>
            <a:ext cx="1296988" cy="388937"/>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4037" idx="1"/>
          </p:cNvCxnSpPr>
          <p:nvPr/>
        </p:nvCxnSpPr>
        <p:spPr>
          <a:xfrm flipH="1">
            <a:off x="4019550" y="2800350"/>
            <a:ext cx="1008063" cy="246063"/>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44038" idx="1"/>
          </p:cNvCxnSpPr>
          <p:nvPr/>
        </p:nvCxnSpPr>
        <p:spPr>
          <a:xfrm flipH="1" flipV="1">
            <a:off x="3659188" y="3406775"/>
            <a:ext cx="1511300" cy="185738"/>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4039" idx="1"/>
          </p:cNvCxnSpPr>
          <p:nvPr/>
        </p:nvCxnSpPr>
        <p:spPr>
          <a:xfrm flipH="1" flipV="1">
            <a:off x="4451350" y="4270375"/>
            <a:ext cx="576263" cy="1143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4040" idx="1"/>
          </p:cNvCxnSpPr>
          <p:nvPr/>
        </p:nvCxnSpPr>
        <p:spPr>
          <a:xfrm flipH="1" flipV="1">
            <a:off x="4522788" y="5062538"/>
            <a:ext cx="541337" cy="1143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mtClean="0"/>
              <a:t>Hội chứng hạn chế (PAINT)</a:t>
            </a:r>
          </a:p>
        </p:txBody>
      </p:sp>
      <p:sp>
        <p:nvSpPr>
          <p:cNvPr id="45059" name="Rectangle 22"/>
          <p:cNvSpPr>
            <a:spLocks noGrp="1" noChangeArrowheads="1"/>
          </p:cNvSpPr>
          <p:nvPr>
            <p:ph idx="1"/>
          </p:nvPr>
        </p:nvSpPr>
        <p:spPr>
          <a:xfrm>
            <a:off x="457200" y="1524000"/>
            <a:ext cx="8229600" cy="4525963"/>
          </a:xfrm>
        </p:spPr>
        <p:txBody>
          <a:bodyPr/>
          <a:lstStyle/>
          <a:p>
            <a:pPr eaLnBrk="1" hangingPunct="1">
              <a:buFontTx/>
              <a:buNone/>
            </a:pPr>
            <a:r>
              <a:rPr lang="en-US" altLang="en-US" smtClean="0">
                <a:solidFill>
                  <a:srgbClr val="FFFF00"/>
                </a:solidFill>
              </a:rPr>
              <a:t>P. Bệnh màng phổi:</a:t>
            </a:r>
          </a:p>
          <a:p>
            <a:pPr lvl="1" eaLnBrk="1" hangingPunct="1"/>
            <a:r>
              <a:rPr lang="en-US" altLang="en-US" smtClean="0"/>
              <a:t>Tràn khí màng phổi</a:t>
            </a:r>
          </a:p>
          <a:p>
            <a:pPr lvl="1" eaLnBrk="1" hangingPunct="1"/>
            <a:r>
              <a:rPr lang="en-US" altLang="en-US" smtClean="0"/>
              <a:t>Tràn dịch màng phổi</a:t>
            </a:r>
          </a:p>
          <a:p>
            <a:pPr lvl="1" eaLnBrk="1" hangingPunct="1"/>
            <a:r>
              <a:rPr lang="en-US" altLang="en-US" smtClean="0"/>
              <a:t>Dày màng phổi</a:t>
            </a:r>
          </a:p>
        </p:txBody>
      </p:sp>
      <p:pic>
        <p:nvPicPr>
          <p:cNvPr id="45060" name="Picture 6" descr="pleural-effusion-9.jpg"/>
          <p:cNvPicPr>
            <a:picLocks noChangeAspect="1"/>
          </p:cNvPicPr>
          <p:nvPr/>
        </p:nvPicPr>
        <p:blipFill>
          <a:blip r:embed="rId3" cstate="print"/>
          <a:srcRect/>
          <a:stretch>
            <a:fillRect/>
          </a:stretch>
        </p:blipFill>
        <p:spPr bwMode="auto">
          <a:xfrm>
            <a:off x="3457575" y="3751263"/>
            <a:ext cx="2668588" cy="2649537"/>
          </a:xfrm>
          <a:prstGeom prst="rect">
            <a:avLst/>
          </a:prstGeom>
          <a:noFill/>
          <a:ln w="9525">
            <a:noFill/>
            <a:miter lim="800000"/>
            <a:headEnd/>
            <a:tailEnd/>
          </a:ln>
        </p:spPr>
      </p:pic>
      <p:pic>
        <p:nvPicPr>
          <p:cNvPr id="45061" name="Picture 2" descr="E:\Project\TDCNHH\spontaneous-pneumothorax-7.jpg"/>
          <p:cNvPicPr>
            <a:picLocks noChangeAspect="1" noChangeArrowheads="1"/>
          </p:cNvPicPr>
          <p:nvPr/>
        </p:nvPicPr>
        <p:blipFill>
          <a:blip r:embed="rId4" cstate="print"/>
          <a:srcRect/>
          <a:stretch>
            <a:fillRect/>
          </a:stretch>
        </p:blipFill>
        <p:spPr bwMode="auto">
          <a:xfrm>
            <a:off x="101600" y="3762375"/>
            <a:ext cx="3251200" cy="2638425"/>
          </a:xfrm>
          <a:prstGeom prst="rect">
            <a:avLst/>
          </a:prstGeom>
          <a:noFill/>
          <a:ln w="9525">
            <a:noFill/>
            <a:miter lim="800000"/>
            <a:headEnd/>
            <a:tailEnd/>
          </a:ln>
        </p:spPr>
      </p:pic>
      <p:pic>
        <p:nvPicPr>
          <p:cNvPr id="45062" name="Picture 7" descr="mel2_3a.gif"/>
          <p:cNvPicPr>
            <a:picLocks noChangeAspect="1"/>
          </p:cNvPicPr>
          <p:nvPr/>
        </p:nvPicPr>
        <p:blipFill>
          <a:blip r:embed="rId5" cstate="print"/>
          <a:srcRect/>
          <a:stretch>
            <a:fillRect/>
          </a:stretch>
        </p:blipFill>
        <p:spPr bwMode="auto">
          <a:xfrm>
            <a:off x="6248400" y="3716338"/>
            <a:ext cx="2819400" cy="2684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err="1" smtClean="0">
                <a:solidFill>
                  <a:srgbClr val="FFC000"/>
                </a:solidFill>
              </a:rPr>
              <a:t>Hô</a:t>
            </a:r>
            <a:r>
              <a:rPr lang="en-US" altLang="en-US" dirty="0" smtClean="0">
                <a:solidFill>
                  <a:srgbClr val="FFC000"/>
                </a:solidFill>
              </a:rPr>
              <a:t> </a:t>
            </a:r>
            <a:r>
              <a:rPr lang="en-US" altLang="en-US" dirty="0" err="1" smtClean="0">
                <a:solidFill>
                  <a:srgbClr val="FFC000"/>
                </a:solidFill>
              </a:rPr>
              <a:t>hấp</a:t>
            </a:r>
            <a:r>
              <a:rPr lang="en-US" altLang="en-US" dirty="0" smtClean="0">
                <a:solidFill>
                  <a:srgbClr val="FFC000"/>
                </a:solidFill>
              </a:rPr>
              <a:t> </a:t>
            </a:r>
            <a:r>
              <a:rPr lang="en-US" altLang="en-US" dirty="0" err="1" smtClean="0">
                <a:solidFill>
                  <a:srgbClr val="FFC000"/>
                </a:solidFill>
              </a:rPr>
              <a:t>ký</a:t>
            </a:r>
            <a:endParaRPr lang="en-US" altLang="en-US" dirty="0" smtClean="0"/>
          </a:p>
        </p:txBody>
      </p:sp>
      <p:sp>
        <p:nvSpPr>
          <p:cNvPr id="8195" name="Content Placeholder 2"/>
          <p:cNvSpPr>
            <a:spLocks noGrp="1"/>
          </p:cNvSpPr>
          <p:nvPr>
            <p:ph idx="1"/>
          </p:nvPr>
        </p:nvSpPr>
        <p:spPr>
          <a:xfrm>
            <a:off x="457200" y="1295400"/>
            <a:ext cx="8229600" cy="676275"/>
          </a:xfrm>
        </p:spPr>
        <p:txBody>
          <a:bodyPr/>
          <a:lstStyle/>
          <a:p>
            <a:r>
              <a:rPr lang="en-US" altLang="en-US" dirty="0" err="1" smtClean="0"/>
              <a:t>Máy</a:t>
            </a:r>
            <a:r>
              <a:rPr lang="en-US" altLang="en-US" dirty="0" smtClean="0"/>
              <a:t> </a:t>
            </a:r>
            <a:r>
              <a:rPr lang="en-US" altLang="en-US" dirty="0" err="1" smtClean="0"/>
              <a:t>hô</a:t>
            </a:r>
            <a:r>
              <a:rPr lang="en-US" altLang="en-US" dirty="0" smtClean="0"/>
              <a:t> </a:t>
            </a:r>
            <a:r>
              <a:rPr lang="en-US" altLang="en-US" dirty="0" err="1" smtClean="0"/>
              <a:t>hấp</a:t>
            </a:r>
            <a:r>
              <a:rPr lang="en-US" altLang="en-US" dirty="0" smtClean="0"/>
              <a:t> </a:t>
            </a:r>
            <a:r>
              <a:rPr lang="en-US" altLang="en-US" dirty="0" err="1" smtClean="0"/>
              <a:t>ký</a:t>
            </a:r>
            <a:r>
              <a:rPr lang="en-US" altLang="en-US" dirty="0" smtClean="0"/>
              <a:t> </a:t>
            </a:r>
            <a:r>
              <a:rPr lang="en-US" altLang="en-US" dirty="0" err="1" smtClean="0"/>
              <a:t>lưu</a:t>
            </a:r>
            <a:r>
              <a:rPr lang="en-US" altLang="en-US" dirty="0" smtClean="0"/>
              <a:t> </a:t>
            </a:r>
            <a:r>
              <a:rPr lang="en-US" altLang="en-US" dirty="0" err="1" smtClean="0"/>
              <a:t>lượng-thể</a:t>
            </a:r>
            <a:r>
              <a:rPr lang="en-US" altLang="en-US" dirty="0" smtClean="0"/>
              <a:t> </a:t>
            </a:r>
            <a:r>
              <a:rPr lang="en-US" altLang="en-US" dirty="0" err="1" smtClean="0"/>
              <a:t>tích</a:t>
            </a:r>
            <a:endParaRPr lang="en-US" altLang="en-US" dirty="0" smtClean="0"/>
          </a:p>
          <a:p>
            <a:endParaRPr lang="en-US" altLang="en-US" dirty="0" smtClean="0"/>
          </a:p>
        </p:txBody>
      </p:sp>
      <p:pic>
        <p:nvPicPr>
          <p:cNvPr id="8196" name="Picture 3" descr="H:\Hinh\DSC01542.JPG"/>
          <p:cNvPicPr>
            <a:picLocks noGrp="1" noChangeAspect="1" noChangeArrowheads="1"/>
          </p:cNvPicPr>
          <p:nvPr>
            <p:ph idx="13"/>
          </p:nvPr>
        </p:nvPicPr>
        <p:blipFill>
          <a:blip r:embed="rId2" cstate="print"/>
          <a:srcRect/>
          <a:stretch>
            <a:fillRect/>
          </a:stretch>
        </p:blipFill>
        <p:spPr>
          <a:xfrm>
            <a:off x="711200" y="1981200"/>
            <a:ext cx="7721600" cy="4876800"/>
          </a:xfr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395288" y="1412875"/>
            <a:ext cx="5976937" cy="5287963"/>
          </a:xfrm>
        </p:spPr>
        <p:txBody>
          <a:bodyPr/>
          <a:lstStyle/>
          <a:p>
            <a:pPr marL="350838" indent="-350838" eaLnBrk="1" hangingPunct="1">
              <a:spcBef>
                <a:spcPct val="0"/>
              </a:spcBef>
              <a:buFontTx/>
              <a:buAutoNum type="alphaUcPeriod"/>
            </a:pPr>
            <a:r>
              <a:rPr lang="en-US" altLang="en-US" smtClean="0">
                <a:solidFill>
                  <a:srgbClr val="FFFF00"/>
                </a:solidFill>
              </a:rPr>
              <a:t>Bệnh Nhu mô phổi</a:t>
            </a:r>
          </a:p>
          <a:p>
            <a:pPr marL="350838" indent="-350838" eaLnBrk="1" hangingPunct="1">
              <a:spcBef>
                <a:spcPct val="0"/>
              </a:spcBef>
            </a:pPr>
            <a:r>
              <a:rPr lang="en-US" altLang="en-US" sz="2800" smtClean="0"/>
              <a:t>Sarcoidosis</a:t>
            </a:r>
          </a:p>
          <a:p>
            <a:pPr marL="350838" lvl="1" indent="-350838" eaLnBrk="1" hangingPunct="1">
              <a:spcBef>
                <a:spcPct val="0"/>
              </a:spcBef>
              <a:buFont typeface="Arial" pitchFamily="34" charset="0"/>
              <a:buChar char="•"/>
            </a:pPr>
            <a:r>
              <a:rPr lang="en-US" altLang="en-US" smtClean="0"/>
              <a:t>Viêm phổi quá mẫn</a:t>
            </a:r>
          </a:p>
          <a:p>
            <a:pPr marL="350838" lvl="1" indent="-350838" eaLnBrk="1" hangingPunct="1">
              <a:spcBef>
                <a:spcPct val="0"/>
              </a:spcBef>
              <a:buFont typeface="Arial" pitchFamily="34" charset="0"/>
              <a:buChar char="•"/>
            </a:pPr>
            <a:r>
              <a:rPr lang="en-US" altLang="en-US" smtClean="0"/>
              <a:t>Xơ phổi do:</a:t>
            </a:r>
          </a:p>
          <a:p>
            <a:pPr marL="808038" lvl="3" indent="-350838" eaLnBrk="1" hangingPunct="1">
              <a:spcBef>
                <a:spcPct val="0"/>
              </a:spcBef>
            </a:pPr>
            <a:r>
              <a:rPr lang="en-US" altLang="en-US" sz="1800" smtClean="0"/>
              <a:t>Thuốc: busulfan (K), nitrofurantoin (AB), amidarone (chống loạn nhịp), bleomycin (K), thuốc chống K khác</a:t>
            </a:r>
          </a:p>
          <a:p>
            <a:pPr marL="808038" lvl="3" indent="-350838" eaLnBrk="1" hangingPunct="1">
              <a:spcBef>
                <a:spcPct val="0"/>
              </a:spcBef>
            </a:pPr>
            <a:r>
              <a:rPr lang="en-US" altLang="en-US" sz="1800" smtClean="0"/>
              <a:t>Oxygen liều cao </a:t>
            </a:r>
            <a:r>
              <a:rPr lang="en-US" altLang="en-US" sz="1800" smtClean="0">
                <a:sym typeface="Wingdings" pitchFamily="2" charset="2"/>
              </a:rPr>
              <a:t> ngộ độc, hóa xơ</a:t>
            </a:r>
          </a:p>
          <a:p>
            <a:pPr marL="808038" lvl="3" indent="-350838" eaLnBrk="1" hangingPunct="1">
              <a:spcBef>
                <a:spcPct val="0"/>
              </a:spcBef>
            </a:pPr>
            <a:r>
              <a:rPr lang="en-US" altLang="en-US" sz="1800" smtClean="0">
                <a:sym typeface="Wingdings" pitchFamily="2" charset="2"/>
              </a:rPr>
              <a:t>Paraquat: xơ phổi nhanh, tử vong</a:t>
            </a:r>
          </a:p>
          <a:p>
            <a:pPr marL="808038" lvl="3" indent="-350838" eaLnBrk="1" hangingPunct="1">
              <a:spcBef>
                <a:spcPct val="0"/>
              </a:spcBef>
            </a:pPr>
            <a:r>
              <a:rPr lang="en-US" altLang="en-US" sz="1800" smtClean="0">
                <a:sym typeface="Wingdings" pitchFamily="2" charset="2"/>
              </a:rPr>
              <a:t>Xạ trị vùng phổi</a:t>
            </a:r>
          </a:p>
          <a:p>
            <a:pPr marL="350838" lvl="1" indent="-350838" eaLnBrk="1" hangingPunct="1">
              <a:spcBef>
                <a:spcPct val="0"/>
              </a:spcBef>
              <a:buFont typeface="Arial" pitchFamily="34" charset="0"/>
              <a:buChar char="•"/>
            </a:pPr>
            <a:r>
              <a:rPr lang="en-US" altLang="en-US" smtClean="0"/>
              <a:t>Bệnh collagen: Systemic sclerosis (scleroderma), Lupus đỏ, Viêm khớp dạng thấp</a:t>
            </a:r>
          </a:p>
          <a:p>
            <a:pPr marL="350838" lvl="1" indent="-350838" eaLnBrk="1" hangingPunct="1">
              <a:spcBef>
                <a:spcPct val="0"/>
              </a:spcBef>
              <a:buFont typeface="Arial" pitchFamily="34" charset="0"/>
              <a:buChar char="•"/>
            </a:pPr>
            <a:r>
              <a:rPr lang="en-US" altLang="en-US" smtClean="0"/>
              <a:t>Lymphangitis carcinomatosa</a:t>
            </a:r>
          </a:p>
        </p:txBody>
      </p:sp>
      <p:sp>
        <p:nvSpPr>
          <p:cNvPr id="46083" name="Rectangle 2"/>
          <p:cNvSpPr>
            <a:spLocks noGrp="1" noChangeArrowheads="1"/>
          </p:cNvSpPr>
          <p:nvPr>
            <p:ph type="title"/>
          </p:nvPr>
        </p:nvSpPr>
        <p:spPr>
          <a:xfrm>
            <a:off x="457200" y="274638"/>
            <a:ext cx="8229600" cy="1143000"/>
          </a:xfrm>
        </p:spPr>
        <p:txBody>
          <a:bodyPr/>
          <a:lstStyle/>
          <a:p>
            <a:pPr eaLnBrk="1" hangingPunct="1"/>
            <a:r>
              <a:rPr lang="en-US" altLang="en-US" smtClean="0"/>
              <a:t>Hội chứng hạn chế (PAINT)</a:t>
            </a:r>
          </a:p>
        </p:txBody>
      </p:sp>
      <p:sp>
        <p:nvSpPr>
          <p:cNvPr id="46084" name="TextBox 4"/>
          <p:cNvSpPr txBox="1">
            <a:spLocks noChangeArrowheads="1"/>
          </p:cNvSpPr>
          <p:nvPr/>
        </p:nvSpPr>
        <p:spPr bwMode="auto">
          <a:xfrm>
            <a:off x="6516688" y="5876925"/>
            <a:ext cx="2057400" cy="381000"/>
          </a:xfrm>
          <a:prstGeom prst="rect">
            <a:avLst/>
          </a:prstGeom>
          <a:noFill/>
          <a:ln w="9525">
            <a:noFill/>
            <a:miter lim="800000"/>
            <a:headEnd/>
            <a:tailEnd/>
          </a:ln>
        </p:spPr>
        <p:txBody>
          <a:bodyPr>
            <a:spAutoFit/>
          </a:bodyPr>
          <a:lstStyle/>
          <a:p>
            <a:pPr algn="ctr"/>
            <a:r>
              <a:rPr lang="en-US">
                <a:ea typeface="Arabia" pitchFamily="2" charset="0"/>
                <a:cs typeface="Arial" pitchFamily="34" charset="0"/>
              </a:rPr>
              <a:t>Xơ phổi</a:t>
            </a:r>
          </a:p>
        </p:txBody>
      </p:sp>
      <p:pic>
        <p:nvPicPr>
          <p:cNvPr id="46085" name="Picture 5" descr="Xo phoi 1.jpg"/>
          <p:cNvPicPr>
            <a:picLocks noChangeAspect="1"/>
          </p:cNvPicPr>
          <p:nvPr/>
        </p:nvPicPr>
        <p:blipFill>
          <a:blip r:embed="rId3" cstate="print"/>
          <a:srcRect/>
          <a:stretch>
            <a:fillRect/>
          </a:stretch>
        </p:blipFill>
        <p:spPr bwMode="auto">
          <a:xfrm>
            <a:off x="6443663" y="1439863"/>
            <a:ext cx="2324100" cy="2205037"/>
          </a:xfrm>
          <a:prstGeom prst="rect">
            <a:avLst/>
          </a:prstGeom>
          <a:noFill/>
          <a:ln w="9525">
            <a:noFill/>
            <a:miter lim="800000"/>
            <a:headEnd/>
            <a:tailEnd/>
          </a:ln>
        </p:spPr>
      </p:pic>
      <p:pic>
        <p:nvPicPr>
          <p:cNvPr id="46086" name="Picture 6" descr="Xo phoi2.jpg"/>
          <p:cNvPicPr>
            <a:picLocks noChangeAspect="1"/>
          </p:cNvPicPr>
          <p:nvPr/>
        </p:nvPicPr>
        <p:blipFill>
          <a:blip r:embed="rId4" cstate="print"/>
          <a:srcRect/>
          <a:stretch>
            <a:fillRect/>
          </a:stretch>
        </p:blipFill>
        <p:spPr bwMode="auto">
          <a:xfrm>
            <a:off x="6443663" y="3671888"/>
            <a:ext cx="2324100" cy="2205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idx="1"/>
          </p:nvPr>
        </p:nvSpPr>
        <p:spPr>
          <a:xfrm>
            <a:off x="684213" y="1609725"/>
            <a:ext cx="4464050" cy="4267200"/>
          </a:xfrm>
        </p:spPr>
        <p:txBody>
          <a:bodyPr/>
          <a:lstStyle/>
          <a:p>
            <a:pPr marL="609600" indent="-609600" eaLnBrk="1" hangingPunct="1">
              <a:spcBef>
                <a:spcPct val="0"/>
              </a:spcBef>
              <a:buFontTx/>
              <a:buNone/>
            </a:pPr>
            <a:r>
              <a:rPr lang="en-US" altLang="en-US" sz="2800" smtClean="0">
                <a:solidFill>
                  <a:srgbClr val="FFFF00"/>
                </a:solidFill>
              </a:rPr>
              <a:t>I.	Xơ  phổi mô kẽ lan tỏa</a:t>
            </a:r>
          </a:p>
          <a:p>
            <a:pPr marL="609600" indent="-609600" eaLnBrk="1" hangingPunct="1">
              <a:spcBef>
                <a:spcPct val="0"/>
              </a:spcBef>
              <a:buFontTx/>
              <a:buNone/>
            </a:pPr>
            <a:r>
              <a:rPr lang="en-US" altLang="en-US" sz="2800" smtClean="0">
                <a:solidFill>
                  <a:srgbClr val="FFFF00"/>
                </a:solidFill>
              </a:rPr>
              <a:t>N</a:t>
            </a:r>
            <a:r>
              <a:rPr lang="en-US" altLang="en-US" sz="2800" b="1" smtClean="0">
                <a:solidFill>
                  <a:srgbClr val="FFFF00"/>
                </a:solidFill>
              </a:rPr>
              <a:t>.  </a:t>
            </a:r>
            <a:r>
              <a:rPr lang="en-US" altLang="en-US" sz="2800" smtClean="0">
                <a:solidFill>
                  <a:srgbClr val="FFFF00"/>
                </a:solidFill>
              </a:rPr>
              <a:t>Bệnh cơ thần kinh: </a:t>
            </a:r>
            <a:r>
              <a:rPr lang="en-US" altLang="en-US" sz="2800" smtClean="0"/>
              <a:t>sốt bại liệt, hội chứng Guillain-Barré, xơ bên teo cơ, nhược cơ nặng, teo cơ</a:t>
            </a:r>
          </a:p>
          <a:p>
            <a:pPr marL="609600" indent="-609600" eaLnBrk="1" hangingPunct="1">
              <a:spcBef>
                <a:spcPct val="0"/>
              </a:spcBef>
              <a:buFontTx/>
              <a:buNone/>
            </a:pPr>
            <a:r>
              <a:rPr lang="en-US" altLang="en-US" sz="2800" smtClean="0">
                <a:solidFill>
                  <a:srgbClr val="FFFF00"/>
                </a:solidFill>
              </a:rPr>
              <a:t>T.</a:t>
            </a:r>
            <a:r>
              <a:rPr lang="en-US" altLang="en-US" sz="2800" b="1" smtClean="0">
                <a:solidFill>
                  <a:srgbClr val="FFFF00"/>
                </a:solidFill>
              </a:rPr>
              <a:t>	</a:t>
            </a:r>
            <a:r>
              <a:rPr lang="en-US" altLang="en-US" sz="2800" smtClean="0">
                <a:solidFill>
                  <a:srgbClr val="FFFF00"/>
                </a:solidFill>
              </a:rPr>
              <a:t>Bệnh lồng ngực </a:t>
            </a:r>
          </a:p>
          <a:p>
            <a:pPr marL="990600" lvl="1" indent="-533400" eaLnBrk="1" hangingPunct="1">
              <a:spcBef>
                <a:spcPct val="0"/>
              </a:spcBef>
            </a:pPr>
            <a:r>
              <a:rPr lang="en-US" altLang="en-US" sz="2400" smtClean="0"/>
              <a:t>Vẹo cột sống</a:t>
            </a:r>
          </a:p>
          <a:p>
            <a:pPr marL="990600" lvl="1" indent="-533400" eaLnBrk="1" hangingPunct="1">
              <a:spcBef>
                <a:spcPct val="0"/>
              </a:spcBef>
            </a:pPr>
            <a:r>
              <a:rPr lang="en-US" altLang="en-US" sz="2400" smtClean="0"/>
              <a:t>Ankylos Spondylitis viêm cột sống dính khớp</a:t>
            </a:r>
          </a:p>
          <a:p>
            <a:pPr marL="1371600" lvl="2" indent="-457200" eaLnBrk="1" hangingPunct="1">
              <a:spcBef>
                <a:spcPct val="0"/>
              </a:spcBef>
            </a:pPr>
            <a:endParaRPr lang="en-US" altLang="en-US" sz="2000" smtClean="0"/>
          </a:p>
        </p:txBody>
      </p:sp>
      <p:sp>
        <p:nvSpPr>
          <p:cNvPr id="47107" name="Rectangle 2"/>
          <p:cNvSpPr>
            <a:spLocks noGrp="1" noChangeArrowheads="1"/>
          </p:cNvSpPr>
          <p:nvPr>
            <p:ph type="title"/>
          </p:nvPr>
        </p:nvSpPr>
        <p:spPr>
          <a:xfrm>
            <a:off x="457200" y="274638"/>
            <a:ext cx="8229600" cy="1143000"/>
          </a:xfrm>
        </p:spPr>
        <p:txBody>
          <a:bodyPr/>
          <a:lstStyle/>
          <a:p>
            <a:pPr eaLnBrk="1" hangingPunct="1"/>
            <a:r>
              <a:rPr lang="en-US" altLang="en-US" smtClean="0"/>
              <a:t>Hội chứng hạn chế (PAINT)</a:t>
            </a:r>
          </a:p>
        </p:txBody>
      </p:sp>
      <p:pic>
        <p:nvPicPr>
          <p:cNvPr id="47108" name="Picture 3" descr="image5_scoliosis_kyphosis back.jpg"/>
          <p:cNvPicPr>
            <a:picLocks noChangeAspect="1"/>
          </p:cNvPicPr>
          <p:nvPr/>
        </p:nvPicPr>
        <p:blipFill>
          <a:blip r:embed="rId3" cstate="print"/>
          <a:srcRect/>
          <a:stretch>
            <a:fillRect/>
          </a:stretch>
        </p:blipFill>
        <p:spPr bwMode="auto">
          <a:xfrm>
            <a:off x="5476875" y="2060575"/>
            <a:ext cx="3127375" cy="2459038"/>
          </a:xfrm>
          <a:prstGeom prst="rect">
            <a:avLst/>
          </a:prstGeom>
          <a:noFill/>
          <a:ln w="9525">
            <a:noFill/>
            <a:miter lim="800000"/>
            <a:headEnd/>
            <a:tailEnd/>
          </a:ln>
        </p:spPr>
      </p:pic>
      <p:sp>
        <p:nvSpPr>
          <p:cNvPr id="47109" name="TextBox 4"/>
          <p:cNvSpPr txBox="1">
            <a:spLocks noChangeArrowheads="1"/>
          </p:cNvSpPr>
          <p:nvPr/>
        </p:nvSpPr>
        <p:spPr bwMode="auto">
          <a:xfrm>
            <a:off x="6011863" y="4560888"/>
            <a:ext cx="2057400" cy="381000"/>
          </a:xfrm>
          <a:prstGeom prst="rect">
            <a:avLst/>
          </a:prstGeom>
          <a:noFill/>
          <a:ln w="9525">
            <a:noFill/>
            <a:miter lim="800000"/>
            <a:headEnd/>
            <a:tailEnd/>
          </a:ln>
        </p:spPr>
        <p:txBody>
          <a:bodyPr>
            <a:spAutoFit/>
          </a:bodyPr>
          <a:lstStyle/>
          <a:p>
            <a:pPr algn="ctr"/>
            <a:r>
              <a:rPr lang="en-US">
                <a:ea typeface="Arabia" pitchFamily="2" charset="0"/>
                <a:cs typeface="Arial" pitchFamily="34" charset="0"/>
              </a:rPr>
              <a:t>Gù, vẹo cột sống</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idx="1"/>
          </p:nvPr>
        </p:nvSpPr>
        <p:spPr/>
        <p:txBody>
          <a:bodyPr/>
          <a:lstStyle/>
          <a:p>
            <a:pPr marL="812800" indent="-812800" eaLnBrk="1" hangingPunct="1">
              <a:buFontTx/>
              <a:buNone/>
            </a:pPr>
            <a:r>
              <a:rPr lang="en-US" altLang="en-US" sz="2800" b="1" smtClean="0">
                <a:solidFill>
                  <a:srgbClr val="FFCC00"/>
                </a:solidFill>
              </a:rPr>
              <a:t>IV.  LỢI ĐIỂM</a:t>
            </a:r>
          </a:p>
          <a:p>
            <a:pPr marL="1168400" lvl="1" indent="-711200" eaLnBrk="1" hangingPunct="1"/>
            <a:r>
              <a:rPr lang="en-US" altLang="en-US" sz="2400" smtClean="0">
                <a:solidFill>
                  <a:schemeClr val="bg1"/>
                </a:solidFill>
              </a:rPr>
              <a:t>Tính toán tự động</a:t>
            </a:r>
          </a:p>
          <a:p>
            <a:pPr marL="1168400" lvl="1" indent="-711200" eaLnBrk="1" hangingPunct="1"/>
            <a:r>
              <a:rPr lang="en-US" altLang="en-US" sz="2400" smtClean="0">
                <a:solidFill>
                  <a:schemeClr val="bg1"/>
                </a:solidFill>
              </a:rPr>
              <a:t>Chính xác, nhanh chóng, nhưng phải bảo đảm đường cong đạt tiêu chuẩn</a:t>
            </a:r>
          </a:p>
          <a:p>
            <a:pPr marL="1168400" lvl="1" indent="-711200" eaLnBrk="1" hangingPunct="1"/>
            <a:r>
              <a:rPr lang="en-US" altLang="en-US" sz="2400" smtClean="0">
                <a:solidFill>
                  <a:schemeClr val="bg1"/>
                </a:solidFill>
              </a:rPr>
              <a:t>Không tích tụ khí</a:t>
            </a:r>
          </a:p>
          <a:p>
            <a:pPr marL="1168400" lvl="1" indent="-711200" eaLnBrk="1" hangingPunct="1"/>
            <a:r>
              <a:rPr lang="en-US" altLang="en-US" sz="2400" smtClean="0">
                <a:solidFill>
                  <a:schemeClr val="bg1"/>
                </a:solidFill>
              </a:rPr>
              <a:t>Vận động, MVV</a:t>
            </a:r>
          </a:p>
          <a:p>
            <a:pPr marL="1168400" lvl="1" indent="-711200" eaLnBrk="1" hangingPunct="1"/>
            <a:r>
              <a:rPr lang="en-US" altLang="en-US" sz="2400" smtClean="0">
                <a:solidFill>
                  <a:schemeClr val="bg1"/>
                </a:solidFill>
              </a:rPr>
              <a:t>Dễ làm sạch</a:t>
            </a:r>
          </a:p>
          <a:p>
            <a:pPr marL="812800" indent="-812800" eaLnBrk="1" hangingPunct="1">
              <a:buFontTx/>
              <a:buAutoNum type="romanUcPeriod" startAt="5"/>
            </a:pPr>
            <a:r>
              <a:rPr lang="en-US" altLang="en-US" sz="2800" b="1" smtClean="0">
                <a:solidFill>
                  <a:srgbClr val="FFCC00"/>
                </a:solidFill>
              </a:rPr>
              <a:t>GIỚI HẠN</a:t>
            </a:r>
            <a:r>
              <a:rPr lang="en-US" altLang="en-US" sz="2800" smtClean="0">
                <a:solidFill>
                  <a:srgbClr val="FFCC00"/>
                </a:solidFill>
              </a:rPr>
              <a:t>   </a:t>
            </a:r>
          </a:p>
          <a:p>
            <a:pPr marL="1168400" lvl="1" indent="-711200" eaLnBrk="1" hangingPunct="1"/>
            <a:r>
              <a:rPr lang="en-US" altLang="en-US" sz="2400" smtClean="0">
                <a:solidFill>
                  <a:schemeClr val="bg1"/>
                </a:solidFill>
              </a:rPr>
              <a:t>Không chính xác bằng hô hấp ký thể tích – thời gian khi đo thể tích</a:t>
            </a:r>
          </a:p>
          <a:p>
            <a:pPr marL="1168400" lvl="1" indent="-711200" eaLnBrk="1" hangingPunct="1"/>
            <a:r>
              <a:rPr lang="en-US" altLang="en-US" sz="2400" smtClean="0">
                <a:solidFill>
                  <a:schemeClr val="bg1"/>
                </a:solidFill>
              </a:rPr>
              <a:t>Rất phụ thuộc vào người đo và đối tượng</a:t>
            </a:r>
          </a:p>
          <a:p>
            <a:pPr marL="1168400" lvl="1" indent="-711200" eaLnBrk="1" hangingPunct="1"/>
            <a:r>
              <a:rPr lang="en-US" altLang="en-US" sz="2400" smtClean="0">
                <a:solidFill>
                  <a:schemeClr val="bg1"/>
                </a:solidFill>
              </a:rPr>
              <a:t>Một vài trị số có biến thiên lớn: FEF</a:t>
            </a:r>
            <a:r>
              <a:rPr lang="en-US" altLang="en-US" sz="2400" baseline="-25000" smtClean="0">
                <a:solidFill>
                  <a:schemeClr val="bg1"/>
                </a:solidFill>
              </a:rPr>
              <a:t>25-75</a:t>
            </a:r>
            <a:endParaRPr lang="en-US" altLang="en-US" sz="2400" smtClean="0">
              <a:solidFill>
                <a:schemeClr val="bg1"/>
              </a:solidFill>
            </a:endParaRPr>
          </a:p>
          <a:p>
            <a:pPr marL="1168400" lvl="1" indent="-711200" eaLnBrk="1" hangingPunct="1"/>
            <a:r>
              <a:rPr lang="en-US" altLang="en-US" sz="2400" smtClean="0">
                <a:solidFill>
                  <a:schemeClr val="bg1"/>
                </a:solidFill>
              </a:rPr>
              <a:t>Không đặc hiệu cho từng bệnh hô hấp</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Content Placeholder 7" descr="imgsangScan240.jpg"/>
          <p:cNvPicPr>
            <a:picLocks noGrp="1" noChangeAspect="1"/>
          </p:cNvPicPr>
          <p:nvPr>
            <p:ph sz="half" idx="1"/>
          </p:nvPr>
        </p:nvPicPr>
        <p:blipFill>
          <a:blip r:embed="rId2" cstate="print"/>
          <a:srcRect/>
          <a:stretch>
            <a:fillRect/>
          </a:stretch>
        </p:blipFill>
        <p:spPr>
          <a:xfrm>
            <a:off x="533400" y="1209675"/>
            <a:ext cx="3886200" cy="5353050"/>
          </a:xfrm>
        </p:spPr>
      </p:pic>
      <p:sp>
        <p:nvSpPr>
          <p:cNvPr id="49155" name="Title 1"/>
          <p:cNvSpPr>
            <a:spLocks noGrp="1"/>
          </p:cNvSpPr>
          <p:nvPr>
            <p:ph type="title"/>
          </p:nvPr>
        </p:nvSpPr>
        <p:spPr/>
        <p:txBody>
          <a:bodyPr/>
          <a:lstStyle/>
          <a:p>
            <a:r>
              <a:rPr lang="en-US" altLang="en-US" smtClean="0"/>
              <a:t>Áp dụng HHK trong thực hành lâm sàng</a:t>
            </a:r>
          </a:p>
        </p:txBody>
      </p:sp>
      <p:pic>
        <p:nvPicPr>
          <p:cNvPr id="49156" name="Content Placeholder 8" descr="imgsangScan239.jpg"/>
          <p:cNvPicPr>
            <a:picLocks noGrp="1" noChangeAspect="1"/>
          </p:cNvPicPr>
          <p:nvPr>
            <p:ph sz="half" idx="2"/>
          </p:nvPr>
        </p:nvPicPr>
        <p:blipFill>
          <a:blip r:embed="rId3" cstate="print"/>
          <a:srcRect/>
          <a:stretch>
            <a:fillRect/>
          </a:stretch>
        </p:blipFill>
        <p:spPr>
          <a:xfrm>
            <a:off x="4724400" y="1209675"/>
            <a:ext cx="3886200" cy="5353050"/>
          </a:xfrm>
        </p:spPr>
      </p:pic>
      <p:sp>
        <p:nvSpPr>
          <p:cNvPr id="2" name="Rectangle 1"/>
          <p:cNvSpPr/>
          <p:nvPr/>
        </p:nvSpPr>
        <p:spPr>
          <a:xfrm>
            <a:off x="1122363" y="1758950"/>
            <a:ext cx="5334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5114925" y="1816100"/>
            <a:ext cx="5334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vi-VN" altLang="en-US" smtClean="0">
                <a:cs typeface="Arial" pitchFamily="34" charset="0"/>
              </a:rPr>
              <a:t>Mở đầu</a:t>
            </a:r>
            <a:endParaRPr lang="en-US" altLang="en-US" smtClean="0"/>
          </a:p>
        </p:txBody>
      </p:sp>
      <p:sp>
        <p:nvSpPr>
          <p:cNvPr id="50179" name="Content Placeholder 2"/>
          <p:cNvSpPr>
            <a:spLocks noGrp="1"/>
          </p:cNvSpPr>
          <p:nvPr>
            <p:ph idx="1"/>
          </p:nvPr>
        </p:nvSpPr>
        <p:spPr/>
        <p:txBody>
          <a:bodyPr/>
          <a:lstStyle/>
          <a:p>
            <a:pPr eaLnBrk="1" hangingPunct="1"/>
            <a:r>
              <a:rPr lang="en-US" altLang="en-US" sz="2800" smtClean="0"/>
              <a:t>Năm 2010 trong 24.197 lượt khám bệnh tại Trung Tâm Chăm Sóc Hô Hấp - Bệnh Viện Đại Học Y Dược thì các trường hợp hen, bệnh phổi tắc nghẽn mạn chiếm 64%</a:t>
            </a:r>
          </a:p>
          <a:p>
            <a:pPr eaLnBrk="1" hangingPunct="1"/>
            <a:r>
              <a:rPr lang="en-US" altLang="en-US" sz="2800" smtClean="0"/>
              <a:t>1/3 các nguyên nhân không phải là hen, COPD.</a:t>
            </a:r>
          </a:p>
          <a:p>
            <a:pPr eaLnBrk="1" hangingPunct="1"/>
            <a:endParaRPr lang="en-US" altLang="en-US" sz="2800" smtClean="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sz="2800" smtClean="0"/>
              <a:t>Các chẩn đoán phân biệt nguyên nhân khó thở</a:t>
            </a:r>
          </a:p>
        </p:txBody>
      </p:sp>
      <p:sp>
        <p:nvSpPr>
          <p:cNvPr id="51203" name="Content Placeholder 2"/>
          <p:cNvSpPr>
            <a:spLocks noGrp="1"/>
          </p:cNvSpPr>
          <p:nvPr>
            <p:ph idx="1"/>
          </p:nvPr>
        </p:nvSpPr>
        <p:spPr>
          <a:xfrm>
            <a:off x="457200" y="1143000"/>
            <a:ext cx="8229600" cy="4800600"/>
          </a:xfrm>
        </p:spPr>
        <p:txBody>
          <a:bodyPr/>
          <a:lstStyle/>
          <a:p>
            <a:pPr>
              <a:lnSpc>
                <a:spcPct val="80000"/>
              </a:lnSpc>
              <a:buFontTx/>
              <a:buAutoNum type="arabicPeriod"/>
            </a:pPr>
            <a:r>
              <a:rPr lang="en-US" altLang="en-US" sz="1600" b="1" dirty="0" err="1" smtClean="0">
                <a:solidFill>
                  <a:srgbClr val="FFCC00"/>
                </a:solidFill>
              </a:rPr>
              <a:t>Tắc</a:t>
            </a:r>
            <a:r>
              <a:rPr lang="en-US" altLang="en-US" sz="1600" b="1" dirty="0" smtClean="0">
                <a:solidFill>
                  <a:srgbClr val="FFCC00"/>
                </a:solidFill>
              </a:rPr>
              <a:t> </a:t>
            </a:r>
            <a:r>
              <a:rPr lang="en-US" altLang="en-US" sz="1600" b="1" dirty="0" err="1" smtClean="0">
                <a:solidFill>
                  <a:srgbClr val="FFCC00"/>
                </a:solidFill>
              </a:rPr>
              <a:t>nghẽn</a:t>
            </a:r>
            <a:r>
              <a:rPr lang="en-US" altLang="en-US" sz="1600" b="1" dirty="0" smtClean="0">
                <a:solidFill>
                  <a:srgbClr val="FFCC00"/>
                </a:solidFill>
              </a:rPr>
              <a:t> </a:t>
            </a:r>
            <a:r>
              <a:rPr lang="en-US" altLang="en-US" sz="1600" b="1" dirty="0" err="1" smtClean="0">
                <a:solidFill>
                  <a:srgbClr val="FFCC00"/>
                </a:solidFill>
              </a:rPr>
              <a:t>ngoài</a:t>
            </a:r>
            <a:r>
              <a:rPr lang="en-US" altLang="en-US" sz="1600" b="1" dirty="0" smtClean="0">
                <a:solidFill>
                  <a:srgbClr val="FFCC00"/>
                </a:solidFill>
              </a:rPr>
              <a:t> </a:t>
            </a:r>
            <a:r>
              <a:rPr lang="en-US" altLang="en-US" sz="1600" b="1" dirty="0" err="1" smtClean="0">
                <a:solidFill>
                  <a:srgbClr val="FFCC00"/>
                </a:solidFill>
              </a:rPr>
              <a:t>lồng</a:t>
            </a:r>
            <a:r>
              <a:rPr lang="en-US" altLang="en-US" sz="1600" b="1" dirty="0" smtClean="0">
                <a:solidFill>
                  <a:srgbClr val="FFCC00"/>
                </a:solidFill>
              </a:rPr>
              <a:t> </a:t>
            </a:r>
            <a:r>
              <a:rPr lang="en-US" altLang="en-US" sz="1600" b="1" dirty="0" err="1" smtClean="0">
                <a:solidFill>
                  <a:srgbClr val="FFCC00"/>
                </a:solidFill>
              </a:rPr>
              <a:t>ngực</a:t>
            </a:r>
            <a:r>
              <a:rPr lang="en-US" altLang="en-US" sz="1600" b="1" dirty="0" smtClean="0">
                <a:solidFill>
                  <a:srgbClr val="FFCC00"/>
                </a:solidFill>
              </a:rPr>
              <a:t>: </a:t>
            </a:r>
            <a:endParaRPr lang="en-US" altLang="en-US" sz="1600" b="1" dirty="0" smtClean="0">
              <a:solidFill>
                <a:srgbClr val="FFCC00"/>
              </a:solidFill>
            </a:endParaRPr>
          </a:p>
          <a:p>
            <a:pPr>
              <a:lnSpc>
                <a:spcPct val="80000"/>
              </a:lnSpc>
              <a:buNone/>
            </a:pPr>
            <a:r>
              <a:rPr lang="en-US" altLang="en-US" sz="1600" b="1" dirty="0" smtClean="0">
                <a:solidFill>
                  <a:srgbClr val="FFCC00"/>
                </a:solidFill>
              </a:rPr>
              <a:t>(</a:t>
            </a:r>
            <a:r>
              <a:rPr lang="en-US" altLang="en-US" sz="1600" b="1" dirty="0" err="1" smtClean="0">
                <a:solidFill>
                  <a:srgbClr val="FFCC00"/>
                </a:solidFill>
              </a:rPr>
              <a:t>Tắc</a:t>
            </a:r>
            <a:r>
              <a:rPr lang="en-US" altLang="en-US" sz="1600" b="1" dirty="0" smtClean="0">
                <a:solidFill>
                  <a:srgbClr val="FFCC00"/>
                </a:solidFill>
              </a:rPr>
              <a:t> </a:t>
            </a:r>
            <a:r>
              <a:rPr lang="en-US" altLang="en-US" sz="1600" b="1" dirty="0" err="1" smtClean="0">
                <a:solidFill>
                  <a:srgbClr val="FFCC00"/>
                </a:solidFill>
              </a:rPr>
              <a:t>nghẽn</a:t>
            </a:r>
            <a:r>
              <a:rPr lang="en-US" altLang="en-US" sz="1600" b="1" dirty="0" smtClean="0">
                <a:solidFill>
                  <a:srgbClr val="FFCC00"/>
                </a:solidFill>
              </a:rPr>
              <a:t> </a:t>
            </a:r>
            <a:r>
              <a:rPr lang="en-US" altLang="en-US" sz="1600" b="1" dirty="0" err="1" smtClean="0">
                <a:solidFill>
                  <a:srgbClr val="FFCC00"/>
                </a:solidFill>
              </a:rPr>
              <a:t>không</a:t>
            </a:r>
            <a:r>
              <a:rPr lang="en-US" altLang="en-US" sz="1600" b="1" dirty="0" smtClean="0">
                <a:solidFill>
                  <a:srgbClr val="FFCC00"/>
                </a:solidFill>
              </a:rPr>
              <a:t> </a:t>
            </a:r>
            <a:r>
              <a:rPr lang="en-US" altLang="en-US" sz="1600" b="1" dirty="0" err="1" smtClean="0">
                <a:solidFill>
                  <a:srgbClr val="FFCC00"/>
                </a:solidFill>
              </a:rPr>
              <a:t>cố</a:t>
            </a:r>
            <a:r>
              <a:rPr lang="en-US" altLang="en-US" sz="1600" b="1" dirty="0" smtClean="0">
                <a:solidFill>
                  <a:srgbClr val="FFCC00"/>
                </a:solidFill>
              </a:rPr>
              <a:t> </a:t>
            </a:r>
            <a:r>
              <a:rPr lang="en-US" altLang="en-US" sz="1600" b="1" dirty="0" err="1" smtClean="0">
                <a:solidFill>
                  <a:srgbClr val="FFCC00"/>
                </a:solidFill>
              </a:rPr>
              <a:t>định</a:t>
            </a:r>
            <a:r>
              <a:rPr lang="en-US" altLang="en-US" sz="1600" b="1" dirty="0" smtClean="0">
                <a:solidFill>
                  <a:srgbClr val="FFCC00"/>
                </a:solidFill>
              </a:rPr>
              <a:t>, </a:t>
            </a:r>
            <a:r>
              <a:rPr lang="en-US" altLang="en-US" sz="1600" b="1" dirty="0" err="1" smtClean="0">
                <a:solidFill>
                  <a:srgbClr val="FFCC00"/>
                </a:solidFill>
              </a:rPr>
              <a:t>thì</a:t>
            </a:r>
            <a:r>
              <a:rPr lang="en-US" altLang="en-US" sz="1600" b="1" dirty="0" smtClean="0">
                <a:solidFill>
                  <a:srgbClr val="FFCC00"/>
                </a:solidFill>
              </a:rPr>
              <a:t> </a:t>
            </a:r>
            <a:r>
              <a:rPr lang="en-US" altLang="en-US" sz="1600" b="1" dirty="0" err="1" smtClean="0">
                <a:solidFill>
                  <a:srgbClr val="FFCC00"/>
                </a:solidFill>
              </a:rPr>
              <a:t>hít</a:t>
            </a:r>
            <a:r>
              <a:rPr lang="en-US" altLang="en-US" sz="1600" b="1" dirty="0" smtClean="0">
                <a:solidFill>
                  <a:srgbClr val="FFCC00"/>
                </a:solidFill>
              </a:rPr>
              <a:t> </a:t>
            </a:r>
            <a:r>
              <a:rPr lang="en-US" altLang="en-US" sz="1600" b="1" dirty="0" err="1" smtClean="0">
                <a:solidFill>
                  <a:srgbClr val="FFCC00"/>
                </a:solidFill>
              </a:rPr>
              <a:t>vào</a:t>
            </a:r>
            <a:r>
              <a:rPr lang="en-US" altLang="en-US" sz="1600" b="1" dirty="0" smtClean="0">
                <a:solidFill>
                  <a:srgbClr val="FFCC00"/>
                </a:solidFill>
              </a:rPr>
              <a:t>)</a:t>
            </a:r>
          </a:p>
          <a:p>
            <a:pPr marL="914400" lvl="1" indent="-514350">
              <a:lnSpc>
                <a:spcPct val="80000"/>
              </a:lnSpc>
              <a:buClr>
                <a:srgbClr val="FFC000"/>
              </a:buClr>
              <a:buFontTx/>
              <a:buNone/>
            </a:pPr>
            <a:r>
              <a:rPr lang="en-US" altLang="en-US" sz="1600" dirty="0" smtClean="0"/>
              <a:t>1.1.  </a:t>
            </a:r>
            <a:r>
              <a:rPr lang="en-US" altLang="en-US" sz="1600" dirty="0" err="1" smtClean="0"/>
              <a:t>Bướu</a:t>
            </a:r>
            <a:r>
              <a:rPr lang="en-US" altLang="en-US" sz="1600" dirty="0" smtClean="0"/>
              <a:t> </a:t>
            </a:r>
            <a:r>
              <a:rPr lang="en-US" altLang="en-US" sz="1600" dirty="0" err="1" smtClean="0"/>
              <a:t>giáp</a:t>
            </a:r>
            <a:endParaRPr lang="en-US" altLang="en-US" sz="1600" dirty="0" smtClean="0"/>
          </a:p>
          <a:p>
            <a:pPr marL="914400" lvl="1" indent="-514350">
              <a:lnSpc>
                <a:spcPct val="80000"/>
              </a:lnSpc>
              <a:buClr>
                <a:srgbClr val="FFC000"/>
              </a:buClr>
              <a:buFontTx/>
              <a:buNone/>
            </a:pPr>
            <a:r>
              <a:rPr lang="en-US" altLang="en-US" sz="1600" dirty="0" smtClean="0"/>
              <a:t>1.2.  PVCM – VCD</a:t>
            </a:r>
          </a:p>
          <a:p>
            <a:pPr marL="914400" lvl="1" indent="-514350">
              <a:lnSpc>
                <a:spcPct val="80000"/>
              </a:lnSpc>
              <a:buClr>
                <a:srgbClr val="FFC000"/>
              </a:buClr>
              <a:buFontTx/>
              <a:buNone/>
            </a:pPr>
            <a:r>
              <a:rPr lang="en-US" altLang="en-US" sz="1600" dirty="0" smtClean="0"/>
              <a:t>1.3.  </a:t>
            </a:r>
            <a:r>
              <a:rPr lang="en-US" altLang="en-US" sz="1600" dirty="0" err="1" smtClean="0"/>
              <a:t>Liệt</a:t>
            </a:r>
            <a:r>
              <a:rPr lang="en-US" altLang="en-US" sz="1600" dirty="0" smtClean="0"/>
              <a:t> </a:t>
            </a:r>
            <a:r>
              <a:rPr lang="en-US" altLang="en-US" sz="1600" dirty="0" err="1" smtClean="0"/>
              <a:t>dây</a:t>
            </a:r>
            <a:r>
              <a:rPr lang="en-US" altLang="en-US" sz="1600" dirty="0" smtClean="0"/>
              <a:t> </a:t>
            </a:r>
            <a:r>
              <a:rPr lang="en-US" altLang="en-US" sz="1600" dirty="0" err="1" smtClean="0"/>
              <a:t>thanh</a:t>
            </a:r>
            <a:endParaRPr lang="en-US" altLang="en-US" sz="1600" dirty="0" smtClean="0"/>
          </a:p>
          <a:p>
            <a:pPr marL="914400" lvl="1" indent="-514350">
              <a:lnSpc>
                <a:spcPct val="80000"/>
              </a:lnSpc>
              <a:buClr>
                <a:srgbClr val="FFC000"/>
              </a:buClr>
              <a:buFontTx/>
              <a:buNone/>
            </a:pPr>
            <a:r>
              <a:rPr lang="en-US" altLang="en-US" sz="1600" dirty="0" smtClean="0"/>
              <a:t>1.4.  </a:t>
            </a:r>
            <a:r>
              <a:rPr lang="en-US" altLang="en-US" sz="1600" dirty="0" err="1" smtClean="0"/>
              <a:t>Phù</a:t>
            </a:r>
            <a:r>
              <a:rPr lang="en-US" altLang="en-US" sz="1600" dirty="0" smtClean="0"/>
              <a:t> </a:t>
            </a:r>
            <a:r>
              <a:rPr lang="en-US" altLang="en-US" sz="1600" dirty="0" err="1" smtClean="0"/>
              <a:t>nề</a:t>
            </a:r>
            <a:r>
              <a:rPr lang="en-US" altLang="en-US" sz="1600" dirty="0" smtClean="0"/>
              <a:t> </a:t>
            </a:r>
            <a:r>
              <a:rPr lang="en-US" altLang="en-US" sz="1600" dirty="0" err="1" smtClean="0"/>
              <a:t>dây</a:t>
            </a:r>
            <a:r>
              <a:rPr lang="en-US" altLang="en-US" sz="1600" dirty="0" smtClean="0"/>
              <a:t> </a:t>
            </a:r>
            <a:r>
              <a:rPr lang="en-US" altLang="en-US" sz="1600" dirty="0" err="1" smtClean="0"/>
              <a:t>thanh</a:t>
            </a:r>
            <a:endParaRPr lang="en-US" altLang="en-US" sz="1600" dirty="0" smtClean="0"/>
          </a:p>
          <a:p>
            <a:pPr marL="914400" lvl="1" indent="-514350">
              <a:lnSpc>
                <a:spcPct val="80000"/>
              </a:lnSpc>
              <a:buClr>
                <a:srgbClr val="FFC000"/>
              </a:buClr>
              <a:buFontTx/>
              <a:buNone/>
            </a:pPr>
            <a:r>
              <a:rPr lang="en-US" altLang="en-US" sz="1600" dirty="0" smtClean="0"/>
              <a:t>1.5.  </a:t>
            </a:r>
            <a:r>
              <a:rPr lang="en-US" altLang="en-US" sz="1600" dirty="0" err="1" smtClean="0"/>
              <a:t>Ung</a:t>
            </a:r>
            <a:r>
              <a:rPr lang="en-US" altLang="en-US" sz="1600" dirty="0" smtClean="0"/>
              <a:t> </a:t>
            </a:r>
            <a:r>
              <a:rPr lang="en-US" altLang="en-US" sz="1600" dirty="0" err="1" smtClean="0"/>
              <a:t>thư</a:t>
            </a:r>
            <a:r>
              <a:rPr lang="en-US" altLang="en-US" sz="1600" dirty="0" smtClean="0"/>
              <a:t> </a:t>
            </a:r>
            <a:r>
              <a:rPr lang="en-US" altLang="en-US" sz="1600" dirty="0" err="1" smtClean="0"/>
              <a:t>thanh</a:t>
            </a:r>
            <a:r>
              <a:rPr lang="en-US" altLang="en-US" sz="1600" dirty="0" smtClean="0"/>
              <a:t> </a:t>
            </a:r>
            <a:r>
              <a:rPr lang="en-US" altLang="en-US" sz="1600" dirty="0" err="1" smtClean="0"/>
              <a:t>quản</a:t>
            </a:r>
            <a:endParaRPr lang="en-US" altLang="en-US" sz="1600" dirty="0" smtClean="0"/>
          </a:p>
          <a:p>
            <a:pPr marL="914400" lvl="1" indent="-514350">
              <a:lnSpc>
                <a:spcPct val="80000"/>
              </a:lnSpc>
              <a:buClr>
                <a:srgbClr val="FFC000"/>
              </a:buClr>
              <a:buFontTx/>
              <a:buNone/>
            </a:pPr>
            <a:r>
              <a:rPr lang="en-US" altLang="en-US" sz="1600" dirty="0" smtClean="0"/>
              <a:t>1.6.  U </a:t>
            </a:r>
            <a:r>
              <a:rPr lang="en-US" altLang="en-US" sz="1600" dirty="0" err="1" smtClean="0"/>
              <a:t>hạ</a:t>
            </a:r>
            <a:r>
              <a:rPr lang="en-US" altLang="en-US" sz="1600" dirty="0" smtClean="0"/>
              <a:t> </a:t>
            </a:r>
            <a:r>
              <a:rPr lang="en-US" altLang="en-US" sz="1600" dirty="0" err="1" smtClean="0"/>
              <a:t>thanh</a:t>
            </a:r>
            <a:r>
              <a:rPr lang="en-US" altLang="en-US" sz="1600" dirty="0" smtClean="0"/>
              <a:t> </a:t>
            </a:r>
            <a:r>
              <a:rPr lang="en-US" altLang="en-US" sz="1600" dirty="0" err="1" smtClean="0"/>
              <a:t>môn</a:t>
            </a:r>
            <a:endParaRPr lang="en-US" altLang="en-US" sz="1600" dirty="0" smtClean="0"/>
          </a:p>
          <a:p>
            <a:pPr marL="0" indent="0">
              <a:lnSpc>
                <a:spcPct val="80000"/>
              </a:lnSpc>
              <a:buFontTx/>
              <a:buNone/>
            </a:pPr>
            <a:r>
              <a:rPr lang="en-US" altLang="en-US" sz="1600" b="1" dirty="0" smtClean="0">
                <a:solidFill>
                  <a:srgbClr val="FFCC00"/>
                </a:solidFill>
              </a:rPr>
              <a:t>2. </a:t>
            </a:r>
            <a:r>
              <a:rPr lang="en-US" altLang="en-US" sz="1600" b="1" dirty="0" err="1" smtClean="0">
                <a:solidFill>
                  <a:srgbClr val="FFCC00"/>
                </a:solidFill>
              </a:rPr>
              <a:t>Tắc</a:t>
            </a:r>
            <a:r>
              <a:rPr lang="en-US" altLang="en-US" sz="1600" b="1" dirty="0" smtClean="0">
                <a:solidFill>
                  <a:srgbClr val="FFCC00"/>
                </a:solidFill>
              </a:rPr>
              <a:t> </a:t>
            </a:r>
            <a:r>
              <a:rPr lang="en-US" altLang="en-US" sz="1600" b="1" dirty="0" err="1" smtClean="0">
                <a:solidFill>
                  <a:srgbClr val="FFCC00"/>
                </a:solidFill>
              </a:rPr>
              <a:t>nghẽn</a:t>
            </a:r>
            <a:r>
              <a:rPr lang="en-US" altLang="en-US" sz="1600" b="1" dirty="0" smtClean="0">
                <a:solidFill>
                  <a:srgbClr val="FFCC00"/>
                </a:solidFill>
              </a:rPr>
              <a:t> </a:t>
            </a:r>
            <a:r>
              <a:rPr lang="en-US" altLang="en-US" sz="1600" b="1" dirty="0" err="1" smtClean="0">
                <a:solidFill>
                  <a:srgbClr val="FFCC00"/>
                </a:solidFill>
              </a:rPr>
              <a:t>trong</a:t>
            </a:r>
            <a:r>
              <a:rPr lang="en-US" altLang="en-US" sz="1600" b="1" dirty="0" smtClean="0">
                <a:solidFill>
                  <a:srgbClr val="FFCC00"/>
                </a:solidFill>
              </a:rPr>
              <a:t> </a:t>
            </a:r>
            <a:r>
              <a:rPr lang="en-US" altLang="en-US" sz="1600" b="1" dirty="0" err="1" smtClean="0">
                <a:solidFill>
                  <a:srgbClr val="FFCC00"/>
                </a:solidFill>
              </a:rPr>
              <a:t>lồng</a:t>
            </a:r>
            <a:r>
              <a:rPr lang="en-US" altLang="en-US" sz="1600" b="1" dirty="0" smtClean="0">
                <a:solidFill>
                  <a:srgbClr val="FFCC00"/>
                </a:solidFill>
              </a:rPr>
              <a:t> </a:t>
            </a:r>
            <a:r>
              <a:rPr lang="en-US" altLang="en-US" sz="1600" b="1" dirty="0" err="1" smtClean="0">
                <a:solidFill>
                  <a:srgbClr val="FFCC00"/>
                </a:solidFill>
              </a:rPr>
              <a:t>ngực</a:t>
            </a:r>
            <a:r>
              <a:rPr lang="en-US" altLang="en-US" sz="1600" b="1" dirty="0" smtClean="0">
                <a:solidFill>
                  <a:srgbClr val="FFCC00"/>
                </a:solidFill>
              </a:rPr>
              <a:t>:</a:t>
            </a:r>
          </a:p>
          <a:p>
            <a:pPr marL="0" indent="0">
              <a:lnSpc>
                <a:spcPct val="80000"/>
              </a:lnSpc>
              <a:buFontTx/>
              <a:buNone/>
            </a:pPr>
            <a:r>
              <a:rPr lang="en-US" altLang="en-US" sz="1600" b="1" dirty="0" smtClean="0">
                <a:solidFill>
                  <a:srgbClr val="FFCC00"/>
                </a:solidFill>
              </a:rPr>
              <a:t>(</a:t>
            </a:r>
            <a:r>
              <a:rPr lang="en-US" altLang="en-US" sz="1600" b="1" dirty="0" err="1" smtClean="0">
                <a:solidFill>
                  <a:srgbClr val="FFCC00"/>
                </a:solidFill>
              </a:rPr>
              <a:t>Tắc</a:t>
            </a:r>
            <a:r>
              <a:rPr lang="en-US" altLang="en-US" sz="1600" b="1" dirty="0" smtClean="0">
                <a:solidFill>
                  <a:srgbClr val="FFCC00"/>
                </a:solidFill>
              </a:rPr>
              <a:t> </a:t>
            </a:r>
            <a:r>
              <a:rPr lang="en-US" altLang="en-US" sz="1600" b="1" dirty="0" err="1" smtClean="0">
                <a:solidFill>
                  <a:srgbClr val="FFCC00"/>
                </a:solidFill>
              </a:rPr>
              <a:t>nghẽn</a:t>
            </a:r>
            <a:r>
              <a:rPr lang="en-US" altLang="en-US" sz="1600" b="1" dirty="0" smtClean="0">
                <a:solidFill>
                  <a:srgbClr val="FFCC00"/>
                </a:solidFill>
              </a:rPr>
              <a:t> </a:t>
            </a:r>
            <a:r>
              <a:rPr lang="en-US" altLang="en-US" sz="1600" b="1" dirty="0" err="1" smtClean="0">
                <a:solidFill>
                  <a:srgbClr val="FFCC00"/>
                </a:solidFill>
              </a:rPr>
              <a:t>không</a:t>
            </a:r>
            <a:r>
              <a:rPr lang="en-US" altLang="en-US" sz="1600" b="1" dirty="0" smtClean="0">
                <a:solidFill>
                  <a:srgbClr val="FFCC00"/>
                </a:solidFill>
              </a:rPr>
              <a:t> </a:t>
            </a:r>
            <a:r>
              <a:rPr lang="en-US" altLang="en-US" sz="1600" b="1" dirty="0" err="1" smtClean="0">
                <a:solidFill>
                  <a:srgbClr val="FFCC00"/>
                </a:solidFill>
              </a:rPr>
              <a:t>cố</a:t>
            </a:r>
            <a:r>
              <a:rPr lang="en-US" altLang="en-US" sz="1600" b="1" dirty="0" smtClean="0">
                <a:solidFill>
                  <a:srgbClr val="FFCC00"/>
                </a:solidFill>
              </a:rPr>
              <a:t> </a:t>
            </a:r>
            <a:r>
              <a:rPr lang="en-US" altLang="en-US" sz="1600" b="1" dirty="0" err="1" smtClean="0">
                <a:solidFill>
                  <a:srgbClr val="FFCC00"/>
                </a:solidFill>
              </a:rPr>
              <a:t>định</a:t>
            </a:r>
            <a:r>
              <a:rPr lang="en-US" altLang="en-US" sz="1600" b="1" dirty="0" smtClean="0">
                <a:solidFill>
                  <a:srgbClr val="FFCC00"/>
                </a:solidFill>
              </a:rPr>
              <a:t>, </a:t>
            </a:r>
            <a:r>
              <a:rPr lang="en-US" altLang="en-US" sz="1600" b="1" dirty="0" err="1" smtClean="0">
                <a:solidFill>
                  <a:srgbClr val="FFCC00"/>
                </a:solidFill>
              </a:rPr>
              <a:t>thì</a:t>
            </a:r>
            <a:r>
              <a:rPr lang="en-US" altLang="en-US" sz="1600" b="1" dirty="0" smtClean="0">
                <a:solidFill>
                  <a:srgbClr val="FFCC00"/>
                </a:solidFill>
              </a:rPr>
              <a:t> </a:t>
            </a:r>
            <a:r>
              <a:rPr lang="en-US" altLang="en-US" sz="1600" b="1" dirty="0" err="1" smtClean="0">
                <a:solidFill>
                  <a:srgbClr val="FFCC00"/>
                </a:solidFill>
              </a:rPr>
              <a:t>thở</a:t>
            </a:r>
            <a:r>
              <a:rPr lang="en-US" altLang="en-US" sz="1600" b="1" dirty="0" smtClean="0">
                <a:solidFill>
                  <a:srgbClr val="FFCC00"/>
                </a:solidFill>
              </a:rPr>
              <a:t> </a:t>
            </a:r>
            <a:r>
              <a:rPr lang="en-US" altLang="en-US" sz="1600" b="1" dirty="0" err="1" smtClean="0">
                <a:solidFill>
                  <a:srgbClr val="FFCC00"/>
                </a:solidFill>
              </a:rPr>
              <a:t>ra</a:t>
            </a:r>
            <a:r>
              <a:rPr lang="en-US" altLang="en-US" sz="1600" b="1" dirty="0" smtClean="0">
                <a:solidFill>
                  <a:srgbClr val="FFCC00"/>
                </a:solidFill>
              </a:rPr>
              <a:t>)</a:t>
            </a:r>
          </a:p>
          <a:p>
            <a:pPr marL="914400" lvl="1" indent="-514350">
              <a:lnSpc>
                <a:spcPct val="80000"/>
              </a:lnSpc>
              <a:buFontTx/>
              <a:buNone/>
            </a:pPr>
            <a:r>
              <a:rPr lang="en-US" altLang="en-US" sz="1600" dirty="0" smtClean="0"/>
              <a:t>2.1.  </a:t>
            </a:r>
            <a:r>
              <a:rPr lang="en-US" altLang="en-US" sz="1600" dirty="0" err="1" smtClean="0"/>
              <a:t>Vòng</a:t>
            </a:r>
            <a:r>
              <a:rPr lang="en-US" altLang="en-US" sz="1600" dirty="0" smtClean="0"/>
              <a:t> </a:t>
            </a:r>
            <a:r>
              <a:rPr lang="en-US" altLang="en-US" sz="1600" dirty="0" err="1" smtClean="0"/>
              <a:t>mạch</a:t>
            </a:r>
            <a:r>
              <a:rPr lang="en-US" altLang="en-US" sz="1600" dirty="0" smtClean="0"/>
              <a:t> </a:t>
            </a:r>
            <a:r>
              <a:rPr lang="en-US" altLang="en-US" sz="1600" dirty="0" err="1" smtClean="0"/>
              <a:t>máu</a:t>
            </a:r>
            <a:endParaRPr lang="en-US" altLang="en-US" sz="1600" dirty="0" smtClean="0"/>
          </a:p>
          <a:p>
            <a:pPr marL="914400" lvl="1" indent="-514350">
              <a:lnSpc>
                <a:spcPct val="80000"/>
              </a:lnSpc>
              <a:buFontTx/>
              <a:buNone/>
            </a:pPr>
            <a:r>
              <a:rPr lang="en-US" altLang="en-US" sz="1600" dirty="0" smtClean="0"/>
              <a:t>2.2.  </a:t>
            </a:r>
            <a:r>
              <a:rPr lang="en-US" altLang="en-US" sz="1600" dirty="0" err="1" smtClean="0"/>
              <a:t>Hạch</a:t>
            </a:r>
            <a:r>
              <a:rPr lang="en-US" altLang="en-US" sz="1600" dirty="0" smtClean="0"/>
              <a:t>, </a:t>
            </a:r>
            <a:r>
              <a:rPr lang="en-US" altLang="en-US" sz="1600" dirty="0" err="1" smtClean="0"/>
              <a:t>bướu</a:t>
            </a:r>
            <a:endParaRPr lang="en-US" altLang="en-US" sz="1600" dirty="0" smtClean="0"/>
          </a:p>
          <a:p>
            <a:pPr marL="914400" lvl="1" indent="-514350">
              <a:lnSpc>
                <a:spcPct val="80000"/>
              </a:lnSpc>
              <a:buFontTx/>
              <a:buNone/>
            </a:pPr>
            <a:r>
              <a:rPr lang="en-US" altLang="en-US" sz="1600" dirty="0" smtClean="0"/>
              <a:t>2.3.  </a:t>
            </a:r>
            <a:r>
              <a:rPr lang="en-US" altLang="en-US" sz="1600" dirty="0" err="1" smtClean="0"/>
              <a:t>Mềm</a:t>
            </a:r>
            <a:r>
              <a:rPr lang="en-US" altLang="en-US" sz="1600" dirty="0" smtClean="0"/>
              <a:t> </a:t>
            </a:r>
            <a:r>
              <a:rPr lang="en-US" altLang="en-US" sz="1600" dirty="0" err="1" smtClean="0"/>
              <a:t>sụn</a:t>
            </a:r>
            <a:r>
              <a:rPr lang="en-US" altLang="en-US" sz="1600" dirty="0" smtClean="0"/>
              <a:t> </a:t>
            </a:r>
            <a:r>
              <a:rPr lang="en-US" altLang="en-US" sz="1600" dirty="0" err="1" smtClean="0"/>
              <a:t>khí</a:t>
            </a:r>
            <a:r>
              <a:rPr lang="en-US" altLang="en-US" sz="1600" dirty="0" smtClean="0"/>
              <a:t> </a:t>
            </a:r>
            <a:r>
              <a:rPr lang="en-US" altLang="en-US" sz="1600" dirty="0" err="1" smtClean="0"/>
              <a:t>quản</a:t>
            </a:r>
            <a:endParaRPr lang="en-US" altLang="en-US" sz="1600" dirty="0" smtClean="0"/>
          </a:p>
          <a:p>
            <a:pPr marL="914400" lvl="1" indent="-514350">
              <a:lnSpc>
                <a:spcPct val="80000"/>
              </a:lnSpc>
              <a:buFontTx/>
              <a:buNone/>
            </a:pPr>
            <a:r>
              <a:rPr lang="en-US" altLang="en-US" sz="1600" dirty="0" smtClean="0"/>
              <a:t>2.4.  Co </a:t>
            </a:r>
            <a:r>
              <a:rPr lang="en-US" altLang="en-US" sz="1600" dirty="0" err="1" smtClean="0"/>
              <a:t>thắt</a:t>
            </a:r>
            <a:r>
              <a:rPr lang="en-US" altLang="en-US" sz="1600" dirty="0" smtClean="0"/>
              <a:t> </a:t>
            </a:r>
            <a:r>
              <a:rPr lang="en-US" altLang="en-US" sz="1600" dirty="0" err="1" smtClean="0"/>
              <a:t>tâm</a:t>
            </a:r>
            <a:r>
              <a:rPr lang="en-US" altLang="en-US" sz="1600" dirty="0" smtClean="0"/>
              <a:t> </a:t>
            </a:r>
            <a:r>
              <a:rPr lang="en-US" altLang="en-US" sz="1600" dirty="0" err="1" smtClean="0"/>
              <a:t>vị</a:t>
            </a:r>
            <a:endParaRPr lang="en-US" altLang="en-US" sz="1600" dirty="0" smtClean="0"/>
          </a:p>
          <a:p>
            <a:pPr marL="0" indent="0">
              <a:lnSpc>
                <a:spcPct val="80000"/>
              </a:lnSpc>
              <a:buFontTx/>
              <a:buNone/>
            </a:pPr>
            <a:r>
              <a:rPr lang="en-US" altLang="en-US" sz="1600" b="1" dirty="0" smtClean="0">
                <a:solidFill>
                  <a:srgbClr val="FFCC00"/>
                </a:solidFill>
              </a:rPr>
              <a:t>3. </a:t>
            </a:r>
            <a:r>
              <a:rPr lang="en-US" altLang="en-US" sz="1600" b="1" dirty="0" err="1" smtClean="0">
                <a:solidFill>
                  <a:srgbClr val="FFCC00"/>
                </a:solidFill>
              </a:rPr>
              <a:t>Tắc</a:t>
            </a:r>
            <a:r>
              <a:rPr lang="en-US" altLang="en-US" sz="1600" b="1" dirty="0" smtClean="0">
                <a:solidFill>
                  <a:srgbClr val="FFCC00"/>
                </a:solidFill>
              </a:rPr>
              <a:t> </a:t>
            </a:r>
            <a:r>
              <a:rPr lang="en-US" altLang="en-US" sz="1600" b="1" dirty="0" err="1" smtClean="0">
                <a:solidFill>
                  <a:srgbClr val="FFCC00"/>
                </a:solidFill>
              </a:rPr>
              <a:t>nghẽn</a:t>
            </a:r>
            <a:r>
              <a:rPr lang="en-US" altLang="en-US" sz="1600" b="1" dirty="0" smtClean="0">
                <a:solidFill>
                  <a:srgbClr val="FFCC00"/>
                </a:solidFill>
              </a:rPr>
              <a:t> </a:t>
            </a:r>
            <a:r>
              <a:rPr lang="en-US" altLang="en-US" sz="1600" b="1" dirty="0" err="1" smtClean="0">
                <a:solidFill>
                  <a:srgbClr val="FFCC00"/>
                </a:solidFill>
              </a:rPr>
              <a:t>cố</a:t>
            </a:r>
            <a:r>
              <a:rPr lang="en-US" altLang="en-US" sz="1600" b="1" dirty="0" smtClean="0">
                <a:solidFill>
                  <a:srgbClr val="FFCC00"/>
                </a:solidFill>
              </a:rPr>
              <a:t> </a:t>
            </a:r>
            <a:r>
              <a:rPr lang="en-US" altLang="en-US" sz="1600" b="1" dirty="0" err="1" smtClean="0">
                <a:solidFill>
                  <a:srgbClr val="FFCC00"/>
                </a:solidFill>
              </a:rPr>
              <a:t>định</a:t>
            </a:r>
            <a:r>
              <a:rPr lang="en-US" altLang="en-US" sz="1600" b="1" dirty="0" smtClean="0">
                <a:solidFill>
                  <a:srgbClr val="FFCC00"/>
                </a:solidFill>
              </a:rPr>
              <a:t> </a:t>
            </a:r>
            <a:endParaRPr lang="en-US" altLang="en-US" sz="1600" b="1" dirty="0" smtClean="0">
              <a:solidFill>
                <a:srgbClr val="FFCC00"/>
              </a:solidFill>
            </a:endParaRPr>
          </a:p>
          <a:p>
            <a:pPr marL="0" indent="0">
              <a:lnSpc>
                <a:spcPct val="80000"/>
              </a:lnSpc>
              <a:buFontTx/>
              <a:buNone/>
            </a:pPr>
            <a:r>
              <a:rPr lang="en-US" altLang="en-US" sz="1600" b="1" dirty="0" smtClean="0">
                <a:solidFill>
                  <a:srgbClr val="FFCC00"/>
                </a:solidFill>
              </a:rPr>
              <a:t>(</a:t>
            </a:r>
            <a:r>
              <a:rPr lang="en-US" altLang="en-US" sz="1600" b="1" dirty="0" err="1" smtClean="0">
                <a:solidFill>
                  <a:srgbClr val="FFCC00"/>
                </a:solidFill>
              </a:rPr>
              <a:t>Cả</a:t>
            </a:r>
            <a:r>
              <a:rPr lang="en-US" altLang="en-US" sz="1600" b="1" dirty="0" smtClean="0">
                <a:solidFill>
                  <a:srgbClr val="FFCC00"/>
                </a:solidFill>
              </a:rPr>
              <a:t> </a:t>
            </a:r>
            <a:r>
              <a:rPr lang="en-US" altLang="en-US" sz="1600" b="1" dirty="0" err="1" smtClean="0">
                <a:solidFill>
                  <a:srgbClr val="FFCC00"/>
                </a:solidFill>
              </a:rPr>
              <a:t>hai</a:t>
            </a:r>
            <a:r>
              <a:rPr lang="en-US" altLang="en-US" sz="1600" b="1" dirty="0" smtClean="0">
                <a:solidFill>
                  <a:srgbClr val="FFCC00"/>
                </a:solidFill>
              </a:rPr>
              <a:t> </a:t>
            </a:r>
            <a:r>
              <a:rPr lang="en-US" altLang="en-US" sz="1600" b="1" dirty="0" err="1" smtClean="0">
                <a:solidFill>
                  <a:srgbClr val="FFCC00"/>
                </a:solidFill>
              </a:rPr>
              <a:t>thì</a:t>
            </a:r>
            <a:r>
              <a:rPr lang="en-US" altLang="en-US" sz="1600" b="1" dirty="0" smtClean="0">
                <a:solidFill>
                  <a:srgbClr val="FFCC00"/>
                </a:solidFill>
              </a:rPr>
              <a:t>, </a:t>
            </a:r>
            <a:r>
              <a:rPr lang="en-US" altLang="en-US" sz="1600" b="1" dirty="0" err="1" smtClean="0">
                <a:solidFill>
                  <a:srgbClr val="FFCC00"/>
                </a:solidFill>
              </a:rPr>
              <a:t>trong</a:t>
            </a:r>
            <a:r>
              <a:rPr lang="en-US" altLang="en-US" sz="1600" b="1" dirty="0" smtClean="0">
                <a:solidFill>
                  <a:srgbClr val="FFCC00"/>
                </a:solidFill>
              </a:rPr>
              <a:t> </a:t>
            </a:r>
            <a:r>
              <a:rPr lang="en-US" altLang="en-US" sz="1600" b="1" dirty="0" err="1" smtClean="0">
                <a:solidFill>
                  <a:srgbClr val="FFCC00"/>
                </a:solidFill>
              </a:rPr>
              <a:t>hoặc</a:t>
            </a:r>
            <a:r>
              <a:rPr lang="en-US" altLang="en-US" sz="1600" b="1" dirty="0" smtClean="0">
                <a:solidFill>
                  <a:srgbClr val="FFCC00"/>
                </a:solidFill>
              </a:rPr>
              <a:t> </a:t>
            </a:r>
            <a:r>
              <a:rPr lang="en-US" altLang="en-US" sz="1600" b="1" dirty="0" err="1" smtClean="0">
                <a:solidFill>
                  <a:srgbClr val="FFCC00"/>
                </a:solidFill>
              </a:rPr>
              <a:t>ngoài</a:t>
            </a:r>
            <a:r>
              <a:rPr lang="en-US" altLang="en-US" sz="1600" b="1" dirty="0" smtClean="0">
                <a:solidFill>
                  <a:srgbClr val="FFCC00"/>
                </a:solidFill>
              </a:rPr>
              <a:t> </a:t>
            </a:r>
            <a:r>
              <a:rPr lang="en-US" altLang="en-US" sz="1600" b="1" dirty="0" err="1" smtClean="0">
                <a:solidFill>
                  <a:srgbClr val="FFCC00"/>
                </a:solidFill>
              </a:rPr>
              <a:t>lồng</a:t>
            </a:r>
            <a:r>
              <a:rPr lang="en-US" altLang="en-US" sz="1600" b="1" dirty="0" smtClean="0">
                <a:solidFill>
                  <a:srgbClr val="FFCC00"/>
                </a:solidFill>
              </a:rPr>
              <a:t> </a:t>
            </a:r>
            <a:r>
              <a:rPr lang="en-US" altLang="en-US" sz="1600" b="1" dirty="0" err="1" smtClean="0">
                <a:solidFill>
                  <a:srgbClr val="FFCC00"/>
                </a:solidFill>
              </a:rPr>
              <a:t>ngực</a:t>
            </a:r>
            <a:r>
              <a:rPr lang="en-US" altLang="en-US" sz="1600" b="1" dirty="0" smtClean="0">
                <a:solidFill>
                  <a:srgbClr val="FFCC00"/>
                </a:solidFill>
              </a:rPr>
              <a:t>)</a:t>
            </a:r>
          </a:p>
          <a:p>
            <a:pPr marL="914400" lvl="1" indent="-514350">
              <a:lnSpc>
                <a:spcPct val="80000"/>
              </a:lnSpc>
              <a:buFontTx/>
              <a:buNone/>
            </a:pPr>
            <a:r>
              <a:rPr lang="en-US" altLang="en-US" sz="1600" dirty="0" smtClean="0"/>
              <a:t>3.1.  Di </a:t>
            </a:r>
            <a:r>
              <a:rPr lang="en-US" altLang="en-US" sz="1600" dirty="0" err="1" smtClean="0"/>
              <a:t>dạng</a:t>
            </a:r>
            <a:r>
              <a:rPr lang="en-US" altLang="en-US" sz="1600" dirty="0" smtClean="0"/>
              <a:t> </a:t>
            </a:r>
            <a:r>
              <a:rPr lang="en-US" altLang="en-US" sz="1600" dirty="0" err="1" smtClean="0"/>
              <a:t>phế</a:t>
            </a:r>
            <a:r>
              <a:rPr lang="en-US" altLang="en-US" sz="1600" dirty="0" smtClean="0"/>
              <a:t> </a:t>
            </a:r>
            <a:r>
              <a:rPr lang="en-US" altLang="en-US" sz="1600" dirty="0" err="1" smtClean="0"/>
              <a:t>quản</a:t>
            </a:r>
            <a:endParaRPr lang="en-US" altLang="en-US" sz="1600" dirty="0" smtClean="0"/>
          </a:p>
          <a:p>
            <a:pPr marL="914400" lvl="1" indent="-514350">
              <a:lnSpc>
                <a:spcPct val="80000"/>
              </a:lnSpc>
              <a:buFontTx/>
              <a:buNone/>
            </a:pPr>
            <a:r>
              <a:rPr lang="en-US" altLang="en-US" sz="1600" dirty="0" smtClean="0"/>
              <a:t>3.2.  </a:t>
            </a:r>
            <a:r>
              <a:rPr lang="en-US" altLang="en-US" sz="1600" dirty="0" err="1" smtClean="0"/>
              <a:t>Sau</a:t>
            </a:r>
            <a:r>
              <a:rPr lang="en-US" altLang="en-US" sz="1600" dirty="0" smtClean="0"/>
              <a:t> </a:t>
            </a:r>
            <a:r>
              <a:rPr lang="en-US" altLang="en-US" sz="1600" dirty="0" err="1" smtClean="0"/>
              <a:t>mở</a:t>
            </a:r>
            <a:r>
              <a:rPr lang="en-US" altLang="en-US" sz="1600" dirty="0" smtClean="0"/>
              <a:t> KQ</a:t>
            </a:r>
          </a:p>
          <a:p>
            <a:pPr marL="914400" lvl="1" indent="-514350">
              <a:lnSpc>
                <a:spcPct val="80000"/>
              </a:lnSpc>
              <a:buFontTx/>
              <a:buNone/>
            </a:pPr>
            <a:r>
              <a:rPr lang="en-US" altLang="en-US" sz="1600" dirty="0" smtClean="0"/>
              <a:t>3.3.  </a:t>
            </a:r>
            <a:r>
              <a:rPr lang="en-US" altLang="en-US" sz="1600" dirty="0" err="1" smtClean="0"/>
              <a:t>Sẹo</a:t>
            </a:r>
            <a:r>
              <a:rPr lang="en-US" altLang="en-US" sz="1600" dirty="0" smtClean="0"/>
              <a:t> </a:t>
            </a:r>
            <a:r>
              <a:rPr lang="en-US" altLang="en-US" sz="1600" dirty="0" err="1" smtClean="0"/>
              <a:t>hẹp</a:t>
            </a:r>
            <a:r>
              <a:rPr lang="en-US" altLang="en-US" sz="1600" dirty="0" smtClean="0"/>
              <a:t> do </a:t>
            </a:r>
            <a:r>
              <a:rPr lang="en-US" altLang="en-US" sz="1600" dirty="0" err="1" smtClean="0"/>
              <a:t>lao</a:t>
            </a:r>
            <a:endParaRPr lang="en-US" altLang="en-US" sz="1600" dirty="0" smtClean="0"/>
          </a:p>
          <a:p>
            <a:pPr marL="914400" lvl="1" indent="-514350">
              <a:lnSpc>
                <a:spcPct val="80000"/>
              </a:lnSpc>
              <a:buFontTx/>
              <a:buNone/>
            </a:pPr>
            <a:r>
              <a:rPr lang="en-US" altLang="en-US" sz="1600" dirty="0" smtClean="0"/>
              <a:t>3.4.  U </a:t>
            </a:r>
            <a:r>
              <a:rPr lang="en-US" altLang="en-US" sz="1600" dirty="0" err="1" smtClean="0"/>
              <a:t>khí</a:t>
            </a:r>
            <a:r>
              <a:rPr lang="en-US" altLang="en-US" sz="1600" dirty="0" smtClean="0"/>
              <a:t> </a:t>
            </a:r>
            <a:r>
              <a:rPr lang="en-US" altLang="en-US" sz="1600" dirty="0" err="1" smtClean="0"/>
              <a:t>quản</a:t>
            </a:r>
            <a:endParaRPr lang="en-US" altLang="en-US" sz="1600" dirty="0" smtClean="0"/>
          </a:p>
          <a:p>
            <a:pPr marL="914400" lvl="1" indent="-514350">
              <a:lnSpc>
                <a:spcPct val="80000"/>
              </a:lnSpc>
              <a:buFontTx/>
              <a:buNone/>
            </a:pPr>
            <a:r>
              <a:rPr lang="en-US" altLang="en-US" sz="1600" dirty="0" smtClean="0"/>
              <a:t>3.5.  </a:t>
            </a:r>
            <a:r>
              <a:rPr lang="en-US" altLang="en-US" sz="1600" dirty="0" err="1" smtClean="0"/>
              <a:t>Polype</a:t>
            </a:r>
            <a:r>
              <a:rPr lang="en-US" altLang="en-US" sz="1600" dirty="0" smtClean="0"/>
              <a:t> </a:t>
            </a:r>
            <a:r>
              <a:rPr lang="en-US" altLang="en-US" sz="1600" dirty="0" err="1" smtClean="0"/>
              <a:t>khí</a:t>
            </a:r>
            <a:r>
              <a:rPr lang="en-US" altLang="en-US" sz="1600" dirty="0" smtClean="0"/>
              <a:t> </a:t>
            </a:r>
            <a:r>
              <a:rPr lang="en-US" altLang="en-US" sz="1600" dirty="0" err="1" smtClean="0"/>
              <a:t>quản</a:t>
            </a:r>
            <a:endParaRPr lang="en-US" altLang="en-US" sz="1600" dirty="0" smtClean="0"/>
          </a:p>
          <a:p>
            <a:pPr marL="914400" lvl="1" indent="-514350">
              <a:lnSpc>
                <a:spcPct val="80000"/>
              </a:lnSpc>
              <a:buFontTx/>
              <a:buNone/>
            </a:pPr>
            <a:r>
              <a:rPr lang="en-US" altLang="en-US" sz="1600" dirty="0" smtClean="0"/>
              <a:t>3.6.  U </a:t>
            </a:r>
            <a:r>
              <a:rPr lang="en-US" altLang="en-US" sz="1600" dirty="0" err="1" smtClean="0"/>
              <a:t>hạ</a:t>
            </a:r>
            <a:r>
              <a:rPr lang="en-US" altLang="en-US" sz="1600" dirty="0" smtClean="0"/>
              <a:t> </a:t>
            </a:r>
            <a:r>
              <a:rPr lang="en-US" altLang="en-US" sz="1600" dirty="0" err="1" smtClean="0"/>
              <a:t>thanh</a:t>
            </a:r>
            <a:r>
              <a:rPr lang="en-US" altLang="en-US" sz="1600" dirty="0" smtClean="0"/>
              <a:t> </a:t>
            </a:r>
            <a:r>
              <a:rPr lang="en-US" altLang="en-US" sz="1600" dirty="0" err="1" smtClean="0"/>
              <a:t>môn</a:t>
            </a:r>
            <a:endParaRPr lang="en-US" altLang="en-US" sz="1600" dirty="0" smtClean="0"/>
          </a:p>
        </p:txBody>
      </p:sp>
      <p:pic>
        <p:nvPicPr>
          <p:cNvPr id="4" name="Content Placeholder 5" descr="Judd W 69.jpg"/>
          <p:cNvPicPr>
            <a:picLocks noChangeAspect="1"/>
          </p:cNvPicPr>
          <p:nvPr/>
        </p:nvPicPr>
        <p:blipFill>
          <a:blip r:embed="rId2" cstate="print"/>
          <a:stretch>
            <a:fillRect/>
          </a:stretch>
        </p:blipFill>
        <p:spPr bwMode="auto">
          <a:xfrm>
            <a:off x="4572000" y="1600201"/>
            <a:ext cx="4339432"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p:cNvSpPr>
            <a:spLocks noGrp="1"/>
          </p:cNvSpPr>
          <p:nvPr>
            <p:ph idx="1"/>
          </p:nvPr>
        </p:nvSpPr>
        <p:spPr/>
        <p:txBody>
          <a:bodyPr/>
          <a:lstStyle/>
          <a:p>
            <a:pPr marL="514350" indent="-514350">
              <a:lnSpc>
                <a:spcPct val="80000"/>
              </a:lnSpc>
              <a:buFontTx/>
              <a:buAutoNum type="arabicPeriod" startAt="4"/>
            </a:pPr>
            <a:r>
              <a:rPr lang="en-US" altLang="en-US" sz="2500" b="1" smtClean="0">
                <a:solidFill>
                  <a:srgbClr val="FFCC00"/>
                </a:solidFill>
              </a:rPr>
              <a:t>Hội chứng hạn chế</a:t>
            </a:r>
          </a:p>
          <a:p>
            <a:pPr marL="514350" indent="-514350">
              <a:lnSpc>
                <a:spcPct val="80000"/>
              </a:lnSpc>
              <a:buFontTx/>
              <a:buAutoNum type="arabicPeriod" startAt="4"/>
            </a:pPr>
            <a:r>
              <a:rPr lang="en-US" altLang="en-US" sz="2500" b="1" smtClean="0">
                <a:solidFill>
                  <a:srgbClr val="FFCC00"/>
                </a:solidFill>
              </a:rPr>
              <a:t>Ngưng thở khi ngủ</a:t>
            </a:r>
          </a:p>
          <a:p>
            <a:pPr marL="514350" indent="-514350">
              <a:lnSpc>
                <a:spcPct val="80000"/>
              </a:lnSpc>
              <a:buFontTx/>
              <a:buAutoNum type="arabicPeriod" startAt="4"/>
            </a:pPr>
            <a:r>
              <a:rPr lang="en-US" altLang="en-US" sz="2500" b="1" smtClean="0">
                <a:solidFill>
                  <a:srgbClr val="FFCC00"/>
                </a:solidFill>
              </a:rPr>
              <a:t>Các nguyên nhân hô hấp khác</a:t>
            </a:r>
          </a:p>
          <a:p>
            <a:pPr marL="914400" lvl="1" indent="-514350">
              <a:lnSpc>
                <a:spcPct val="80000"/>
              </a:lnSpc>
              <a:buFontTx/>
              <a:buNone/>
            </a:pPr>
            <a:r>
              <a:rPr lang="en-US" altLang="en-US" sz="2200" smtClean="0"/>
              <a:t>6.1.  Dị vật</a:t>
            </a:r>
          </a:p>
          <a:p>
            <a:pPr marL="914400" lvl="1" indent="-514350">
              <a:lnSpc>
                <a:spcPct val="80000"/>
              </a:lnSpc>
              <a:buFontTx/>
              <a:buNone/>
            </a:pPr>
            <a:r>
              <a:rPr lang="en-US" altLang="en-US" sz="2200" smtClean="0"/>
              <a:t>6.2.  HC phản ứng đường thở sau viêm</a:t>
            </a:r>
          </a:p>
          <a:p>
            <a:pPr marL="914400" lvl="1" indent="-514350">
              <a:lnSpc>
                <a:spcPct val="80000"/>
              </a:lnSpc>
              <a:buFontTx/>
              <a:buNone/>
            </a:pPr>
            <a:r>
              <a:rPr lang="en-US" altLang="en-US" sz="2200" smtClean="0"/>
              <a:t>6.3.  Dãn phế quản</a:t>
            </a:r>
          </a:p>
          <a:p>
            <a:pPr marL="914400" lvl="1" indent="-514350">
              <a:lnSpc>
                <a:spcPct val="80000"/>
              </a:lnSpc>
              <a:buFontTx/>
              <a:buNone/>
            </a:pPr>
            <a:r>
              <a:rPr lang="en-US" altLang="en-US" sz="2200" smtClean="0"/>
              <a:t>6.4.  Lao phổi</a:t>
            </a:r>
          </a:p>
          <a:p>
            <a:pPr marL="914400" lvl="1" indent="-514350">
              <a:lnSpc>
                <a:spcPct val="80000"/>
              </a:lnSpc>
              <a:buFontTx/>
              <a:buNone/>
            </a:pPr>
            <a:r>
              <a:rPr lang="en-US" altLang="en-US" sz="2200" smtClean="0"/>
              <a:t>6.5.  Viêm tiểu phế quản bít tắc</a:t>
            </a:r>
          </a:p>
          <a:p>
            <a:pPr marL="914400" lvl="1" indent="-514350">
              <a:lnSpc>
                <a:spcPct val="80000"/>
              </a:lnSpc>
              <a:buFontTx/>
              <a:buNone/>
            </a:pPr>
            <a:r>
              <a:rPr lang="en-US" altLang="en-US" sz="2200" smtClean="0"/>
              <a:t>6.6.  Viêm tiểu phế quản lan tỏa</a:t>
            </a:r>
          </a:p>
          <a:p>
            <a:pPr marL="914400" lvl="1" indent="-514350">
              <a:lnSpc>
                <a:spcPct val="80000"/>
              </a:lnSpc>
              <a:buFontTx/>
              <a:buNone/>
            </a:pPr>
            <a:r>
              <a:rPr lang="en-US" altLang="en-US" sz="2200" smtClean="0"/>
              <a:t>6.7.  Thuyên tắc phổi</a:t>
            </a:r>
          </a:p>
          <a:p>
            <a:pPr marL="914400" lvl="1" indent="-514350">
              <a:lnSpc>
                <a:spcPct val="80000"/>
              </a:lnSpc>
              <a:buFontTx/>
              <a:buNone/>
            </a:pPr>
            <a:r>
              <a:rPr lang="en-US" altLang="en-US" sz="2200" smtClean="0"/>
              <a:t>6.8.  Hội chứng hạn chế</a:t>
            </a:r>
          </a:p>
          <a:p>
            <a:pPr marL="514350" indent="-514350">
              <a:lnSpc>
                <a:spcPct val="80000"/>
              </a:lnSpc>
              <a:buFontTx/>
              <a:buAutoNum type="arabicPeriod" startAt="4"/>
            </a:pPr>
            <a:r>
              <a:rPr lang="en-US" altLang="en-US" sz="2500" b="1" smtClean="0">
                <a:solidFill>
                  <a:srgbClr val="FFCC00"/>
                </a:solidFill>
              </a:rPr>
              <a:t>Các nguyên nhân ngoài hô hấp</a:t>
            </a:r>
          </a:p>
          <a:p>
            <a:pPr marL="914400" lvl="2" indent="-514350">
              <a:lnSpc>
                <a:spcPct val="80000"/>
              </a:lnSpc>
              <a:buFontTx/>
              <a:buNone/>
            </a:pPr>
            <a:r>
              <a:rPr lang="en-US" altLang="en-US" sz="2200" smtClean="0"/>
              <a:t>7.1.  Suy tim (HC hạn chế)</a:t>
            </a:r>
          </a:p>
          <a:p>
            <a:pPr marL="914400" lvl="2" indent="-514350">
              <a:lnSpc>
                <a:spcPct val="80000"/>
              </a:lnSpc>
              <a:buFontTx/>
              <a:buNone/>
            </a:pPr>
            <a:r>
              <a:rPr lang="en-US" altLang="en-US" sz="2200" smtClean="0"/>
              <a:t>7.2.  Cường giáp</a:t>
            </a:r>
          </a:p>
          <a:p>
            <a:pPr marL="914400" lvl="2" indent="-514350">
              <a:lnSpc>
                <a:spcPct val="80000"/>
              </a:lnSpc>
              <a:buFontTx/>
              <a:buNone/>
            </a:pPr>
            <a:r>
              <a:rPr lang="en-US" altLang="en-US" sz="2200" smtClean="0"/>
              <a:t>7.3.  Tâm thần kinh</a:t>
            </a:r>
          </a:p>
          <a:p>
            <a:pPr marL="514350" indent="-514350">
              <a:lnSpc>
                <a:spcPct val="80000"/>
              </a:lnSpc>
              <a:buFontTx/>
              <a:buAutoNum type="arabicPeriod" startAt="4"/>
            </a:pPr>
            <a:endParaRPr lang="en-US" altLang="en-US" sz="2500" smtClean="0"/>
          </a:p>
        </p:txBody>
      </p:sp>
      <p:sp>
        <p:nvSpPr>
          <p:cNvPr id="52227" name="Title 1"/>
          <p:cNvSpPr>
            <a:spLocks noGrp="1"/>
          </p:cNvSpPr>
          <p:nvPr>
            <p:ph type="title"/>
          </p:nvPr>
        </p:nvSpPr>
        <p:spPr/>
        <p:txBody>
          <a:bodyPr/>
          <a:lstStyle/>
          <a:p>
            <a:r>
              <a:rPr lang="en-US" altLang="en-US" sz="2800" smtClean="0"/>
              <a:t>Các chẩn đoán phân biệt nguyên nhân khó thở</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ctrTitle"/>
          </p:nvPr>
        </p:nvSpPr>
        <p:spPr/>
        <p:txBody>
          <a:bodyPr/>
          <a:lstStyle/>
          <a:p>
            <a:r>
              <a:rPr lang="en-US" altLang="en-US" smtClean="0"/>
              <a:t>KHOA HÔ HẤP</a:t>
            </a:r>
          </a:p>
        </p:txBody>
      </p:sp>
      <p:sp>
        <p:nvSpPr>
          <p:cNvPr id="53251" name="Content Placeholder 2"/>
          <p:cNvSpPr>
            <a:spLocks noGrp="1"/>
          </p:cNvSpPr>
          <p:nvPr>
            <p:ph type="subTitle" idx="1"/>
          </p:nvPr>
        </p:nvSpPr>
        <p:spPr/>
        <p:txBody>
          <a:bodyPr/>
          <a:lstStyle/>
          <a:p>
            <a:r>
              <a:rPr lang="en-US" altLang="en-US" sz="2800" b="1" smtClean="0"/>
              <a:t>CÁC CHẨN ĐOÁN PHÂN BIỆT VỚI </a:t>
            </a:r>
          </a:p>
          <a:p>
            <a:r>
              <a:rPr lang="en-US" altLang="en-US" sz="2800" b="1" smtClean="0"/>
              <a:t>HEN &amp; COPD DỰA VÀO HÔ HẤP KÝ </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225" y="2743200"/>
            <a:ext cx="6708775" cy="1362075"/>
          </a:xfrm>
        </p:spPr>
        <p:txBody>
          <a:bodyPr/>
          <a:lstStyle/>
          <a:p>
            <a:pPr>
              <a:defRPr/>
            </a:pPr>
            <a:r>
              <a:rPr lang="en-US" sz="3200" dirty="0"/>
              <a:t>1. </a:t>
            </a:r>
            <a:r>
              <a:rPr lang="en-US" sz="3200" dirty="0" err="1"/>
              <a:t>TẮc</a:t>
            </a:r>
            <a:r>
              <a:rPr lang="en-US" sz="3200" dirty="0"/>
              <a:t> </a:t>
            </a:r>
            <a:r>
              <a:rPr lang="en-US" sz="3200" dirty="0" err="1"/>
              <a:t>nghẼn</a:t>
            </a:r>
            <a:r>
              <a:rPr lang="en-US" sz="3200" dirty="0"/>
              <a:t> </a:t>
            </a:r>
            <a:r>
              <a:rPr lang="en-US" sz="3200" dirty="0" err="1"/>
              <a:t>không</a:t>
            </a:r>
            <a:r>
              <a:rPr lang="en-US" sz="3200" dirty="0"/>
              <a:t> </a:t>
            </a:r>
            <a:r>
              <a:rPr lang="en-US" sz="3200" dirty="0" err="1"/>
              <a:t>cỐ</a:t>
            </a:r>
            <a:r>
              <a:rPr lang="en-US" sz="3200" dirty="0"/>
              <a:t> </a:t>
            </a:r>
            <a:r>
              <a:rPr lang="en-US" sz="3200" dirty="0" err="1"/>
              <a:t>đỊnh</a:t>
            </a:r>
            <a:r>
              <a:rPr lang="en-US" sz="3200" dirty="0"/>
              <a:t> </a:t>
            </a:r>
            <a:r>
              <a:rPr lang="en-US" sz="3200" dirty="0" err="1"/>
              <a:t>thì</a:t>
            </a:r>
            <a:r>
              <a:rPr lang="en-US" sz="3200" dirty="0"/>
              <a:t> </a:t>
            </a:r>
            <a:r>
              <a:rPr lang="en-US" sz="3200" dirty="0" err="1"/>
              <a:t>hít</a:t>
            </a:r>
            <a:r>
              <a:rPr lang="en-US" sz="3200" dirty="0"/>
              <a:t> </a:t>
            </a:r>
            <a:r>
              <a:rPr lang="en-US" sz="3200" dirty="0" err="1"/>
              <a:t>vào</a:t>
            </a:r>
            <a:r>
              <a:rPr lang="en-US" sz="3200" dirty="0"/>
              <a:t> </a:t>
            </a:r>
            <a:r>
              <a:rPr lang="en-US" sz="3200" dirty="0" smtClean="0"/>
              <a:t>– </a:t>
            </a:r>
            <a:br>
              <a:rPr lang="en-US" sz="3200" dirty="0" smtClean="0"/>
            </a:br>
            <a:r>
              <a:rPr lang="en-US" sz="3200" dirty="0" err="1" smtClean="0"/>
              <a:t>TẮc</a:t>
            </a:r>
            <a:r>
              <a:rPr lang="en-US" sz="3200" dirty="0" smtClean="0"/>
              <a:t> </a:t>
            </a:r>
            <a:r>
              <a:rPr lang="en-US" sz="3200" dirty="0" err="1"/>
              <a:t>nghẼn</a:t>
            </a:r>
            <a:r>
              <a:rPr lang="en-US" sz="3200" dirty="0"/>
              <a:t> </a:t>
            </a:r>
            <a:r>
              <a:rPr lang="en-US" sz="3200" dirty="0" err="1"/>
              <a:t>ngoài</a:t>
            </a:r>
            <a:r>
              <a:rPr lang="en-US" sz="3200" dirty="0"/>
              <a:t> </a:t>
            </a:r>
            <a:r>
              <a:rPr lang="en-US" sz="3200" dirty="0" err="1"/>
              <a:t>lỒng</a:t>
            </a:r>
            <a:r>
              <a:rPr lang="en-US" sz="3200" dirty="0"/>
              <a:t> </a:t>
            </a:r>
            <a:r>
              <a:rPr lang="en-US" sz="3200" dirty="0" err="1"/>
              <a:t>ngỰc</a:t>
            </a:r>
            <a:endParaRPr lang="en-US" sz="3200" dirty="0"/>
          </a:p>
        </p:txBody>
      </p:sp>
      <p:sp>
        <p:nvSpPr>
          <p:cNvPr id="54275" name="Text Placeholder 4"/>
          <p:cNvSpPr>
            <a:spLocks noGrp="1"/>
          </p:cNvSpPr>
          <p:nvPr>
            <p:ph type="body" idx="1"/>
          </p:nvPr>
        </p:nvSpPr>
        <p:spPr>
          <a:xfrm>
            <a:off x="149225" y="4268788"/>
            <a:ext cx="8918575" cy="1500187"/>
          </a:xfrm>
        </p:spPr>
        <p:txBody>
          <a:bodyPr/>
          <a:lstStyle/>
          <a:p>
            <a:endParaRPr lang="en-US" altLang="en-US" smtClean="0"/>
          </a:p>
        </p:txBody>
      </p:sp>
      <p:pic>
        <p:nvPicPr>
          <p:cNvPr id="5" name="Picture 3" descr="Untitled-1a.jpg"/>
          <p:cNvPicPr>
            <a:picLocks noChangeAspect="1"/>
          </p:cNvPicPr>
          <p:nvPr/>
        </p:nvPicPr>
        <p:blipFill>
          <a:blip r:embed="rId2" cstate="print"/>
          <a:srcRect/>
          <a:stretch>
            <a:fillRect/>
          </a:stretch>
        </p:blipFill>
        <p:spPr bwMode="auto">
          <a:xfrm>
            <a:off x="7086600" y="762000"/>
            <a:ext cx="17399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3"/>
          <p:cNvSpPr>
            <a:spLocks noGrp="1"/>
          </p:cNvSpPr>
          <p:nvPr>
            <p:ph type="title"/>
          </p:nvPr>
        </p:nvSpPr>
        <p:spPr/>
        <p:txBody>
          <a:bodyPr/>
          <a:lstStyle/>
          <a:p>
            <a:r>
              <a:rPr lang="vi-VN" altLang="en-US" dirty="0" smtClean="0"/>
              <a:t>1.1 Hẹp khí quản do bướu giáp chèn ép</a:t>
            </a:r>
            <a:endParaRPr lang="en-US" altLang="en-US" dirty="0" smtClean="0"/>
          </a:p>
        </p:txBody>
      </p:sp>
      <p:pic>
        <p:nvPicPr>
          <p:cNvPr id="55299" name="Content Placeholder 5"/>
          <p:cNvPicPr>
            <a:picLocks noGrp="1" noChangeAspect="1" noChangeArrowheads="1"/>
          </p:cNvPicPr>
          <p:nvPr>
            <p:ph idx="1"/>
          </p:nvPr>
        </p:nvPicPr>
        <p:blipFill>
          <a:blip r:embed="rId2" cstate="print"/>
          <a:stretch>
            <a:fillRect/>
          </a:stretch>
        </p:blipFill>
        <p:spPr>
          <a:xfrm>
            <a:off x="4800600" y="2438400"/>
            <a:ext cx="4219450" cy="2275457"/>
          </a:xfrm>
          <a:noFill/>
        </p:spPr>
      </p:pic>
      <p:sp>
        <p:nvSpPr>
          <p:cNvPr id="4" name="TextBox 3"/>
          <p:cNvSpPr txBox="1"/>
          <p:nvPr/>
        </p:nvSpPr>
        <p:spPr bwMode="auto">
          <a:xfrm>
            <a:off x="2057400" y="5257800"/>
            <a:ext cx="5181600" cy="369332"/>
          </a:xfrm>
          <a:prstGeom prst="rect">
            <a:avLst/>
          </a:prstGeom>
          <a:solidFill>
            <a:schemeClr val="bg1"/>
          </a:solidFill>
          <a:ln>
            <a:solidFill>
              <a:schemeClr val="bg1"/>
            </a:solidFill>
          </a:ln>
        </p:spPr>
        <p:txBody>
          <a:bodyPr wrap="square" rtlCol="0">
            <a:spAutoFit/>
          </a:bodyPr>
          <a:lstStyle/>
          <a:p>
            <a:pPr algn="ctr" eaLnBrk="1" hangingPunct="1">
              <a:spcBef>
                <a:spcPct val="0"/>
              </a:spcBef>
              <a:buFontTx/>
              <a:buNone/>
            </a:pPr>
            <a:r>
              <a:rPr lang="en-US" sz="1800" b="1" dirty="0" err="1" smtClean="0">
                <a:solidFill>
                  <a:srgbClr val="000000"/>
                </a:solidFill>
                <a:latin typeface="Arial" panose="020B0604020202020204" pitchFamily="34" charset="0"/>
              </a:rPr>
              <a:t>Bướu</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giáp</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đa</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nhân</a:t>
            </a:r>
            <a:r>
              <a:rPr lang="en-US" sz="1800" b="1" dirty="0" smtClean="0">
                <a:solidFill>
                  <a:srgbClr val="000000"/>
                </a:solidFill>
                <a:latin typeface="Arial" panose="020B0604020202020204" pitchFamily="34" charset="0"/>
              </a:rPr>
              <a:t> 2 </a:t>
            </a:r>
            <a:r>
              <a:rPr lang="en-US" sz="1800" b="1" dirty="0" err="1" smtClean="0">
                <a:solidFill>
                  <a:srgbClr val="000000"/>
                </a:solidFill>
                <a:latin typeface="Arial" panose="020B0604020202020204" pitchFamily="34" charset="0"/>
              </a:rPr>
              <a:t>thùy</a:t>
            </a:r>
            <a:endParaRPr lang="en-US" sz="1800" b="1" dirty="0">
              <a:solidFill>
                <a:srgbClr val="000000"/>
              </a:solidFill>
              <a:latin typeface="Arial" panose="020B0604020202020204" pitchFamily="34" charset="0"/>
            </a:endParaRPr>
          </a:p>
        </p:txBody>
      </p:sp>
      <p:sp>
        <p:nvSpPr>
          <p:cNvPr id="5" name="TextBox 4"/>
          <p:cNvSpPr txBox="1"/>
          <p:nvPr/>
        </p:nvSpPr>
        <p:spPr bwMode="auto">
          <a:xfrm>
            <a:off x="2057400" y="1611868"/>
            <a:ext cx="5181600" cy="369332"/>
          </a:xfrm>
          <a:prstGeom prst="rect">
            <a:avLst/>
          </a:prstGeom>
          <a:solidFill>
            <a:schemeClr val="bg1"/>
          </a:solidFill>
          <a:ln>
            <a:solidFill>
              <a:schemeClr val="bg1"/>
            </a:solidFill>
          </a:ln>
        </p:spPr>
        <p:txBody>
          <a:bodyPr wrap="square" rtlCol="0">
            <a:spAutoFit/>
          </a:bodyPr>
          <a:lstStyle/>
          <a:p>
            <a:pPr algn="ctr" eaLnBrk="1" hangingPunct="1">
              <a:spcBef>
                <a:spcPct val="0"/>
              </a:spcBef>
              <a:buFontTx/>
              <a:buNone/>
            </a:pPr>
            <a:r>
              <a:rPr lang="en-US" sz="1800" b="1" dirty="0" err="1" smtClean="0">
                <a:solidFill>
                  <a:srgbClr val="000000"/>
                </a:solidFill>
                <a:latin typeface="Arial" panose="020B0604020202020204" pitchFamily="34" charset="0"/>
              </a:rPr>
              <a:t>Bướu</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giáp</a:t>
            </a:r>
            <a:r>
              <a:rPr lang="en-US" sz="1800" b="1" dirty="0" smtClean="0">
                <a:solidFill>
                  <a:srgbClr val="000000"/>
                </a:solidFill>
                <a:latin typeface="Arial" panose="020B0604020202020204" pitchFamily="34" charset="0"/>
              </a:rPr>
              <a:t> + hen </a:t>
            </a:r>
            <a:r>
              <a:rPr lang="en-US" sz="1800" b="1" dirty="0" err="1" smtClean="0">
                <a:solidFill>
                  <a:srgbClr val="000000"/>
                </a:solidFill>
                <a:latin typeface="Arial" panose="020B0604020202020204" pitchFamily="34" charset="0"/>
              </a:rPr>
              <a:t>trước</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điều</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trị</a:t>
            </a:r>
            <a:endParaRPr lang="en-US" sz="1800" b="1" dirty="0">
              <a:solidFill>
                <a:srgbClr val="000000"/>
              </a:solidFill>
              <a:latin typeface="Arial" panose="020B0604020202020204" pitchFamily="34" charset="0"/>
            </a:endParaRPr>
          </a:p>
        </p:txBody>
      </p:sp>
      <p:pic>
        <p:nvPicPr>
          <p:cNvPr id="6" name="Picture 5" descr="buou giap truoc cat 1a.jpg"/>
          <p:cNvPicPr>
            <a:picLocks noChangeAspect="1"/>
          </p:cNvPicPr>
          <p:nvPr/>
        </p:nvPicPr>
        <p:blipFill>
          <a:blip r:embed="rId3" cstate="print"/>
          <a:stretch>
            <a:fillRect/>
          </a:stretch>
        </p:blipFill>
        <p:spPr>
          <a:xfrm>
            <a:off x="76200" y="2057400"/>
            <a:ext cx="4648200" cy="3136046"/>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p:txBody>
          <a:bodyPr/>
          <a:lstStyle/>
          <a:p>
            <a:pPr eaLnBrk="1" hangingPunct="1"/>
            <a:r>
              <a:rPr lang="en-US" altLang="en-US" smtClean="0"/>
              <a:t>Chuẩn bị bệnh nhân</a:t>
            </a:r>
          </a:p>
        </p:txBody>
      </p:sp>
      <p:sp>
        <p:nvSpPr>
          <p:cNvPr id="9219" name="Rectangle 3"/>
          <p:cNvSpPr>
            <a:spLocks noGrp="1" noChangeArrowheads="1"/>
          </p:cNvSpPr>
          <p:nvPr>
            <p:ph idx="1"/>
          </p:nvPr>
        </p:nvSpPr>
        <p:spPr>
          <a:xfrm>
            <a:off x="381000" y="1493837"/>
            <a:ext cx="8458200" cy="4525963"/>
          </a:xfrm>
        </p:spPr>
        <p:txBody>
          <a:bodyPr>
            <a:noAutofit/>
          </a:bodyPr>
          <a:lstStyle/>
          <a:p>
            <a:r>
              <a:rPr lang="en-US" altLang="en-US" dirty="0" smtClean="0"/>
              <a:t>K</a:t>
            </a:r>
            <a:r>
              <a:rPr lang="vi-VN" altLang="en-US" dirty="0" smtClean="0"/>
              <a:t>iểm tra huyết áp cho người lớn tuổi trước khi đo</a:t>
            </a:r>
            <a:endParaRPr lang="en-US" altLang="en-US" dirty="0" smtClean="0"/>
          </a:p>
          <a:p>
            <a:r>
              <a:rPr lang="en-US" altLang="en-US" dirty="0" err="1" smtClean="0"/>
              <a:t>Mặc</a:t>
            </a:r>
            <a:r>
              <a:rPr lang="en-US" altLang="en-US" dirty="0" smtClean="0"/>
              <a:t> </a:t>
            </a:r>
            <a:r>
              <a:rPr lang="en-US" altLang="en-US" dirty="0" err="1" smtClean="0"/>
              <a:t>quần</a:t>
            </a:r>
            <a:r>
              <a:rPr lang="en-US" altLang="en-US" dirty="0" smtClean="0"/>
              <a:t> </a:t>
            </a:r>
            <a:r>
              <a:rPr lang="en-US" altLang="en-US" dirty="0" err="1" smtClean="0"/>
              <a:t>áo</a:t>
            </a:r>
            <a:r>
              <a:rPr lang="en-US" altLang="en-US" dirty="0" smtClean="0"/>
              <a:t> </a:t>
            </a:r>
            <a:r>
              <a:rPr lang="en-US" altLang="en-US" dirty="0" err="1" smtClean="0"/>
              <a:t>rộng</a:t>
            </a:r>
            <a:r>
              <a:rPr lang="en-US" altLang="en-US" dirty="0" smtClean="0"/>
              <a:t> </a:t>
            </a:r>
            <a:r>
              <a:rPr lang="en-US" altLang="en-US" dirty="0" err="1" smtClean="0"/>
              <a:t>rãi</a:t>
            </a:r>
            <a:r>
              <a:rPr lang="en-US" altLang="en-US" dirty="0" smtClean="0"/>
              <a:t> </a:t>
            </a:r>
            <a:r>
              <a:rPr lang="en-US" altLang="en-US" dirty="0" err="1" smtClean="0"/>
              <a:t>thoải</a:t>
            </a:r>
            <a:r>
              <a:rPr lang="en-US" altLang="en-US" dirty="0" smtClean="0"/>
              <a:t> </a:t>
            </a:r>
            <a:r>
              <a:rPr lang="en-US" altLang="en-US" dirty="0" err="1" smtClean="0"/>
              <a:t>mái</a:t>
            </a:r>
            <a:r>
              <a:rPr lang="en-US" altLang="en-US" dirty="0" smtClean="0"/>
              <a:t>, </a:t>
            </a:r>
            <a:r>
              <a:rPr lang="en-US" altLang="en-US" dirty="0" err="1" smtClean="0"/>
              <a:t>không</a:t>
            </a:r>
            <a:r>
              <a:rPr lang="en-US" altLang="en-US" dirty="0" smtClean="0"/>
              <a:t> </a:t>
            </a:r>
            <a:r>
              <a:rPr lang="en-US" altLang="en-US" dirty="0" err="1" smtClean="0"/>
              <a:t>quá</a:t>
            </a:r>
            <a:r>
              <a:rPr lang="en-US" altLang="en-US" dirty="0" smtClean="0"/>
              <a:t> </a:t>
            </a:r>
            <a:r>
              <a:rPr lang="en-US" altLang="en-US" dirty="0" err="1" smtClean="0"/>
              <a:t>chật</a:t>
            </a:r>
            <a:r>
              <a:rPr lang="en-US" altLang="en-US" dirty="0" smtClean="0"/>
              <a:t> </a:t>
            </a:r>
          </a:p>
          <a:p>
            <a:r>
              <a:rPr lang="en-US" dirty="0" err="1" smtClean="0"/>
              <a:t>Hỏi</a:t>
            </a:r>
            <a:r>
              <a:rPr lang="en-US" dirty="0" smtClean="0"/>
              <a:t> </a:t>
            </a:r>
            <a:r>
              <a:rPr lang="en-US" dirty="0" err="1" smtClean="0"/>
              <a:t>và</a:t>
            </a:r>
            <a:r>
              <a:rPr lang="en-US" dirty="0" smtClean="0"/>
              <a:t> </a:t>
            </a:r>
            <a:r>
              <a:rPr lang="en-US" dirty="0" err="1" smtClean="0"/>
              <a:t>ghi</a:t>
            </a:r>
            <a:r>
              <a:rPr lang="en-US" dirty="0" smtClean="0"/>
              <a:t> </a:t>
            </a:r>
            <a:r>
              <a:rPr lang="en-US" dirty="0" err="1" smtClean="0"/>
              <a:t>nhận</a:t>
            </a:r>
            <a:r>
              <a:rPr lang="en-US" dirty="0" smtClean="0"/>
              <a:t> </a:t>
            </a:r>
            <a:r>
              <a:rPr lang="en-US" dirty="0" err="1" smtClean="0"/>
              <a:t>các</a:t>
            </a:r>
            <a:r>
              <a:rPr lang="en-US" dirty="0" smtClean="0"/>
              <a:t> </a:t>
            </a:r>
            <a:r>
              <a:rPr lang="en-US" dirty="0" err="1" smtClean="0"/>
              <a:t>tình</a:t>
            </a:r>
            <a:r>
              <a:rPr lang="en-US" dirty="0" smtClean="0"/>
              <a:t> </a:t>
            </a:r>
            <a:r>
              <a:rPr lang="en-US" dirty="0" err="1" smtClean="0"/>
              <a:t>trạng</a:t>
            </a:r>
            <a:r>
              <a:rPr lang="en-US" dirty="0" smtClean="0"/>
              <a:t> </a:t>
            </a:r>
            <a:r>
              <a:rPr lang="en-US" dirty="0" err="1" smtClean="0"/>
              <a:t>sau</a:t>
            </a:r>
            <a:r>
              <a:rPr lang="en-US" dirty="0" smtClean="0"/>
              <a:t>:</a:t>
            </a:r>
          </a:p>
          <a:p>
            <a:pPr lvl="1"/>
            <a:r>
              <a:rPr lang="en-US" dirty="0" err="1" smtClean="0"/>
              <a:t>Hút</a:t>
            </a:r>
            <a:r>
              <a:rPr lang="en-US" dirty="0" smtClean="0"/>
              <a:t> </a:t>
            </a:r>
            <a:r>
              <a:rPr lang="en-US" dirty="0" err="1" smtClean="0"/>
              <a:t>thuốc</a:t>
            </a:r>
            <a:r>
              <a:rPr lang="en-US" dirty="0" smtClean="0"/>
              <a:t> </a:t>
            </a:r>
            <a:r>
              <a:rPr lang="en-US" dirty="0" err="1" smtClean="0"/>
              <a:t>lá</a:t>
            </a:r>
            <a:r>
              <a:rPr lang="en-US" dirty="0" smtClean="0"/>
              <a:t> </a:t>
            </a:r>
            <a:r>
              <a:rPr lang="en-US" dirty="0" err="1" smtClean="0"/>
              <a:t>ít</a:t>
            </a:r>
            <a:r>
              <a:rPr lang="en-US" dirty="0" smtClean="0"/>
              <a:t> </a:t>
            </a:r>
            <a:r>
              <a:rPr lang="en-US" dirty="0" err="1" smtClean="0"/>
              <a:t>nhất</a:t>
            </a:r>
            <a:r>
              <a:rPr lang="en-US" dirty="0" smtClean="0"/>
              <a:t> 1 </a:t>
            </a:r>
            <a:r>
              <a:rPr lang="en-US" dirty="0" err="1" smtClean="0"/>
              <a:t>giờ</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đo</a:t>
            </a:r>
            <a:r>
              <a:rPr lang="en-US" dirty="0" smtClean="0"/>
              <a:t>.</a:t>
            </a:r>
          </a:p>
          <a:p>
            <a:pPr lvl="1"/>
            <a:r>
              <a:rPr lang="en-US" dirty="0" err="1" smtClean="0"/>
              <a:t>Uống</a:t>
            </a:r>
            <a:r>
              <a:rPr lang="en-US" dirty="0" smtClean="0"/>
              <a:t> </a:t>
            </a:r>
            <a:r>
              <a:rPr lang="en-US" dirty="0" err="1" smtClean="0"/>
              <a:t>rượu</a:t>
            </a:r>
            <a:r>
              <a:rPr lang="en-US" dirty="0" smtClean="0"/>
              <a:t> </a:t>
            </a:r>
            <a:r>
              <a:rPr lang="en-US" dirty="0" err="1" smtClean="0"/>
              <a:t>trong</a:t>
            </a:r>
            <a:r>
              <a:rPr lang="en-US" dirty="0" smtClean="0"/>
              <a:t> </a:t>
            </a:r>
            <a:r>
              <a:rPr lang="en-US" dirty="0" err="1" smtClean="0"/>
              <a:t>vòng</a:t>
            </a:r>
            <a:r>
              <a:rPr lang="en-US" dirty="0" smtClean="0"/>
              <a:t> 4 </a:t>
            </a:r>
            <a:r>
              <a:rPr lang="en-US" dirty="0" err="1" smtClean="0"/>
              <a:t>giờ</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đo</a:t>
            </a:r>
            <a:r>
              <a:rPr lang="en-US" dirty="0" smtClean="0"/>
              <a:t>.</a:t>
            </a:r>
          </a:p>
          <a:p>
            <a:pPr lvl="1"/>
            <a:r>
              <a:rPr lang="en-US" dirty="0" err="1" smtClean="0"/>
              <a:t>Vận</a:t>
            </a:r>
            <a:r>
              <a:rPr lang="en-US" dirty="0" smtClean="0"/>
              <a:t> </a:t>
            </a:r>
            <a:r>
              <a:rPr lang="en-US" dirty="0" err="1" smtClean="0"/>
              <a:t>động</a:t>
            </a:r>
            <a:r>
              <a:rPr lang="en-US" dirty="0" smtClean="0"/>
              <a:t> </a:t>
            </a:r>
            <a:r>
              <a:rPr lang="en-US" dirty="0" err="1" smtClean="0"/>
              <a:t>mạnh</a:t>
            </a:r>
            <a:r>
              <a:rPr lang="en-US" dirty="0" smtClean="0"/>
              <a:t> 30 </a:t>
            </a:r>
            <a:r>
              <a:rPr lang="en-US" dirty="0" err="1" smtClean="0"/>
              <a:t>phút</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đo</a:t>
            </a:r>
            <a:r>
              <a:rPr lang="en-US" dirty="0" smtClean="0"/>
              <a:t>.</a:t>
            </a:r>
          </a:p>
          <a:p>
            <a:pPr lvl="1"/>
            <a:r>
              <a:rPr lang="en-US" dirty="0" err="1" smtClean="0"/>
              <a:t>Ăn</a:t>
            </a:r>
            <a:r>
              <a:rPr lang="en-US" dirty="0" smtClean="0"/>
              <a:t> </a:t>
            </a:r>
            <a:r>
              <a:rPr lang="en-US" dirty="0" err="1" smtClean="0"/>
              <a:t>một</a:t>
            </a:r>
            <a:r>
              <a:rPr lang="en-US" dirty="0" smtClean="0"/>
              <a:t> </a:t>
            </a:r>
            <a:r>
              <a:rPr lang="en-US" dirty="0" err="1" smtClean="0"/>
              <a:t>bữa</a:t>
            </a:r>
            <a:r>
              <a:rPr lang="en-US" dirty="0" smtClean="0"/>
              <a:t> </a:t>
            </a:r>
            <a:r>
              <a:rPr lang="en-US" dirty="0" err="1" smtClean="0"/>
              <a:t>ăn</a:t>
            </a:r>
            <a:r>
              <a:rPr lang="en-US" dirty="0" smtClean="0"/>
              <a:t> </a:t>
            </a:r>
            <a:r>
              <a:rPr lang="en-US" dirty="0" err="1" smtClean="0"/>
              <a:t>lớn</a:t>
            </a:r>
            <a:r>
              <a:rPr lang="en-US" dirty="0" smtClean="0"/>
              <a:t> 2 </a:t>
            </a:r>
            <a:r>
              <a:rPr lang="en-US" dirty="0" err="1" smtClean="0"/>
              <a:t>giờ</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đo</a:t>
            </a:r>
            <a:r>
              <a:rPr lang="en-US" dirty="0" smtClean="0"/>
              <a: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3"/>
          <p:cNvSpPr>
            <a:spLocks noGrp="1"/>
          </p:cNvSpPr>
          <p:nvPr>
            <p:ph type="title"/>
          </p:nvPr>
        </p:nvSpPr>
        <p:spPr/>
        <p:txBody>
          <a:bodyPr/>
          <a:lstStyle/>
          <a:p>
            <a:r>
              <a:rPr lang="vi-VN" altLang="en-US" dirty="0" smtClean="0"/>
              <a:t>1.1 Hẹp khí quản do bướu giáp chèn ép</a:t>
            </a:r>
            <a:endParaRPr lang="en-US" altLang="en-US" dirty="0" smtClean="0"/>
          </a:p>
        </p:txBody>
      </p:sp>
      <p:pic>
        <p:nvPicPr>
          <p:cNvPr id="55299" name="Content Placeholder 5"/>
          <p:cNvPicPr>
            <a:picLocks noGrp="1" noChangeAspect="1" noChangeArrowheads="1"/>
          </p:cNvPicPr>
          <p:nvPr>
            <p:ph idx="1"/>
          </p:nvPr>
        </p:nvPicPr>
        <p:blipFill>
          <a:blip r:embed="rId2" cstate="print"/>
          <a:stretch>
            <a:fillRect/>
          </a:stretch>
        </p:blipFill>
        <p:spPr>
          <a:xfrm>
            <a:off x="4876800" y="2438400"/>
            <a:ext cx="2694854" cy="2275457"/>
          </a:xfrm>
          <a:noFill/>
        </p:spPr>
      </p:pic>
      <p:sp>
        <p:nvSpPr>
          <p:cNvPr id="4" name="TextBox 3"/>
          <p:cNvSpPr txBox="1"/>
          <p:nvPr/>
        </p:nvSpPr>
        <p:spPr bwMode="auto">
          <a:xfrm>
            <a:off x="2057400" y="5257800"/>
            <a:ext cx="5181600" cy="369332"/>
          </a:xfrm>
          <a:prstGeom prst="rect">
            <a:avLst/>
          </a:prstGeom>
          <a:solidFill>
            <a:schemeClr val="bg1"/>
          </a:solidFill>
          <a:ln>
            <a:solidFill>
              <a:schemeClr val="bg1"/>
            </a:solidFill>
          </a:ln>
        </p:spPr>
        <p:txBody>
          <a:bodyPr wrap="square" rtlCol="0">
            <a:spAutoFit/>
          </a:bodyPr>
          <a:lstStyle/>
          <a:p>
            <a:pPr algn="ctr" eaLnBrk="1" hangingPunct="1">
              <a:spcBef>
                <a:spcPct val="0"/>
              </a:spcBef>
              <a:buFontTx/>
              <a:buNone/>
            </a:pPr>
            <a:r>
              <a:rPr lang="en-US" sz="1800" b="1" dirty="0" err="1" smtClean="0">
                <a:solidFill>
                  <a:srgbClr val="000000"/>
                </a:solidFill>
                <a:latin typeface="Arial" panose="020B0604020202020204" pitchFamily="34" charset="0"/>
              </a:rPr>
              <a:t>Cắt</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thùy</a:t>
            </a:r>
            <a:r>
              <a:rPr lang="en-US" sz="1800" b="1" dirty="0" smtClean="0">
                <a:solidFill>
                  <a:srgbClr val="000000"/>
                </a:solidFill>
                <a:latin typeface="Arial" panose="020B0604020202020204" pitchFamily="34" charset="0"/>
              </a:rPr>
              <a:t> (T), </a:t>
            </a:r>
            <a:r>
              <a:rPr lang="en-US" sz="1800" b="1" dirty="0" err="1" smtClean="0">
                <a:solidFill>
                  <a:srgbClr val="000000"/>
                </a:solidFill>
                <a:latin typeface="Arial" panose="020B0604020202020204" pitchFamily="34" charset="0"/>
              </a:rPr>
              <a:t>eo</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giáp</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phần</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chứa</a:t>
            </a:r>
            <a:r>
              <a:rPr lang="en-US" sz="1800" b="1" dirty="0" smtClean="0">
                <a:solidFill>
                  <a:srgbClr val="000000"/>
                </a:solidFill>
                <a:latin typeface="Arial" panose="020B0604020202020204" pitchFamily="34" charset="0"/>
              </a:rPr>
              <a:t> u (P)</a:t>
            </a:r>
            <a:endParaRPr lang="en-US" sz="1800" b="1" dirty="0">
              <a:solidFill>
                <a:srgbClr val="000000"/>
              </a:solidFill>
              <a:latin typeface="Arial" panose="020B0604020202020204" pitchFamily="34" charset="0"/>
            </a:endParaRPr>
          </a:p>
        </p:txBody>
      </p:sp>
      <p:sp>
        <p:nvSpPr>
          <p:cNvPr id="5" name="TextBox 4"/>
          <p:cNvSpPr txBox="1"/>
          <p:nvPr/>
        </p:nvSpPr>
        <p:spPr bwMode="auto">
          <a:xfrm>
            <a:off x="2057400" y="1611868"/>
            <a:ext cx="5181600" cy="369332"/>
          </a:xfrm>
          <a:prstGeom prst="rect">
            <a:avLst/>
          </a:prstGeom>
          <a:solidFill>
            <a:schemeClr val="bg1"/>
          </a:solidFill>
          <a:ln>
            <a:solidFill>
              <a:schemeClr val="bg1"/>
            </a:solidFill>
          </a:ln>
        </p:spPr>
        <p:txBody>
          <a:bodyPr wrap="square" rtlCol="0">
            <a:spAutoFit/>
          </a:bodyPr>
          <a:lstStyle/>
          <a:p>
            <a:pPr algn="ctr" eaLnBrk="1" hangingPunct="1">
              <a:spcBef>
                <a:spcPct val="0"/>
              </a:spcBef>
              <a:buFontTx/>
              <a:buNone/>
            </a:pPr>
            <a:r>
              <a:rPr lang="en-US" sz="1800" b="1" dirty="0" err="1" smtClean="0">
                <a:solidFill>
                  <a:srgbClr val="000000"/>
                </a:solidFill>
                <a:latin typeface="Arial" panose="020B0604020202020204" pitchFamily="34" charset="0"/>
              </a:rPr>
              <a:t>Bướu</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giáp</a:t>
            </a:r>
            <a:r>
              <a:rPr lang="en-US" sz="1800" b="1" dirty="0" smtClean="0">
                <a:solidFill>
                  <a:srgbClr val="000000"/>
                </a:solidFill>
                <a:latin typeface="Arial" panose="020B0604020202020204" pitchFamily="34" charset="0"/>
              </a:rPr>
              <a:t> + hen </a:t>
            </a:r>
            <a:r>
              <a:rPr lang="en-US" sz="1800" b="1" dirty="0" err="1" smtClean="0">
                <a:solidFill>
                  <a:srgbClr val="000000"/>
                </a:solidFill>
                <a:latin typeface="Arial" panose="020B0604020202020204" pitchFamily="34" charset="0"/>
              </a:rPr>
              <a:t>sau</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điều</a:t>
            </a:r>
            <a:r>
              <a:rPr lang="en-US" sz="1800" b="1" dirty="0" smtClean="0">
                <a:solidFill>
                  <a:srgbClr val="000000"/>
                </a:solidFill>
                <a:latin typeface="Arial" panose="020B0604020202020204" pitchFamily="34" charset="0"/>
              </a:rPr>
              <a:t> </a:t>
            </a:r>
            <a:r>
              <a:rPr lang="en-US" sz="1800" b="1" dirty="0" err="1" smtClean="0">
                <a:solidFill>
                  <a:srgbClr val="000000"/>
                </a:solidFill>
                <a:latin typeface="Arial" panose="020B0604020202020204" pitchFamily="34" charset="0"/>
              </a:rPr>
              <a:t>trị</a:t>
            </a:r>
            <a:endParaRPr lang="en-US" sz="1800" b="1" dirty="0">
              <a:solidFill>
                <a:srgbClr val="000000"/>
              </a:solidFill>
              <a:latin typeface="Arial" panose="020B0604020202020204" pitchFamily="34" charset="0"/>
            </a:endParaRPr>
          </a:p>
        </p:txBody>
      </p:sp>
      <p:pic>
        <p:nvPicPr>
          <p:cNvPr id="6" name="Picture 5" descr="buou giap truoc cat 1a.jpg"/>
          <p:cNvPicPr>
            <a:picLocks noChangeAspect="1"/>
          </p:cNvPicPr>
          <p:nvPr/>
        </p:nvPicPr>
        <p:blipFill>
          <a:blip r:embed="rId3" cstate="print"/>
          <a:stretch>
            <a:fillRect/>
          </a:stretch>
        </p:blipFill>
        <p:spPr>
          <a:xfrm>
            <a:off x="1143000" y="2057400"/>
            <a:ext cx="3482164" cy="3136046"/>
          </a:xfrm>
          <a:prstGeom prst="rect">
            <a:avLst/>
          </a:prstGeom>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pPr>
              <a:defRPr/>
            </a:pPr>
            <a:r>
              <a:rPr lang="en-US" dirty="0" smtClean="0">
                <a:effectLst>
                  <a:outerShdw blurRad="38100" dist="38100" dir="2700000" algn="tl">
                    <a:srgbClr val="000000"/>
                  </a:outerShdw>
                </a:effectLst>
              </a:rPr>
              <a:t>1.1 </a:t>
            </a:r>
            <a:r>
              <a:rPr lang="en-US" dirty="0" err="1" smtClean="0">
                <a:effectLst>
                  <a:outerShdw blurRad="38100" dist="38100" dir="2700000" algn="tl">
                    <a:srgbClr val="000000"/>
                  </a:outerShdw>
                </a:effectLst>
              </a:rPr>
              <a:t>Hẹp</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khí</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quản</a:t>
            </a:r>
            <a:r>
              <a:rPr lang="en-US" dirty="0" smtClean="0">
                <a:effectLst>
                  <a:outerShdw blurRad="38100" dist="38100" dir="2700000" algn="tl">
                    <a:srgbClr val="000000"/>
                  </a:outerShdw>
                </a:effectLst>
              </a:rPr>
              <a:t> do </a:t>
            </a:r>
            <a:r>
              <a:rPr lang="en-US" dirty="0" err="1" smtClean="0">
                <a:effectLst>
                  <a:outerShdw blurRad="38100" dist="38100" dir="2700000" algn="tl">
                    <a:srgbClr val="000000"/>
                  </a:outerShdw>
                </a:effectLst>
              </a:rPr>
              <a:t>bướu</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giáp</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chèn</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ép</a:t>
            </a:r>
            <a:endParaRPr lang="en-US" altLang="en-US" dirty="0" smtClean="0"/>
          </a:p>
        </p:txBody>
      </p:sp>
      <p:pic>
        <p:nvPicPr>
          <p:cNvPr id="57347" name="Picture 3"/>
          <p:cNvPicPr>
            <a:picLocks noGrp="1" noChangeAspect="1" noChangeArrowheads="1"/>
          </p:cNvPicPr>
          <p:nvPr>
            <p:ph idx="1"/>
          </p:nvPr>
        </p:nvPicPr>
        <p:blipFill>
          <a:blip r:embed="rId2" cstate="print"/>
          <a:srcRect/>
          <a:stretch>
            <a:fillRect/>
          </a:stretch>
        </p:blipFill>
        <p:spPr>
          <a:xfrm>
            <a:off x="706438" y="1295400"/>
            <a:ext cx="7731125" cy="4800600"/>
          </a:xfrm>
          <a:noFill/>
        </p:spPr>
      </p:pic>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pPr>
              <a:defRPr/>
            </a:pPr>
            <a:r>
              <a:rPr lang="en-US" dirty="0" smtClean="0">
                <a:effectLst>
                  <a:outerShdw blurRad="38100" dist="38100" dir="2700000" algn="tl">
                    <a:srgbClr val="000000"/>
                  </a:outerShdw>
                </a:effectLst>
              </a:rPr>
              <a:t>1.1 </a:t>
            </a:r>
            <a:r>
              <a:rPr lang="en-US" dirty="0" err="1" smtClean="0">
                <a:effectLst>
                  <a:outerShdw blurRad="38100" dist="38100" dir="2700000" algn="tl">
                    <a:srgbClr val="000000"/>
                  </a:outerShdw>
                </a:effectLst>
              </a:rPr>
              <a:t>Hẹp</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khí</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quản</a:t>
            </a:r>
            <a:r>
              <a:rPr lang="en-US" dirty="0" smtClean="0">
                <a:effectLst>
                  <a:outerShdw blurRad="38100" dist="38100" dir="2700000" algn="tl">
                    <a:srgbClr val="000000"/>
                  </a:outerShdw>
                </a:effectLst>
              </a:rPr>
              <a:t> do </a:t>
            </a:r>
            <a:r>
              <a:rPr lang="en-US" dirty="0" err="1" smtClean="0">
                <a:effectLst>
                  <a:outerShdw blurRad="38100" dist="38100" dir="2700000" algn="tl">
                    <a:srgbClr val="000000"/>
                  </a:outerShdw>
                </a:effectLst>
              </a:rPr>
              <a:t>bướu</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giáp</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chèn</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ép</a:t>
            </a:r>
            <a:endParaRPr lang="en-US" altLang="en-US" dirty="0" smtClean="0"/>
          </a:p>
        </p:txBody>
      </p:sp>
      <p:pic>
        <p:nvPicPr>
          <p:cNvPr id="58371" name="Picture 2"/>
          <p:cNvPicPr>
            <a:picLocks noGrp="1" noChangeAspect="1" noChangeArrowheads="1"/>
          </p:cNvPicPr>
          <p:nvPr>
            <p:ph idx="1"/>
          </p:nvPr>
        </p:nvPicPr>
        <p:blipFill>
          <a:blip r:embed="rId2" cstate="print"/>
          <a:srcRect/>
          <a:stretch>
            <a:fillRect/>
          </a:stretch>
        </p:blipFill>
        <p:spPr>
          <a:xfrm>
            <a:off x="2514600" y="1185863"/>
            <a:ext cx="4114800" cy="5019675"/>
          </a:xfrm>
          <a:noFill/>
        </p:spPr>
      </p:pic>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ffectLst>
                  <a:outerShdw blurRad="38100" dist="38100" dir="2700000" algn="tl">
                    <a:srgbClr val="000000"/>
                  </a:outerShdw>
                </a:effectLst>
              </a:rPr>
              <a:t>1.1 </a:t>
            </a:r>
            <a:r>
              <a:rPr lang="en-US" dirty="0" err="1" smtClean="0">
                <a:effectLst>
                  <a:outerShdw blurRad="38100" dist="38100" dir="2700000" algn="tl">
                    <a:srgbClr val="000000"/>
                  </a:outerShdw>
                </a:effectLst>
              </a:rPr>
              <a:t>Hẹp</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khí</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quản</a:t>
            </a:r>
            <a:r>
              <a:rPr lang="en-US" dirty="0" smtClean="0">
                <a:effectLst>
                  <a:outerShdw blurRad="38100" dist="38100" dir="2700000" algn="tl">
                    <a:srgbClr val="000000"/>
                  </a:outerShdw>
                </a:effectLst>
              </a:rPr>
              <a:t> do </a:t>
            </a:r>
            <a:r>
              <a:rPr lang="en-US" dirty="0" err="1" smtClean="0">
                <a:effectLst>
                  <a:outerShdw blurRad="38100" dist="38100" dir="2700000" algn="tl">
                    <a:srgbClr val="000000"/>
                  </a:outerShdw>
                </a:effectLst>
              </a:rPr>
              <a:t>bướu</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giáp</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chèn</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ép</a:t>
            </a:r>
            <a:endParaRPr lang="en-US" dirty="0"/>
          </a:p>
        </p:txBody>
      </p:sp>
      <p:pic>
        <p:nvPicPr>
          <p:cNvPr id="59395" name="Content Placeholder 7"/>
          <p:cNvPicPr>
            <a:picLocks noGrp="1" noChangeAspect="1"/>
          </p:cNvPicPr>
          <p:nvPr>
            <p:ph idx="1"/>
          </p:nvPr>
        </p:nvPicPr>
        <p:blipFill>
          <a:blip r:embed="rId2" cstate="print"/>
          <a:srcRect l="3703" t="3108" b="41901"/>
          <a:stretch>
            <a:fillRect/>
          </a:stretch>
        </p:blipFill>
        <p:spPr>
          <a:xfrm>
            <a:off x="1371600" y="1143000"/>
            <a:ext cx="6400800" cy="5170488"/>
          </a:xfr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ffectLst>
                  <a:outerShdw blurRad="38100" dist="38100" dir="2700000" algn="tl">
                    <a:srgbClr val="000000"/>
                  </a:outerShdw>
                </a:effectLst>
              </a:rPr>
              <a:t>1.1 </a:t>
            </a:r>
            <a:r>
              <a:rPr lang="en-US" dirty="0" err="1" smtClean="0">
                <a:effectLst>
                  <a:outerShdw blurRad="38100" dist="38100" dir="2700000" algn="tl">
                    <a:srgbClr val="000000"/>
                  </a:outerShdw>
                </a:effectLst>
              </a:rPr>
              <a:t>Hẹp</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khí</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quản</a:t>
            </a:r>
            <a:r>
              <a:rPr lang="en-US" dirty="0" smtClean="0">
                <a:effectLst>
                  <a:outerShdw blurRad="38100" dist="38100" dir="2700000" algn="tl">
                    <a:srgbClr val="000000"/>
                  </a:outerShdw>
                </a:effectLst>
              </a:rPr>
              <a:t> do </a:t>
            </a:r>
            <a:r>
              <a:rPr lang="en-US" dirty="0" err="1" smtClean="0">
                <a:effectLst>
                  <a:outerShdw blurRad="38100" dist="38100" dir="2700000" algn="tl">
                    <a:srgbClr val="000000"/>
                  </a:outerShdw>
                </a:effectLst>
              </a:rPr>
              <a:t>bướu</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giáp</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chèn</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ép</a:t>
            </a:r>
            <a:endParaRPr lang="en-US" dirty="0"/>
          </a:p>
        </p:txBody>
      </p:sp>
      <p:pic>
        <p:nvPicPr>
          <p:cNvPr id="60419" name="Content Placeholder 3"/>
          <p:cNvPicPr>
            <a:picLocks noGrp="1" noChangeAspect="1"/>
          </p:cNvPicPr>
          <p:nvPr>
            <p:ph idx="1"/>
          </p:nvPr>
        </p:nvPicPr>
        <p:blipFill>
          <a:blip r:embed="rId2" cstate="print"/>
          <a:srcRect l="2826" t="1587" r="580" b="36508"/>
          <a:stretch>
            <a:fillRect/>
          </a:stretch>
        </p:blipFill>
        <p:spPr>
          <a:xfrm>
            <a:off x="1524000" y="1060450"/>
            <a:ext cx="6096000" cy="5529263"/>
          </a:xfr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ffectLst>
                  <a:outerShdw blurRad="38100" dist="38100" dir="2700000" algn="tl">
                    <a:srgbClr val="000000"/>
                  </a:outerShdw>
                </a:effectLst>
              </a:rPr>
              <a:t>1.1 </a:t>
            </a:r>
            <a:r>
              <a:rPr lang="en-US" dirty="0" err="1" smtClean="0">
                <a:effectLst>
                  <a:outerShdw blurRad="38100" dist="38100" dir="2700000" algn="tl">
                    <a:srgbClr val="000000"/>
                  </a:outerShdw>
                </a:effectLst>
              </a:rPr>
              <a:t>Hẹp</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khí</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quản</a:t>
            </a:r>
            <a:r>
              <a:rPr lang="en-US" dirty="0" smtClean="0">
                <a:effectLst>
                  <a:outerShdw blurRad="38100" dist="38100" dir="2700000" algn="tl">
                    <a:srgbClr val="000000"/>
                  </a:outerShdw>
                </a:effectLst>
              </a:rPr>
              <a:t> do </a:t>
            </a:r>
            <a:r>
              <a:rPr lang="en-US" dirty="0" err="1" smtClean="0">
                <a:effectLst>
                  <a:outerShdw blurRad="38100" dist="38100" dir="2700000" algn="tl">
                    <a:srgbClr val="000000"/>
                  </a:outerShdw>
                </a:effectLst>
              </a:rPr>
              <a:t>bướu</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giáp</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chèn</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ép</a:t>
            </a:r>
            <a:endParaRPr lang="en-US" dirty="0"/>
          </a:p>
        </p:txBody>
      </p:sp>
      <p:pic>
        <p:nvPicPr>
          <p:cNvPr id="61443" name="Content Placeholder 3"/>
          <p:cNvPicPr>
            <a:picLocks noGrp="1" noChangeAspect="1"/>
          </p:cNvPicPr>
          <p:nvPr>
            <p:ph idx="1"/>
          </p:nvPr>
        </p:nvPicPr>
        <p:blipFill>
          <a:blip r:embed="rId2" cstate="print"/>
          <a:srcRect l="34534" t="22221" r="46431" b="23906"/>
          <a:stretch>
            <a:fillRect/>
          </a:stretch>
        </p:blipFill>
        <p:spPr>
          <a:xfrm>
            <a:off x="3200400" y="1219200"/>
            <a:ext cx="2743200" cy="5486400"/>
          </a:xfr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smtClean="0">
                <a:cs typeface="Arial" pitchFamily="34" charset="0"/>
              </a:rPr>
              <a:t>1.2 Cử động dây thanh nghịch thường</a:t>
            </a:r>
            <a:endParaRPr lang="en-US" altLang="en-US" smtClean="0">
              <a:solidFill>
                <a:srgbClr val="C00000"/>
              </a:solidFill>
              <a:cs typeface="Arial" pitchFamily="34" charset="0"/>
            </a:endParaRPr>
          </a:p>
        </p:txBody>
      </p:sp>
      <p:sp>
        <p:nvSpPr>
          <p:cNvPr id="62467" name="Content Placeholder 2"/>
          <p:cNvSpPr>
            <a:spLocks noGrp="1"/>
          </p:cNvSpPr>
          <p:nvPr>
            <p:ph idx="1"/>
          </p:nvPr>
        </p:nvSpPr>
        <p:spPr/>
        <p:txBody>
          <a:bodyPr/>
          <a:lstStyle/>
          <a:p>
            <a:pPr marL="365125" indent="-282575">
              <a:lnSpc>
                <a:spcPct val="90000"/>
              </a:lnSpc>
              <a:buFontTx/>
              <a:buNone/>
            </a:pPr>
            <a:r>
              <a:rPr lang="en-US" altLang="en-US" sz="2800" smtClean="0">
                <a:solidFill>
                  <a:srgbClr val="92D050"/>
                </a:solidFill>
                <a:cs typeface="Arial" pitchFamily="34" charset="0"/>
              </a:rPr>
              <a:t>Rối loạn chức năng dây thanh</a:t>
            </a:r>
          </a:p>
          <a:p>
            <a:pPr marL="365125" indent="-282575">
              <a:lnSpc>
                <a:spcPct val="90000"/>
              </a:lnSpc>
              <a:buFont typeface="Wingdings 2" pitchFamily="18" charset="2"/>
              <a:buChar char=""/>
            </a:pPr>
            <a:r>
              <a:rPr lang="vi-VN" altLang="en-US" sz="2800" smtClean="0">
                <a:cs typeface="Arial" pitchFamily="34" charset="0"/>
              </a:rPr>
              <a:t>Cử động dây thanh nghịch thường </a:t>
            </a:r>
            <a:r>
              <a:rPr lang="en-US" altLang="en-US" sz="2800" smtClean="0">
                <a:cs typeface="Arial" pitchFamily="34" charset="0"/>
              </a:rPr>
              <a:t>(Paradoxical vocal cord motion): vocal cord dysfunction (VCD), Munchausen stridor, psychogenic stridor, factitious asthma, pseudoasthma, irritable larynx syndrome</a:t>
            </a:r>
          </a:p>
          <a:p>
            <a:pPr marL="365125" indent="-282575">
              <a:lnSpc>
                <a:spcPct val="90000"/>
              </a:lnSpc>
              <a:buFont typeface="Wingdings 2" pitchFamily="18" charset="2"/>
              <a:buChar char=""/>
            </a:pPr>
            <a:r>
              <a:rPr lang="en-US" altLang="en-US" sz="2800" smtClean="0">
                <a:cs typeface="Arial" pitchFamily="34" charset="0"/>
              </a:rPr>
              <a:t>N</a:t>
            </a:r>
            <a:r>
              <a:rPr lang="vi-VN" altLang="en-US" sz="2800" smtClean="0">
                <a:cs typeface="Arial" pitchFamily="34" charset="0"/>
              </a:rPr>
              <a:t>guyên</a:t>
            </a:r>
            <a:r>
              <a:rPr lang="en-US" altLang="en-US" sz="2800" smtClean="0">
                <a:cs typeface="Arial" pitchFamily="34" charset="0"/>
              </a:rPr>
              <a:t> nhân</a:t>
            </a:r>
          </a:p>
          <a:p>
            <a:pPr marL="639763" lvl="1" indent="-236538">
              <a:lnSpc>
                <a:spcPct val="90000"/>
              </a:lnSpc>
              <a:buFont typeface="Verdana" pitchFamily="34" charset="0"/>
              <a:buChar char="◦"/>
            </a:pPr>
            <a:r>
              <a:rPr lang="vi-VN" altLang="en-US" sz="2400" smtClean="0">
                <a:cs typeface="Arial" pitchFamily="34" charset="0"/>
              </a:rPr>
              <a:t>Rối loạn tâm lý</a:t>
            </a:r>
            <a:r>
              <a:rPr lang="en-US" altLang="en-US" sz="2400" smtClean="0">
                <a:cs typeface="Arial" pitchFamily="34" charset="0"/>
              </a:rPr>
              <a:t>, stress</a:t>
            </a:r>
          </a:p>
          <a:p>
            <a:pPr marL="639763" lvl="1" indent="-236538">
              <a:lnSpc>
                <a:spcPct val="90000"/>
              </a:lnSpc>
              <a:buFont typeface="Verdana" pitchFamily="34" charset="0"/>
              <a:buChar char="◦"/>
            </a:pPr>
            <a:r>
              <a:rPr lang="en-US" altLang="en-US" sz="2400" smtClean="0">
                <a:cs typeface="Arial" pitchFamily="34" charset="0"/>
              </a:rPr>
              <a:t>Vận động</a:t>
            </a:r>
          </a:p>
          <a:p>
            <a:pPr marL="639763" lvl="1" indent="-236538">
              <a:lnSpc>
                <a:spcPct val="90000"/>
              </a:lnSpc>
              <a:buFont typeface="Verdana" pitchFamily="34" charset="0"/>
              <a:buChar char="◦"/>
            </a:pPr>
            <a:r>
              <a:rPr lang="en-US" altLang="en-US" sz="2400" smtClean="0">
                <a:cs typeface="Arial" pitchFamily="34" charset="0"/>
              </a:rPr>
              <a:t>Tổn thương </a:t>
            </a:r>
            <a:r>
              <a:rPr lang="vi-VN" altLang="en-US" sz="2400" smtClean="0">
                <a:cs typeface="Arial" pitchFamily="34" charset="0"/>
              </a:rPr>
              <a:t>thần kinh</a:t>
            </a:r>
            <a:endParaRPr lang="en-US" altLang="en-US" sz="2400" smtClean="0">
              <a:cs typeface="Arial" pitchFamily="34" charset="0"/>
            </a:endParaRPr>
          </a:p>
          <a:p>
            <a:pPr marL="639763" lvl="1" indent="-236538">
              <a:lnSpc>
                <a:spcPct val="90000"/>
              </a:lnSpc>
              <a:buFont typeface="Verdana" pitchFamily="34" charset="0"/>
              <a:buChar char="◦"/>
            </a:pPr>
            <a:r>
              <a:rPr lang="en-US" altLang="en-US" sz="2400" smtClean="0">
                <a:cs typeface="Arial" pitchFamily="34" charset="0"/>
              </a:rPr>
              <a:t>S</a:t>
            </a:r>
            <a:r>
              <a:rPr lang="vi-VN" altLang="en-US" sz="2400" smtClean="0">
                <a:cs typeface="Arial" pitchFamily="34" charset="0"/>
              </a:rPr>
              <a:t>au phẫu thuật</a:t>
            </a:r>
            <a:endParaRPr lang="en-US" altLang="en-US" sz="2400" smtClean="0">
              <a:cs typeface="Arial" pitchFamily="34" charset="0"/>
            </a:endParaRPr>
          </a:p>
          <a:p>
            <a:pPr marL="639763" lvl="1" indent="-236538">
              <a:lnSpc>
                <a:spcPct val="90000"/>
              </a:lnSpc>
              <a:buFont typeface="Verdana" pitchFamily="34" charset="0"/>
              <a:buChar char="◦"/>
            </a:pPr>
            <a:r>
              <a:rPr lang="vi-VN" altLang="en-US" sz="2400" smtClean="0">
                <a:cs typeface="Arial" pitchFamily="34" charset="0"/>
              </a:rPr>
              <a:t>GERD</a:t>
            </a:r>
            <a:endParaRPr lang="en-US" altLang="en-US" sz="2400" smtClean="0">
              <a:cs typeface="Arial" pitchFamily="34" charset="0"/>
            </a:endParaRPr>
          </a:p>
          <a:p>
            <a:pPr marL="639763" lvl="1" indent="-236538">
              <a:lnSpc>
                <a:spcPct val="90000"/>
              </a:lnSpc>
              <a:buFont typeface="Verdana" pitchFamily="34" charset="0"/>
              <a:buChar char="◦"/>
            </a:pPr>
            <a:r>
              <a:rPr lang="en-US" altLang="en-US" sz="2400" smtClean="0">
                <a:cs typeface="Arial" pitchFamily="34" charset="0"/>
              </a:rPr>
              <a:t>C</a:t>
            </a:r>
            <a:r>
              <a:rPr lang="vi-VN" altLang="en-US" sz="2400" smtClean="0">
                <a:cs typeface="Arial" pitchFamily="34" charset="0"/>
              </a:rPr>
              <a:t>hất kích thích</a:t>
            </a:r>
            <a:endParaRPr lang="en-US" altLang="en-US" sz="2400" smtClean="0">
              <a:cs typeface="Arial" pitchFamily="34" charset="0"/>
            </a:endParaRPr>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smtClean="0">
                <a:cs typeface="Arial" pitchFamily="34" charset="0"/>
              </a:rPr>
              <a:t>1.2 Cử động dây thanh nghịch thường</a:t>
            </a:r>
            <a:endParaRPr lang="en-US" altLang="en-US" smtClean="0">
              <a:solidFill>
                <a:srgbClr val="C00000"/>
              </a:solidFill>
              <a:cs typeface="Arial" pitchFamily="34" charset="0"/>
            </a:endParaRPr>
          </a:p>
        </p:txBody>
      </p:sp>
      <p:sp>
        <p:nvSpPr>
          <p:cNvPr id="63491" name="Content Placeholder 2"/>
          <p:cNvSpPr>
            <a:spLocks noGrp="1"/>
          </p:cNvSpPr>
          <p:nvPr>
            <p:ph idx="1"/>
          </p:nvPr>
        </p:nvSpPr>
        <p:spPr/>
        <p:txBody>
          <a:bodyPr/>
          <a:lstStyle/>
          <a:p>
            <a:r>
              <a:rPr lang="vi-VN" altLang="en-US" sz="2800" smtClean="0">
                <a:cs typeface="Arial" pitchFamily="34" charset="0"/>
              </a:rPr>
              <a:t>Phụ nữ 20</a:t>
            </a:r>
            <a:r>
              <a:rPr lang="en-US" altLang="en-US" sz="2800" smtClean="0">
                <a:cs typeface="Arial" pitchFamily="34" charset="0"/>
              </a:rPr>
              <a:t> –</a:t>
            </a:r>
            <a:r>
              <a:rPr lang="vi-VN" altLang="en-US" sz="2800" smtClean="0">
                <a:cs typeface="Arial" pitchFamily="34" charset="0"/>
              </a:rPr>
              <a:t> 40</a:t>
            </a:r>
            <a:r>
              <a:rPr lang="en-US" altLang="en-US" sz="2800" smtClean="0">
                <a:cs typeface="Arial" pitchFamily="34" charset="0"/>
              </a:rPr>
              <a:t> </a:t>
            </a:r>
            <a:r>
              <a:rPr lang="vi-VN" altLang="en-US" sz="2800" smtClean="0">
                <a:cs typeface="Arial" pitchFamily="34" charset="0"/>
              </a:rPr>
              <a:t>tuổi</a:t>
            </a:r>
            <a:endParaRPr lang="en-US" altLang="en-US" sz="2800" smtClean="0">
              <a:cs typeface="Arial" pitchFamily="34" charset="0"/>
            </a:endParaRPr>
          </a:p>
          <a:p>
            <a:r>
              <a:rPr lang="vi-VN" altLang="en-US" sz="2800" smtClean="0">
                <a:cs typeface="Arial" pitchFamily="34" charset="0"/>
              </a:rPr>
              <a:t>Khó thở, đau họng, cảm</a:t>
            </a:r>
            <a:r>
              <a:rPr lang="en-US" altLang="en-US" sz="2800" smtClean="0">
                <a:cs typeface="Arial" pitchFamily="34" charset="0"/>
              </a:rPr>
              <a:t> </a:t>
            </a:r>
            <a:r>
              <a:rPr lang="vi-VN" altLang="en-US" sz="2800" smtClean="0">
                <a:cs typeface="Arial" pitchFamily="34" charset="0"/>
              </a:rPr>
              <a:t>giác</a:t>
            </a:r>
            <a:r>
              <a:rPr lang="en-US" altLang="en-US" sz="2800" smtClean="0">
                <a:cs typeface="Arial" pitchFamily="34" charset="0"/>
              </a:rPr>
              <a:t> </a:t>
            </a:r>
            <a:r>
              <a:rPr lang="vi-VN" altLang="en-US" sz="2800" smtClean="0">
                <a:cs typeface="Arial" pitchFamily="34" charset="0"/>
              </a:rPr>
              <a:t>nghẹt thở, </a:t>
            </a:r>
            <a:r>
              <a:rPr lang="en-US" altLang="en-US" sz="2800" smtClean="0">
                <a:cs typeface="Arial" pitchFamily="34" charset="0"/>
              </a:rPr>
              <a:t>nói khó</a:t>
            </a:r>
            <a:r>
              <a:rPr lang="vi-VN" altLang="en-US" sz="2800" smtClean="0">
                <a:cs typeface="Arial" pitchFamily="34" charset="0"/>
              </a:rPr>
              <a:t>, ho, khó</a:t>
            </a:r>
            <a:r>
              <a:rPr lang="en-US" altLang="en-US" sz="2800" smtClean="0">
                <a:cs typeface="Arial" pitchFamily="34" charset="0"/>
              </a:rPr>
              <a:t> </a:t>
            </a:r>
            <a:r>
              <a:rPr lang="vi-VN" altLang="en-US" sz="2800" smtClean="0">
                <a:cs typeface="Arial" pitchFamily="34" charset="0"/>
              </a:rPr>
              <a:t>nuốt,</a:t>
            </a:r>
            <a:r>
              <a:rPr lang="en-US" altLang="en-US" sz="2800" smtClean="0">
                <a:cs typeface="Arial" pitchFamily="34" charset="0"/>
              </a:rPr>
              <a:t> viêm mũi xoang. Một số bệnh nhân khai đang ngủ phải bật dậy vì không thở được, không thể nói được.</a:t>
            </a:r>
          </a:p>
          <a:p>
            <a:r>
              <a:rPr lang="vi-VN" altLang="en-US" sz="2800" smtClean="0">
                <a:cs typeface="Arial" pitchFamily="34" charset="0"/>
              </a:rPr>
              <a:t>Một số bệnh nhân có thể có hen và</a:t>
            </a:r>
            <a:r>
              <a:rPr lang="en-US" altLang="en-US" sz="2800" smtClean="0">
                <a:cs typeface="Arial" pitchFamily="34" charset="0"/>
              </a:rPr>
              <a:t> </a:t>
            </a:r>
            <a:r>
              <a:rPr lang="vi-VN" altLang="en-US" sz="2800" smtClean="0">
                <a:cs typeface="Arial" pitchFamily="34" charset="0"/>
              </a:rPr>
              <a:t>PVCM</a:t>
            </a:r>
            <a:endParaRPr lang="en-US" altLang="en-US" sz="2800" smtClean="0">
              <a:cs typeface="Arial" pitchFamily="34" charset="0"/>
            </a:endParaRPr>
          </a:p>
          <a:p>
            <a:r>
              <a:rPr lang="vi-VN" altLang="en-US" sz="2800" smtClean="0">
                <a:cs typeface="Arial" pitchFamily="34" charset="0"/>
              </a:rPr>
              <a:t>Salbutamol: không tác</a:t>
            </a:r>
            <a:r>
              <a:rPr lang="en-US" altLang="en-US" sz="2800" smtClean="0">
                <a:cs typeface="Arial" pitchFamily="34" charset="0"/>
              </a:rPr>
              <a:t> </a:t>
            </a:r>
            <a:r>
              <a:rPr lang="vi-VN" altLang="en-US" sz="2800" smtClean="0">
                <a:cs typeface="Arial" pitchFamily="34" charset="0"/>
              </a:rPr>
              <a:t>dụng</a:t>
            </a:r>
            <a:endParaRPr lang="en-US" altLang="en-US" sz="2800" smtClean="0">
              <a:cs typeface="Arial" pitchFamily="34" charset="0"/>
            </a:endParaRP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smtClean="0">
                <a:cs typeface="Arial" pitchFamily="34" charset="0"/>
              </a:rPr>
              <a:t>1.2 Cử động dây thanh nghịch thường</a:t>
            </a:r>
            <a:endParaRPr lang="en-US" altLang="en-US" smtClean="0">
              <a:solidFill>
                <a:srgbClr val="C00000"/>
              </a:solidFill>
              <a:cs typeface="Arial" pitchFamily="34" charset="0"/>
            </a:endParaRPr>
          </a:p>
        </p:txBody>
      </p:sp>
      <p:sp>
        <p:nvSpPr>
          <p:cNvPr id="64515" name="Content Placeholder 2"/>
          <p:cNvSpPr>
            <a:spLocks noGrp="1"/>
          </p:cNvSpPr>
          <p:nvPr>
            <p:ph idx="1"/>
          </p:nvPr>
        </p:nvSpPr>
        <p:spPr/>
        <p:txBody>
          <a:bodyPr/>
          <a:lstStyle/>
          <a:p>
            <a:r>
              <a:rPr lang="en-US" altLang="en-US" sz="2800" smtClean="0">
                <a:cs typeface="Arial" pitchFamily="34" charset="0"/>
              </a:rPr>
              <a:t>Hô hấp ký:</a:t>
            </a:r>
          </a:p>
          <a:p>
            <a:pPr lvl="1"/>
            <a:r>
              <a:rPr lang="en-US" altLang="en-US" smtClean="0">
                <a:cs typeface="Arial" pitchFamily="34" charset="0"/>
              </a:rPr>
              <a:t>Đường cong lưu lượng thể tích</a:t>
            </a:r>
          </a:p>
          <a:p>
            <a:pPr lvl="1"/>
            <a:r>
              <a:rPr lang="en-US" altLang="en-US" smtClean="0">
                <a:cs typeface="Arial" pitchFamily="34" charset="0"/>
              </a:rPr>
              <a:t>Test kích thích phế quản</a:t>
            </a:r>
          </a:p>
          <a:p>
            <a:r>
              <a:rPr lang="en-US" altLang="en-US" sz="2800" smtClean="0">
                <a:cs typeface="Arial" pitchFamily="34" charset="0"/>
              </a:rPr>
              <a:t>Nội soi thanh quản</a:t>
            </a:r>
          </a:p>
          <a:p>
            <a:r>
              <a:rPr lang="en-US" altLang="en-US" sz="2800" smtClean="0">
                <a:cs typeface="Arial" pitchFamily="34" charset="0"/>
              </a:rPr>
              <a:t>X quang ngực: thường không giúp ích</a:t>
            </a: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smtClean="0"/>
              <a:t>1.2 Cử động dây thanh nghịch thường</a:t>
            </a:r>
            <a:endParaRPr lang="en-US" altLang="en-US" smtClean="0">
              <a:cs typeface="Arial" pitchFamily="34" charset="0"/>
            </a:endParaRPr>
          </a:p>
        </p:txBody>
      </p:sp>
      <p:pic>
        <p:nvPicPr>
          <p:cNvPr id="65539" name="Picture 4" descr="\\Hhk-canh\ho hap ky share\chi hong\bn kim chi\untitled.JPG"/>
          <p:cNvPicPr>
            <a:picLocks noGrp="1" noChangeAspect="1" noChangeArrowheads="1"/>
          </p:cNvPicPr>
          <p:nvPr>
            <p:ph idx="1"/>
          </p:nvPr>
        </p:nvPicPr>
        <p:blipFill>
          <a:blip r:embed="rId2" cstate="print"/>
          <a:srcRect/>
          <a:stretch>
            <a:fillRect/>
          </a:stretch>
        </p:blipFill>
        <p:spPr>
          <a:xfrm>
            <a:off x="1371600" y="1233488"/>
            <a:ext cx="6400800" cy="4924425"/>
          </a:xfr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p:txBody>
          <a:bodyPr/>
          <a:lstStyle/>
          <a:p>
            <a:pPr eaLnBrk="1" hangingPunct="1"/>
            <a:r>
              <a:rPr lang="en-US" altLang="en-US" smtClean="0"/>
              <a:t>Chuẩn bị bệnh nhân</a:t>
            </a:r>
          </a:p>
        </p:txBody>
      </p:sp>
      <p:sp>
        <p:nvSpPr>
          <p:cNvPr id="9219" name="Rectangle 3"/>
          <p:cNvSpPr>
            <a:spLocks noGrp="1" noChangeArrowheads="1"/>
          </p:cNvSpPr>
          <p:nvPr>
            <p:ph idx="1"/>
          </p:nvPr>
        </p:nvSpPr>
        <p:spPr>
          <a:xfrm>
            <a:off x="381000" y="1493837"/>
            <a:ext cx="8458200" cy="4525963"/>
          </a:xfrm>
        </p:spPr>
        <p:txBody>
          <a:bodyPr>
            <a:noAutofit/>
          </a:bodyPr>
          <a:lstStyle/>
          <a:p>
            <a:r>
              <a:rPr lang="en-US" sz="2400" dirty="0" err="1" smtClean="0"/>
              <a:t>Ngưng</a:t>
            </a:r>
            <a:r>
              <a:rPr lang="en-US" sz="2400" dirty="0" smtClean="0"/>
              <a:t> </a:t>
            </a:r>
            <a:r>
              <a:rPr lang="en-US" sz="2400" dirty="0" err="1" smtClean="0"/>
              <a:t>thuốc</a:t>
            </a:r>
            <a:r>
              <a:rPr lang="en-US" sz="2400" dirty="0" smtClean="0"/>
              <a:t> </a:t>
            </a:r>
            <a:r>
              <a:rPr lang="en-US" sz="2400" dirty="0" err="1" smtClean="0"/>
              <a:t>dãn</a:t>
            </a:r>
            <a:r>
              <a:rPr lang="en-US" sz="2400" dirty="0" smtClean="0"/>
              <a:t> </a:t>
            </a:r>
            <a:r>
              <a:rPr lang="en-US" sz="2400" dirty="0" err="1" smtClean="0"/>
              <a:t>phế</a:t>
            </a:r>
            <a:r>
              <a:rPr lang="en-US" sz="2400" dirty="0" smtClean="0"/>
              <a:t> </a:t>
            </a:r>
            <a:r>
              <a:rPr lang="en-US" sz="2400" dirty="0" err="1" smtClean="0"/>
              <a:t>quản</a:t>
            </a:r>
            <a:r>
              <a:rPr lang="en-US" sz="2400" dirty="0" smtClean="0"/>
              <a:t> </a:t>
            </a:r>
            <a:r>
              <a:rPr lang="en-US" sz="2400" dirty="0" err="1" smtClean="0"/>
              <a:t>trước</a:t>
            </a:r>
            <a:r>
              <a:rPr lang="en-US" sz="2400" dirty="0" smtClean="0"/>
              <a:t> </a:t>
            </a:r>
            <a:r>
              <a:rPr lang="en-US" sz="2400" dirty="0" err="1" smtClean="0"/>
              <a:t>khi</a:t>
            </a:r>
            <a:r>
              <a:rPr lang="en-US" sz="2400" dirty="0" smtClean="0"/>
              <a:t> </a:t>
            </a:r>
            <a:r>
              <a:rPr lang="en-US" sz="2400" dirty="0" err="1" smtClean="0"/>
              <a:t>đo</a:t>
            </a:r>
            <a:endParaRPr lang="en-US" sz="2400" dirty="0" smtClean="0"/>
          </a:p>
        </p:txBody>
      </p:sp>
      <p:pic>
        <p:nvPicPr>
          <p:cNvPr id="4" name="Picture 21"/>
          <p:cNvPicPr>
            <a:picLocks noChangeAspect="1" noChangeArrowheads="1"/>
          </p:cNvPicPr>
          <p:nvPr/>
        </p:nvPicPr>
        <p:blipFill>
          <a:blip r:embed="rId3" cstate="print"/>
          <a:srcRect/>
          <a:stretch>
            <a:fillRect/>
          </a:stretch>
        </p:blipFill>
        <p:spPr bwMode="auto">
          <a:xfrm>
            <a:off x="1971460" y="2843254"/>
            <a:ext cx="1228940" cy="976313"/>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228600" y="2778478"/>
            <a:ext cx="1042737" cy="1017276"/>
          </a:xfrm>
          <a:prstGeom prst="rect">
            <a:avLst/>
          </a:prstGeom>
          <a:noFill/>
          <a:ln w="9525">
            <a:noFill/>
            <a:miter lim="800000"/>
            <a:headEnd/>
            <a:tailEnd/>
          </a:ln>
        </p:spPr>
      </p:pic>
      <p:pic>
        <p:nvPicPr>
          <p:cNvPr id="6" name="Picture 5"/>
          <p:cNvPicPr>
            <a:picLocks noChangeAspect="1" noChangeArrowheads="1"/>
          </p:cNvPicPr>
          <p:nvPr/>
        </p:nvPicPr>
        <p:blipFill>
          <a:blip r:embed="rId5" cstate="print"/>
          <a:srcRect/>
          <a:stretch>
            <a:fillRect/>
          </a:stretch>
        </p:blipFill>
        <p:spPr bwMode="auto">
          <a:xfrm>
            <a:off x="5105400" y="2746376"/>
            <a:ext cx="900084" cy="781050"/>
          </a:xfrm>
          <a:prstGeom prst="rect">
            <a:avLst/>
          </a:prstGeom>
          <a:noFill/>
          <a:ln w="9525">
            <a:noFill/>
            <a:miter lim="800000"/>
            <a:headEnd/>
            <a:tailEnd/>
          </a:ln>
        </p:spPr>
      </p:pic>
      <p:pic>
        <p:nvPicPr>
          <p:cNvPr id="7" name="Picture 6"/>
          <p:cNvPicPr>
            <a:picLocks noChangeAspect="1" noChangeArrowheads="1"/>
          </p:cNvPicPr>
          <p:nvPr/>
        </p:nvPicPr>
        <p:blipFill>
          <a:blip r:embed="rId6" cstate="print"/>
          <a:srcRect/>
          <a:stretch>
            <a:fillRect/>
          </a:stretch>
        </p:blipFill>
        <p:spPr bwMode="auto">
          <a:xfrm>
            <a:off x="6078621" y="3657600"/>
            <a:ext cx="903705" cy="1006974"/>
          </a:xfrm>
          <a:prstGeom prst="rect">
            <a:avLst/>
          </a:prstGeom>
          <a:noFill/>
          <a:ln w="9525">
            <a:noFill/>
            <a:miter lim="800000"/>
            <a:headEnd/>
            <a:tailEnd/>
          </a:ln>
        </p:spPr>
      </p:pic>
      <p:pic>
        <p:nvPicPr>
          <p:cNvPr id="8" name="Picture 4"/>
          <p:cNvPicPr>
            <a:picLocks noChangeAspect="1" noChangeArrowheads="1"/>
          </p:cNvPicPr>
          <p:nvPr/>
        </p:nvPicPr>
        <p:blipFill>
          <a:blip r:embed="rId7" cstate="print"/>
          <a:srcRect/>
          <a:stretch>
            <a:fillRect/>
          </a:stretch>
        </p:blipFill>
        <p:spPr bwMode="auto">
          <a:xfrm>
            <a:off x="6078621" y="2746376"/>
            <a:ext cx="885422" cy="846138"/>
          </a:xfrm>
          <a:prstGeom prst="rect">
            <a:avLst/>
          </a:prstGeom>
          <a:noFill/>
          <a:ln w="9525">
            <a:noFill/>
            <a:miter lim="800000"/>
            <a:headEnd/>
            <a:tailEnd/>
          </a:ln>
        </p:spPr>
      </p:pic>
      <p:pic>
        <p:nvPicPr>
          <p:cNvPr id="9" name="Picture 2" descr="http://www.mims.com/resources/drugs/Malaysia/pic/Spiriva%20Respimat%20inhalation%20soln%202.5%20mcg_puff61e48988-0aa4-4fa7-a4ab-9faa0009e53f.GIF"/>
          <p:cNvPicPr>
            <a:picLocks noChangeAspect="1" noChangeArrowheads="1"/>
          </p:cNvPicPr>
          <p:nvPr/>
        </p:nvPicPr>
        <p:blipFill>
          <a:blip r:embed="rId8" cstate="print"/>
          <a:srcRect/>
          <a:stretch>
            <a:fillRect/>
          </a:stretch>
        </p:blipFill>
        <p:spPr bwMode="auto">
          <a:xfrm>
            <a:off x="8303126" y="2811463"/>
            <a:ext cx="764674" cy="1112069"/>
          </a:xfrm>
          <a:prstGeom prst="rect">
            <a:avLst/>
          </a:prstGeom>
          <a:noFill/>
          <a:ln w="9525">
            <a:noFill/>
            <a:miter lim="800000"/>
            <a:headEnd/>
            <a:tailEnd/>
          </a:ln>
        </p:spPr>
      </p:pic>
      <p:pic>
        <p:nvPicPr>
          <p:cNvPr id="10" name="Picture 10" descr="C:\Users\AN\Desktop\anh\berodual_10ml.jpg"/>
          <p:cNvPicPr>
            <a:picLocks noChangeAspect="1" noChangeArrowheads="1"/>
          </p:cNvPicPr>
          <p:nvPr/>
        </p:nvPicPr>
        <p:blipFill>
          <a:blip r:embed="rId9" cstate="print"/>
          <a:srcRect/>
          <a:stretch>
            <a:fillRect/>
          </a:stretch>
        </p:blipFill>
        <p:spPr bwMode="auto">
          <a:xfrm>
            <a:off x="3581400" y="2767054"/>
            <a:ext cx="1251284" cy="1119146"/>
          </a:xfrm>
          <a:prstGeom prst="rect">
            <a:avLst/>
          </a:prstGeom>
          <a:noFill/>
          <a:ln w="9525">
            <a:noFill/>
            <a:miter lim="800000"/>
            <a:headEnd/>
            <a:tailEnd/>
          </a:ln>
        </p:spPr>
      </p:pic>
      <p:pic>
        <p:nvPicPr>
          <p:cNvPr id="11" name="Picture 11" descr="C:\Users\AN\Desktop\anh\onbrez_breezhaler_150_mcg.gif"/>
          <p:cNvPicPr>
            <a:picLocks noChangeAspect="1" noChangeArrowheads="1"/>
          </p:cNvPicPr>
          <p:nvPr/>
        </p:nvPicPr>
        <p:blipFill>
          <a:blip r:embed="rId10" cstate="print"/>
          <a:srcRect/>
          <a:stretch>
            <a:fillRect/>
          </a:stretch>
        </p:blipFill>
        <p:spPr bwMode="auto">
          <a:xfrm>
            <a:off x="7329905" y="3917951"/>
            <a:ext cx="1177422" cy="1101565"/>
          </a:xfrm>
          <a:prstGeom prst="rect">
            <a:avLst/>
          </a:prstGeom>
          <a:noFill/>
          <a:ln w="9525">
            <a:noFill/>
            <a:miter lim="800000"/>
            <a:headEnd/>
            <a:tailEnd/>
          </a:ln>
        </p:spPr>
      </p:pic>
      <p:pic>
        <p:nvPicPr>
          <p:cNvPr id="12" name="Picture 9" descr="C:\Users\AN\Desktop\anh\download.jpg"/>
          <p:cNvPicPr>
            <a:picLocks noChangeAspect="1" noChangeArrowheads="1"/>
          </p:cNvPicPr>
          <p:nvPr/>
        </p:nvPicPr>
        <p:blipFill>
          <a:blip r:embed="rId11" cstate="print"/>
          <a:srcRect/>
          <a:stretch>
            <a:fillRect/>
          </a:stretch>
        </p:blipFill>
        <p:spPr bwMode="auto">
          <a:xfrm>
            <a:off x="7329906" y="2811463"/>
            <a:ext cx="839973" cy="1106488"/>
          </a:xfrm>
          <a:prstGeom prst="rect">
            <a:avLst/>
          </a:prstGeom>
          <a:noFill/>
          <a:ln w="9525">
            <a:noFill/>
            <a:miter lim="800000"/>
            <a:headEnd/>
            <a:tailEnd/>
          </a:ln>
        </p:spPr>
      </p:pic>
      <p:cxnSp>
        <p:nvCxnSpPr>
          <p:cNvPr id="16" name="Straight Connector 15"/>
          <p:cNvCxnSpPr/>
          <p:nvPr/>
        </p:nvCxnSpPr>
        <p:spPr>
          <a:xfrm>
            <a:off x="4966368" y="2160588"/>
            <a:ext cx="0" cy="3059113"/>
          </a:xfrm>
          <a:prstGeom prst="line">
            <a:avLst/>
          </a:prstGeom>
          <a:ln w="38100">
            <a:solidFill>
              <a:schemeClr val="bg1">
                <a:lumMod val="8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600200" y="2133600"/>
            <a:ext cx="0" cy="3124200"/>
          </a:xfrm>
          <a:prstGeom prst="line">
            <a:avLst/>
          </a:prstGeom>
          <a:ln w="38100">
            <a:solidFill>
              <a:schemeClr val="bg1">
                <a:lumMod val="8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121358" y="2160588"/>
            <a:ext cx="0" cy="3059113"/>
          </a:xfrm>
          <a:prstGeom prst="line">
            <a:avLst/>
          </a:prstGeom>
          <a:ln w="38100">
            <a:solidFill>
              <a:schemeClr val="bg1">
                <a:lumMod val="8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9" name="Pentagon 18"/>
          <p:cNvSpPr/>
          <p:nvPr/>
        </p:nvSpPr>
        <p:spPr>
          <a:xfrm>
            <a:off x="0" y="2209801"/>
            <a:ext cx="1524000" cy="381000"/>
          </a:xfrm>
          <a:prstGeom prst="homePlate">
            <a:avLst/>
          </a:prstGeom>
          <a:solidFill>
            <a:schemeClr val="accent4">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smtClean="0"/>
              <a:t>0 </a:t>
            </a:r>
            <a:r>
              <a:rPr lang="en-US" sz="2400" b="1" dirty="0" err="1" smtClean="0"/>
              <a:t>giờ</a:t>
            </a:r>
            <a:endParaRPr lang="en-US" sz="2400" b="1" dirty="0"/>
          </a:p>
        </p:txBody>
      </p:sp>
      <p:sp>
        <p:nvSpPr>
          <p:cNvPr id="20" name="Pentagon 19"/>
          <p:cNvSpPr/>
          <p:nvPr/>
        </p:nvSpPr>
        <p:spPr>
          <a:xfrm>
            <a:off x="1828801" y="2209801"/>
            <a:ext cx="1447800" cy="381000"/>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4-6 </a:t>
            </a:r>
            <a:r>
              <a:rPr lang="en-US" sz="2400" b="1" dirty="0" err="1" smtClean="0"/>
              <a:t>giờ</a:t>
            </a:r>
            <a:endParaRPr lang="en-US" sz="2400" b="1" dirty="0"/>
          </a:p>
        </p:txBody>
      </p:sp>
      <p:sp>
        <p:nvSpPr>
          <p:cNvPr id="21" name="Pentagon 20"/>
          <p:cNvSpPr/>
          <p:nvPr/>
        </p:nvSpPr>
        <p:spPr>
          <a:xfrm>
            <a:off x="5244433" y="2225677"/>
            <a:ext cx="1537368" cy="365124"/>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8-12 </a:t>
            </a:r>
            <a:r>
              <a:rPr lang="en-US" sz="2400" b="1" dirty="0" err="1" smtClean="0"/>
              <a:t>giờ</a:t>
            </a:r>
            <a:endParaRPr lang="en-US" sz="2400" b="1" dirty="0"/>
          </a:p>
        </p:txBody>
      </p:sp>
      <p:sp>
        <p:nvSpPr>
          <p:cNvPr id="22" name="Pentagon 21"/>
          <p:cNvSpPr/>
          <p:nvPr/>
        </p:nvSpPr>
        <p:spPr>
          <a:xfrm>
            <a:off x="7329905" y="2225676"/>
            <a:ext cx="1668379" cy="39052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24 </a:t>
            </a:r>
            <a:r>
              <a:rPr lang="en-US" sz="2400" b="1" dirty="0" err="1" smtClean="0"/>
              <a:t>giờ</a:t>
            </a:r>
            <a:endParaRPr lang="en-US" sz="2400" b="1" dirty="0"/>
          </a:p>
        </p:txBody>
      </p:sp>
      <p:pic>
        <p:nvPicPr>
          <p:cNvPr id="23" name="Picture 22" descr="Free-Advair-Coupon-e1527603020349.jpg"/>
          <p:cNvPicPr>
            <a:picLocks noChangeAspect="1"/>
          </p:cNvPicPr>
          <p:nvPr/>
        </p:nvPicPr>
        <p:blipFill>
          <a:blip r:embed="rId12" cstate="print"/>
          <a:stretch>
            <a:fillRect/>
          </a:stretch>
        </p:blipFill>
        <p:spPr>
          <a:xfrm>
            <a:off x="5105401" y="3657601"/>
            <a:ext cx="903705" cy="806923"/>
          </a:xfrm>
          <a:prstGeom prst="rect">
            <a:avLst/>
          </a:prstGeom>
        </p:spPr>
      </p:pic>
      <p:sp>
        <p:nvSpPr>
          <p:cNvPr id="28" name="Pentagon 27"/>
          <p:cNvSpPr/>
          <p:nvPr/>
        </p:nvSpPr>
        <p:spPr>
          <a:xfrm>
            <a:off x="3581400" y="2209800"/>
            <a:ext cx="1295400" cy="381000"/>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6-8 </a:t>
            </a:r>
            <a:r>
              <a:rPr lang="en-US" sz="2400" b="1" dirty="0" err="1" smtClean="0"/>
              <a:t>giờ</a:t>
            </a:r>
            <a:endParaRPr lang="en-US" sz="2400" b="1" dirty="0"/>
          </a:p>
        </p:txBody>
      </p:sp>
      <p:cxnSp>
        <p:nvCxnSpPr>
          <p:cNvPr id="29" name="Straight Connector 28"/>
          <p:cNvCxnSpPr/>
          <p:nvPr/>
        </p:nvCxnSpPr>
        <p:spPr>
          <a:xfrm>
            <a:off x="3429000" y="2133600"/>
            <a:ext cx="0" cy="3124200"/>
          </a:xfrm>
          <a:prstGeom prst="line">
            <a:avLst/>
          </a:prstGeom>
          <a:ln w="38100">
            <a:solidFill>
              <a:schemeClr val="bg1">
                <a:lumMod val="8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smtClean="0"/>
              <a:t>1.2 Cử động dây thanh nghịch thường</a:t>
            </a:r>
            <a:endParaRPr lang="en-US" altLang="en-US" smtClean="0">
              <a:solidFill>
                <a:srgbClr val="000000"/>
              </a:solidFill>
              <a:cs typeface="Arial" pitchFamily="34" charset="0"/>
            </a:endParaRPr>
          </a:p>
        </p:txBody>
      </p:sp>
      <p:pic>
        <p:nvPicPr>
          <p:cNvPr id="66563" name="Content Placeholder 4" descr="\\Hhk-canh\ho hap ky share\chi hong\bn kim chi\img277.jpg"/>
          <p:cNvPicPr>
            <a:picLocks noGrp="1" noChangeAspect="1" noChangeArrowheads="1"/>
          </p:cNvPicPr>
          <p:nvPr>
            <p:ph idx="1"/>
          </p:nvPr>
        </p:nvPicPr>
        <p:blipFill>
          <a:blip r:embed="rId2" cstate="print"/>
          <a:srcRect/>
          <a:stretch>
            <a:fillRect/>
          </a:stretch>
        </p:blipFill>
        <p:spPr>
          <a:xfrm>
            <a:off x="1295400" y="1093788"/>
            <a:ext cx="6553200" cy="5203825"/>
          </a:xfrm>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smtClean="0"/>
              <a:t>1.2 Rối loạn chức năng dây thanh – Vocal Cord Dysfunction (VCD)</a:t>
            </a:r>
            <a:endParaRPr lang="en-US" altLang="en-US" sz="2800" smtClean="0"/>
          </a:p>
        </p:txBody>
      </p:sp>
      <p:sp>
        <p:nvSpPr>
          <p:cNvPr id="67587" name="Content Placeholder 2"/>
          <p:cNvSpPr>
            <a:spLocks noGrp="1"/>
          </p:cNvSpPr>
          <p:nvPr>
            <p:ph idx="1"/>
          </p:nvPr>
        </p:nvSpPr>
        <p:spPr/>
        <p:txBody>
          <a:bodyPr/>
          <a:lstStyle/>
          <a:p>
            <a:r>
              <a:rPr lang="en-US" altLang="en-US" smtClean="0">
                <a:solidFill>
                  <a:srgbClr val="00B050"/>
                </a:solidFill>
              </a:rPr>
              <a:t>Cử động dây thanh nghịch thường – Paradoxical Vocal Cord Motion (PVCM)</a:t>
            </a:r>
            <a:br>
              <a:rPr lang="en-US" altLang="en-US" smtClean="0">
                <a:solidFill>
                  <a:srgbClr val="00B050"/>
                </a:solidFill>
              </a:rPr>
            </a:br>
            <a:r>
              <a:rPr lang="en-US" altLang="en-US" smtClean="0">
                <a:solidFill>
                  <a:srgbClr val="FFC000"/>
                </a:solidFill>
              </a:rPr>
              <a:t>Nguyên nhân VCD: GERD</a:t>
            </a:r>
          </a:p>
          <a:p>
            <a:pPr lvl="1"/>
            <a:r>
              <a:rPr lang="en-US" altLang="en-US" smtClean="0"/>
              <a:t>TC điển hình: cảm giác nóng rát sau xương ức, trớ, khó nuốt</a:t>
            </a:r>
          </a:p>
          <a:p>
            <a:pPr lvl="1"/>
            <a:r>
              <a:rPr lang="en-US" altLang="en-US" smtClean="0"/>
              <a:t>Thường gặp ở BN hen, có thể gây TC </a:t>
            </a:r>
            <a:br>
              <a:rPr lang="en-US" altLang="en-US" smtClean="0"/>
            </a:br>
            <a:r>
              <a:rPr lang="en-US" altLang="en-US" smtClean="0"/>
              <a:t>hô hấp: ho, khò khè…</a:t>
            </a:r>
          </a:p>
          <a:p>
            <a:pPr lvl="1"/>
            <a:r>
              <a:rPr lang="en-US" altLang="en-US" smtClean="0"/>
              <a:t>Chẩn đoán: nội soi thực quản, đo PH thực quản 24h, đo áp lực TQ.</a:t>
            </a:r>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smtClean="0"/>
              <a:t>1.2 Nguyên nhân VCD: GERD</a:t>
            </a:r>
          </a:p>
        </p:txBody>
      </p:sp>
      <p:pic>
        <p:nvPicPr>
          <p:cNvPr id="68611" name="Picture 5"/>
          <p:cNvPicPr>
            <a:picLocks noGrp="1" noChangeAspect="1" noChangeArrowheads="1"/>
          </p:cNvPicPr>
          <p:nvPr>
            <p:ph idx="1"/>
          </p:nvPr>
        </p:nvPicPr>
        <p:blipFill>
          <a:blip r:embed="rId2" cstate="print"/>
          <a:srcRect/>
          <a:stretch>
            <a:fillRect/>
          </a:stretch>
        </p:blipFill>
        <p:spPr>
          <a:xfrm>
            <a:off x="1736725" y="1295400"/>
            <a:ext cx="5670550" cy="4800600"/>
          </a:xfrm>
          <a:noFill/>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smtClean="0"/>
              <a:t>1.2 Nguyên nhân VCD: GERD</a:t>
            </a:r>
          </a:p>
        </p:txBody>
      </p:sp>
      <p:pic>
        <p:nvPicPr>
          <p:cNvPr id="69635" name="Content Placeholder 3" descr="img5511.jpg"/>
          <p:cNvPicPr>
            <a:picLocks noGrp="1" noChangeAspect="1"/>
          </p:cNvPicPr>
          <p:nvPr>
            <p:ph idx="4294967295"/>
          </p:nvPr>
        </p:nvPicPr>
        <p:blipFill>
          <a:blip r:embed="rId2" cstate="print"/>
          <a:srcRect l="3288" t="13574" r="13904" b="42232"/>
          <a:stretch>
            <a:fillRect/>
          </a:stretch>
        </p:blipFill>
        <p:spPr>
          <a:xfrm>
            <a:off x="3929063" y="1714500"/>
            <a:ext cx="5214937" cy="3743325"/>
          </a:xfrm>
        </p:spPr>
      </p:pic>
      <p:pic>
        <p:nvPicPr>
          <p:cNvPr id="69636" name="Picture 4" descr="img551.jpg"/>
          <p:cNvPicPr>
            <a:picLocks noChangeAspect="1"/>
          </p:cNvPicPr>
          <p:nvPr/>
        </p:nvPicPr>
        <p:blipFill>
          <a:blip r:embed="rId3" cstate="print"/>
          <a:srcRect/>
          <a:stretch>
            <a:fillRect/>
          </a:stretch>
        </p:blipFill>
        <p:spPr bwMode="auto">
          <a:xfrm>
            <a:off x="0" y="1714500"/>
            <a:ext cx="3929063" cy="3128963"/>
          </a:xfrm>
          <a:prstGeom prst="rect">
            <a:avLst/>
          </a:prstGeom>
          <a:noFill/>
          <a:ln w="9525">
            <a:noFill/>
            <a:miter lim="800000"/>
            <a:headEnd/>
            <a:tailEnd/>
          </a:ln>
        </p:spPr>
      </p:pic>
      <p:sp>
        <p:nvSpPr>
          <p:cNvPr id="69637" name="TextBox 5"/>
          <p:cNvSpPr txBox="1">
            <a:spLocks noChangeArrowheads="1"/>
          </p:cNvSpPr>
          <p:nvPr/>
        </p:nvSpPr>
        <p:spPr bwMode="auto">
          <a:xfrm>
            <a:off x="500063" y="4902200"/>
            <a:ext cx="3143250" cy="830263"/>
          </a:xfrm>
          <a:prstGeom prst="rect">
            <a:avLst/>
          </a:prstGeom>
          <a:noFill/>
          <a:ln w="9525">
            <a:noFill/>
            <a:miter lim="800000"/>
            <a:headEnd/>
            <a:tailEnd/>
          </a:ln>
        </p:spPr>
        <p:txBody>
          <a:bodyPr>
            <a:spAutoFit/>
          </a:bodyPr>
          <a:lstStyle/>
          <a:p>
            <a:pPr eaLnBrk="1" hangingPunct="1"/>
            <a:r>
              <a:rPr lang="en-US" altLang="en-US" sz="2400">
                <a:solidFill>
                  <a:schemeClr val="bg1"/>
                </a:solidFill>
                <a:cs typeface="Arial" pitchFamily="34" charset="0"/>
              </a:rPr>
              <a:t>Phù nề sụn phễu 2 bên, theo dõi GERD</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smtClean="0"/>
              <a:t>1.2 Nguyên nhân VCD: GERD</a:t>
            </a:r>
          </a:p>
        </p:txBody>
      </p:sp>
      <p:pic>
        <p:nvPicPr>
          <p:cNvPr id="70659" name="Picture 2"/>
          <p:cNvPicPr>
            <a:picLocks noGrp="1" noChangeAspect="1" noChangeArrowheads="1"/>
          </p:cNvPicPr>
          <p:nvPr>
            <p:ph idx="1"/>
          </p:nvPr>
        </p:nvPicPr>
        <p:blipFill>
          <a:blip r:embed="rId2" cstate="print"/>
          <a:srcRect/>
          <a:stretch>
            <a:fillRect/>
          </a:stretch>
        </p:blipFill>
        <p:spPr>
          <a:xfrm>
            <a:off x="1725613" y="1295400"/>
            <a:ext cx="5692775" cy="4800600"/>
          </a:xfrm>
          <a:noFill/>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smtClean="0"/>
              <a:t>1.2  VCD kết hợp với hen</a:t>
            </a:r>
          </a:p>
        </p:txBody>
      </p:sp>
      <p:pic>
        <p:nvPicPr>
          <p:cNvPr id="71683" name="Picture 2"/>
          <p:cNvPicPr>
            <a:picLocks noGrp="1" noChangeAspect="1" noChangeArrowheads="1"/>
          </p:cNvPicPr>
          <p:nvPr>
            <p:ph idx="1"/>
          </p:nvPr>
        </p:nvPicPr>
        <p:blipFill>
          <a:blip r:embed="rId2" cstate="print"/>
          <a:srcRect/>
          <a:stretch>
            <a:fillRect/>
          </a:stretch>
        </p:blipFill>
        <p:spPr>
          <a:xfrm>
            <a:off x="1073150" y="1295400"/>
            <a:ext cx="6997700" cy="4800600"/>
          </a:xfrm>
          <a:noFill/>
        </p:spPr>
      </p:pic>
      <p:sp>
        <p:nvSpPr>
          <p:cNvPr id="71684" name="Rectangle 4"/>
          <p:cNvSpPr>
            <a:spLocks noChangeArrowheads="1"/>
          </p:cNvSpPr>
          <p:nvPr/>
        </p:nvSpPr>
        <p:spPr bwMode="auto">
          <a:xfrm>
            <a:off x="3124200" y="1676400"/>
            <a:ext cx="1752600" cy="369888"/>
          </a:xfrm>
          <a:prstGeom prst="rect">
            <a:avLst/>
          </a:prstGeom>
          <a:noFill/>
          <a:ln w="9525">
            <a:noFill/>
            <a:miter lim="800000"/>
            <a:headEnd/>
            <a:tailEnd/>
          </a:ln>
        </p:spPr>
        <p:txBody>
          <a:bodyPr>
            <a:spAutoFit/>
          </a:bodyPr>
          <a:lstStyle/>
          <a:p>
            <a:pPr eaLnBrk="1" hangingPunct="1"/>
            <a:r>
              <a:rPr lang="en-US" altLang="en-US">
                <a:solidFill>
                  <a:schemeClr val="bg1"/>
                </a:solidFill>
              </a:rPr>
              <a:t>ID. 171451</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smtClean="0"/>
              <a:t>1.3  Liệt dây thanh</a:t>
            </a:r>
            <a:endParaRPr lang="en-US" altLang="en-US" smtClean="0">
              <a:solidFill>
                <a:srgbClr val="000000"/>
              </a:solidFill>
            </a:endParaRPr>
          </a:p>
        </p:txBody>
      </p:sp>
      <p:sp>
        <p:nvSpPr>
          <p:cNvPr id="72707" name="Content Placeholder 2"/>
          <p:cNvSpPr>
            <a:spLocks noGrp="1"/>
          </p:cNvSpPr>
          <p:nvPr>
            <p:ph idx="1"/>
          </p:nvPr>
        </p:nvSpPr>
        <p:spPr/>
        <p:txBody>
          <a:bodyPr/>
          <a:lstStyle/>
          <a:p>
            <a:r>
              <a:rPr lang="en-US" altLang="en-US" sz="2400" smtClean="0"/>
              <a:t>Liệt thần kinh thanh quản quặt ngược bên: Nói khó, ho kiểu “bovine”.</a:t>
            </a:r>
          </a:p>
          <a:p>
            <a:r>
              <a:rPr lang="en-US" altLang="en-US" sz="2400" smtClean="0"/>
              <a:t>Cần lưu ý dấu hiệu đầu tiên của 1 u ác tính ở lồng ngực là liệt dây thanh 1 bên. </a:t>
            </a:r>
          </a:p>
          <a:p>
            <a:r>
              <a:rPr lang="en-US" altLang="en-US" sz="2400" smtClean="0"/>
              <a:t>CLS: CT, MRI: xác định nguyên nhân trong lồng ngực</a:t>
            </a:r>
          </a:p>
        </p:txBody>
      </p:sp>
      <p:pic>
        <p:nvPicPr>
          <p:cNvPr id="72708" name="Picture 3"/>
          <p:cNvPicPr>
            <a:picLocks noChangeAspect="1" noChangeArrowheads="1"/>
          </p:cNvPicPr>
          <p:nvPr/>
        </p:nvPicPr>
        <p:blipFill>
          <a:blip r:embed="rId2" cstate="print"/>
          <a:srcRect t="13979" b="6973"/>
          <a:stretch>
            <a:fillRect/>
          </a:stretch>
        </p:blipFill>
        <p:spPr bwMode="auto">
          <a:xfrm>
            <a:off x="1600200" y="3581400"/>
            <a:ext cx="5943600" cy="315753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smtClean="0"/>
              <a:t>1.3  Liệt dây thanh</a:t>
            </a:r>
            <a:endParaRPr lang="en-US" altLang="en-US" smtClean="0">
              <a:solidFill>
                <a:srgbClr val="000000"/>
              </a:solidFill>
            </a:endParaRPr>
          </a:p>
        </p:txBody>
      </p:sp>
      <p:sp>
        <p:nvSpPr>
          <p:cNvPr id="73731" name="Content Placeholder 2"/>
          <p:cNvSpPr>
            <a:spLocks noGrp="1"/>
          </p:cNvSpPr>
          <p:nvPr>
            <p:ph idx="1"/>
          </p:nvPr>
        </p:nvSpPr>
        <p:spPr/>
        <p:txBody>
          <a:bodyPr/>
          <a:lstStyle/>
          <a:p>
            <a:r>
              <a:rPr lang="en-US" altLang="en-US" sz="2800" smtClean="0"/>
              <a:t>Liệt thần kinh X hoàn toàn 1 bên: Khàn tiếng, bệnh sử hít sặc. Tổn thương ở trên TK thanh quản trên. Dây thanh ở vị trí giữa bên</a:t>
            </a:r>
          </a:p>
        </p:txBody>
      </p:sp>
      <p:pic>
        <p:nvPicPr>
          <p:cNvPr id="73732" name="Picture 3"/>
          <p:cNvPicPr>
            <a:picLocks noChangeAspect="1" noChangeArrowheads="1"/>
          </p:cNvPicPr>
          <p:nvPr/>
        </p:nvPicPr>
        <p:blipFill>
          <a:blip r:embed="rId2" cstate="print"/>
          <a:srcRect/>
          <a:stretch>
            <a:fillRect/>
          </a:stretch>
        </p:blipFill>
        <p:spPr bwMode="auto">
          <a:xfrm>
            <a:off x="1268413" y="2971800"/>
            <a:ext cx="6607175" cy="357187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smtClean="0"/>
              <a:t>1.3  Liệt dây thanh</a:t>
            </a:r>
            <a:endParaRPr lang="en-US" altLang="en-US" smtClean="0">
              <a:solidFill>
                <a:srgbClr val="000000"/>
              </a:solidFill>
            </a:endParaRPr>
          </a:p>
        </p:txBody>
      </p:sp>
      <p:sp>
        <p:nvSpPr>
          <p:cNvPr id="74755" name="Content Placeholder 2"/>
          <p:cNvSpPr>
            <a:spLocks noGrp="1"/>
          </p:cNvSpPr>
          <p:nvPr>
            <p:ph idx="1"/>
          </p:nvPr>
        </p:nvSpPr>
        <p:spPr/>
        <p:txBody>
          <a:bodyPr/>
          <a:lstStyle/>
          <a:p>
            <a:r>
              <a:rPr lang="en-US" altLang="en-US" sz="2400" smtClean="0"/>
              <a:t>Liệt thần kinh thanh quản quặt ngược 2 bên: thường có rít thanh quản, giọng nói có thể bình thường, thường có tiền căn mổ bướu giáp. Dây thanh cố định ở cạnh đường giữa</a:t>
            </a:r>
          </a:p>
        </p:txBody>
      </p:sp>
      <p:pic>
        <p:nvPicPr>
          <p:cNvPr id="74756" name="Picture 2"/>
          <p:cNvPicPr>
            <a:picLocks noChangeAspect="1" noChangeArrowheads="1"/>
          </p:cNvPicPr>
          <p:nvPr/>
        </p:nvPicPr>
        <p:blipFill>
          <a:blip r:embed="rId2" cstate="print"/>
          <a:srcRect/>
          <a:stretch>
            <a:fillRect/>
          </a:stretch>
        </p:blipFill>
        <p:spPr bwMode="auto">
          <a:xfrm>
            <a:off x="1249363" y="3200400"/>
            <a:ext cx="6645275" cy="329088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smtClean="0"/>
              <a:t>1.3  Liệt dây thanh</a:t>
            </a:r>
            <a:endParaRPr lang="en-US" altLang="en-US" smtClean="0">
              <a:solidFill>
                <a:srgbClr val="000000"/>
              </a:solidFill>
            </a:endParaRPr>
          </a:p>
        </p:txBody>
      </p:sp>
      <p:sp>
        <p:nvSpPr>
          <p:cNvPr id="75779" name="Content Placeholder 2"/>
          <p:cNvSpPr>
            <a:spLocks noGrp="1"/>
          </p:cNvSpPr>
          <p:nvPr>
            <p:ph idx="1"/>
          </p:nvPr>
        </p:nvSpPr>
        <p:spPr/>
        <p:txBody>
          <a:bodyPr/>
          <a:lstStyle/>
          <a:p>
            <a:r>
              <a:rPr lang="en-US" altLang="en-US" sz="2800" smtClean="0"/>
              <a:t>Liệt thần kinh X hoàn toàn 2 bên: giọng yếu, bệnh sử: hít sặc, tắc thở (choking), dây thanh ở vị trí trung gian, thanh môn mở đủ khi nghỉ (atisfactory glottic aperture at rest)</a:t>
            </a:r>
          </a:p>
        </p:txBody>
      </p:sp>
      <p:pic>
        <p:nvPicPr>
          <p:cNvPr id="75780" name="Picture 2"/>
          <p:cNvPicPr>
            <a:picLocks noChangeAspect="1" noChangeArrowheads="1"/>
          </p:cNvPicPr>
          <p:nvPr/>
        </p:nvPicPr>
        <p:blipFill>
          <a:blip r:embed="rId3" cstate="print"/>
          <a:srcRect/>
          <a:stretch>
            <a:fillRect/>
          </a:stretch>
        </p:blipFill>
        <p:spPr bwMode="auto">
          <a:xfrm>
            <a:off x="1320800" y="3352800"/>
            <a:ext cx="6500813" cy="327183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4"/>
          <p:cNvSpPr>
            <a:spLocks noGrp="1"/>
          </p:cNvSpPr>
          <p:nvPr>
            <p:ph type="title"/>
          </p:nvPr>
        </p:nvSpPr>
        <p:spPr/>
        <p:txBody>
          <a:bodyPr/>
          <a:lstStyle/>
          <a:p>
            <a:r>
              <a:rPr lang="en-US" altLang="en-US" smtClean="0"/>
              <a:t>THỰC HIỆN HÔ HẤP KÝ</a:t>
            </a:r>
          </a:p>
        </p:txBody>
      </p:sp>
      <p:pic>
        <p:nvPicPr>
          <p:cNvPr id="10243" name="Picture 4" descr="DSC04132"/>
          <p:cNvPicPr>
            <a:picLocks noGrp="1" noChangeAspect="1" noChangeArrowheads="1"/>
          </p:cNvPicPr>
          <p:nvPr>
            <p:ph idx="1"/>
          </p:nvPr>
        </p:nvPicPr>
        <p:blipFill>
          <a:blip r:embed="rId2" cstate="print"/>
          <a:srcRect/>
          <a:stretch>
            <a:fillRect/>
          </a:stretch>
        </p:blipFill>
        <p:spPr>
          <a:xfrm>
            <a:off x="1117600" y="1295400"/>
            <a:ext cx="6908800" cy="5181600"/>
          </a:xfr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smtClean="0"/>
              <a:t>1.3  Liệt dây thanh</a:t>
            </a:r>
          </a:p>
        </p:txBody>
      </p:sp>
      <p:sp>
        <p:nvSpPr>
          <p:cNvPr id="76803" name="Content Placeholder 2"/>
          <p:cNvSpPr>
            <a:spLocks noGrp="1"/>
          </p:cNvSpPr>
          <p:nvPr>
            <p:ph idx="1"/>
          </p:nvPr>
        </p:nvSpPr>
        <p:spPr/>
        <p:txBody>
          <a:bodyPr/>
          <a:lstStyle/>
          <a:p>
            <a:r>
              <a:rPr lang="en-US" altLang="en-US" smtClean="0"/>
              <a:t>Liệt dây thanh: liệt mở, liệt khép</a:t>
            </a:r>
          </a:p>
          <a:p>
            <a:r>
              <a:rPr lang="en-US" altLang="en-US" smtClean="0"/>
              <a:t>Phải</a:t>
            </a:r>
          </a:p>
          <a:p>
            <a:r>
              <a:rPr lang="en-US" altLang="en-US" smtClean="0"/>
              <a:t>Trái</a:t>
            </a:r>
          </a:p>
          <a:p>
            <a:r>
              <a:rPr lang="en-US" altLang="en-US" smtClean="0"/>
              <a:t>2 bên</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en-US" smtClean="0"/>
              <a:t>1.3  Liệt khép dây thanh (P)</a:t>
            </a:r>
          </a:p>
        </p:txBody>
      </p:sp>
      <p:pic>
        <p:nvPicPr>
          <p:cNvPr id="77827" name="Picture 2"/>
          <p:cNvPicPr>
            <a:picLocks noGrp="1" noChangeAspect="1" noChangeArrowheads="1"/>
          </p:cNvPicPr>
          <p:nvPr>
            <p:ph sz="half" idx="1"/>
          </p:nvPr>
        </p:nvPicPr>
        <p:blipFill>
          <a:blip r:embed="rId2" cstate="print"/>
          <a:srcRect/>
          <a:stretch>
            <a:fillRect/>
          </a:stretch>
        </p:blipFill>
        <p:spPr>
          <a:xfrm>
            <a:off x="457200" y="1295400"/>
            <a:ext cx="2486025" cy="5181600"/>
          </a:xfrm>
          <a:noFill/>
        </p:spPr>
      </p:pic>
      <p:pic>
        <p:nvPicPr>
          <p:cNvPr id="77828" name="Picture 3"/>
          <p:cNvPicPr>
            <a:picLocks noGrp="1" noChangeAspect="1" noChangeArrowheads="1"/>
          </p:cNvPicPr>
          <p:nvPr>
            <p:ph sz="half" idx="2"/>
          </p:nvPr>
        </p:nvPicPr>
        <p:blipFill>
          <a:blip r:embed="rId3" cstate="print"/>
          <a:srcRect/>
          <a:stretch>
            <a:fillRect/>
          </a:stretch>
        </p:blipFill>
        <p:spPr>
          <a:xfrm>
            <a:off x="3124200" y="1295400"/>
            <a:ext cx="5853113" cy="3784600"/>
          </a:xfrm>
          <a:noFill/>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smtClean="0"/>
              <a:t>1.3  Liệt khép dây thanh (P)</a:t>
            </a:r>
          </a:p>
        </p:txBody>
      </p:sp>
      <p:pic>
        <p:nvPicPr>
          <p:cNvPr id="78851" name="Picture 2"/>
          <p:cNvPicPr>
            <a:picLocks noGrp="1" noChangeAspect="1" noChangeArrowheads="1"/>
          </p:cNvPicPr>
          <p:nvPr>
            <p:ph idx="1"/>
          </p:nvPr>
        </p:nvPicPr>
        <p:blipFill>
          <a:blip r:embed="rId2" cstate="print"/>
          <a:srcRect/>
          <a:stretch>
            <a:fillRect/>
          </a:stretch>
        </p:blipFill>
        <p:spPr>
          <a:xfrm>
            <a:off x="2181225" y="1295400"/>
            <a:ext cx="4781550" cy="4800600"/>
          </a:xfr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2"/>
          <p:cNvSpPr>
            <a:spLocks noGrp="1"/>
          </p:cNvSpPr>
          <p:nvPr>
            <p:ph type="title"/>
          </p:nvPr>
        </p:nvSpPr>
        <p:spPr/>
        <p:txBody>
          <a:bodyPr/>
          <a:lstStyle/>
          <a:p>
            <a:pPr eaLnBrk="1" hangingPunct="1"/>
            <a:r>
              <a:rPr lang="en-US" altLang="en-US" smtClean="0"/>
              <a:t>1.3  Liệt khép dây thanh (T)</a:t>
            </a:r>
          </a:p>
        </p:txBody>
      </p:sp>
      <p:pic>
        <p:nvPicPr>
          <p:cNvPr id="79875" name="Picture 2"/>
          <p:cNvPicPr>
            <a:picLocks noGrp="1" noChangeAspect="1" noChangeArrowheads="1"/>
          </p:cNvPicPr>
          <p:nvPr>
            <p:ph sz="half" idx="1"/>
          </p:nvPr>
        </p:nvPicPr>
        <p:blipFill>
          <a:blip r:embed="rId2" cstate="print"/>
          <a:srcRect/>
          <a:stretch>
            <a:fillRect/>
          </a:stretch>
        </p:blipFill>
        <p:spPr>
          <a:xfrm>
            <a:off x="528638" y="1452563"/>
            <a:ext cx="3895725" cy="4867275"/>
          </a:xfrm>
          <a:noFill/>
        </p:spPr>
      </p:pic>
      <p:pic>
        <p:nvPicPr>
          <p:cNvPr id="79876" name="Picture 4"/>
          <p:cNvPicPr>
            <a:picLocks noGrp="1" noChangeAspect="1" noChangeArrowheads="1"/>
          </p:cNvPicPr>
          <p:nvPr>
            <p:ph sz="half" idx="2"/>
          </p:nvPr>
        </p:nvPicPr>
        <p:blipFill>
          <a:blip r:embed="rId3" cstate="print"/>
          <a:srcRect/>
          <a:stretch>
            <a:fillRect/>
          </a:stretch>
        </p:blipFill>
        <p:spPr>
          <a:xfrm>
            <a:off x="4648200" y="1447800"/>
            <a:ext cx="4492625" cy="4872038"/>
          </a:xfr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2"/>
          <p:cNvSpPr>
            <a:spLocks noGrp="1"/>
          </p:cNvSpPr>
          <p:nvPr>
            <p:ph type="title"/>
          </p:nvPr>
        </p:nvSpPr>
        <p:spPr/>
        <p:txBody>
          <a:bodyPr/>
          <a:lstStyle/>
          <a:p>
            <a:pPr eaLnBrk="1" hangingPunct="1"/>
            <a:r>
              <a:rPr lang="en-US" altLang="en-US" smtClean="0"/>
              <a:t>1.3  Liệt khép 2 dây thanh</a:t>
            </a:r>
          </a:p>
        </p:txBody>
      </p:sp>
      <p:pic>
        <p:nvPicPr>
          <p:cNvPr id="80899" name="Picture 2"/>
          <p:cNvPicPr>
            <a:picLocks noGrp="1" noChangeAspect="1" noChangeArrowheads="1"/>
          </p:cNvPicPr>
          <p:nvPr>
            <p:ph sz="half" idx="2"/>
          </p:nvPr>
        </p:nvPicPr>
        <p:blipFill>
          <a:blip r:embed="rId3" cstate="print"/>
          <a:srcRect/>
          <a:stretch>
            <a:fillRect/>
          </a:stretch>
        </p:blipFill>
        <p:spPr>
          <a:xfrm>
            <a:off x="4572000" y="1581150"/>
            <a:ext cx="4513263" cy="4610100"/>
          </a:xfrm>
          <a:noFill/>
        </p:spPr>
      </p:pic>
      <p:pic>
        <p:nvPicPr>
          <p:cNvPr id="80900" name="Picture 3"/>
          <p:cNvPicPr>
            <a:picLocks noGrp="1" noChangeAspect="1" noChangeArrowheads="1"/>
          </p:cNvPicPr>
          <p:nvPr>
            <p:ph sz="half" idx="1"/>
          </p:nvPr>
        </p:nvPicPr>
        <p:blipFill>
          <a:blip r:embed="rId4" cstate="print"/>
          <a:srcRect/>
          <a:stretch>
            <a:fillRect/>
          </a:stretch>
        </p:blipFill>
        <p:spPr>
          <a:xfrm>
            <a:off x="463550" y="1581150"/>
            <a:ext cx="4025900" cy="4610100"/>
          </a:xfr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2"/>
          <p:cNvSpPr>
            <a:spLocks noGrp="1"/>
          </p:cNvSpPr>
          <p:nvPr>
            <p:ph type="title"/>
          </p:nvPr>
        </p:nvSpPr>
        <p:spPr/>
        <p:txBody>
          <a:bodyPr/>
          <a:lstStyle/>
          <a:p>
            <a:pPr eaLnBrk="1" hangingPunct="1"/>
            <a:r>
              <a:rPr lang="en-US" altLang="en-US" smtClean="0"/>
              <a:t>1.3  Liệt mở 2 dây thanh</a:t>
            </a:r>
          </a:p>
        </p:txBody>
      </p:sp>
      <p:pic>
        <p:nvPicPr>
          <p:cNvPr id="81923" name="Picture 2"/>
          <p:cNvPicPr>
            <a:picLocks noGrp="1" noChangeAspect="1" noChangeArrowheads="1"/>
          </p:cNvPicPr>
          <p:nvPr>
            <p:ph sz="half" idx="1"/>
          </p:nvPr>
        </p:nvPicPr>
        <p:blipFill>
          <a:blip r:embed="rId2" cstate="print"/>
          <a:srcRect/>
          <a:stretch>
            <a:fillRect/>
          </a:stretch>
        </p:blipFill>
        <p:spPr>
          <a:xfrm>
            <a:off x="350838" y="1905000"/>
            <a:ext cx="4251325" cy="3962400"/>
          </a:xfrm>
          <a:noFill/>
        </p:spPr>
      </p:pic>
      <p:pic>
        <p:nvPicPr>
          <p:cNvPr id="81924" name="Picture 3"/>
          <p:cNvPicPr>
            <a:picLocks noGrp="1" noChangeAspect="1" noChangeArrowheads="1"/>
          </p:cNvPicPr>
          <p:nvPr>
            <p:ph sz="half" idx="2"/>
          </p:nvPr>
        </p:nvPicPr>
        <p:blipFill>
          <a:blip r:embed="rId3" cstate="print"/>
          <a:srcRect/>
          <a:stretch>
            <a:fillRect/>
          </a:stretch>
        </p:blipFill>
        <p:spPr>
          <a:xfrm>
            <a:off x="4948238" y="1905000"/>
            <a:ext cx="3438525" cy="3962400"/>
          </a:xfr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smtClean="0"/>
              <a:t>1.3  Liệt khép dây thanh kèm hen PQ</a:t>
            </a:r>
          </a:p>
        </p:txBody>
      </p:sp>
      <p:pic>
        <p:nvPicPr>
          <p:cNvPr id="82947" name="Picture 4"/>
          <p:cNvPicPr>
            <a:picLocks noChangeAspect="1" noChangeArrowheads="1"/>
          </p:cNvPicPr>
          <p:nvPr/>
        </p:nvPicPr>
        <p:blipFill>
          <a:blip r:embed="rId2" cstate="print"/>
          <a:srcRect/>
          <a:stretch>
            <a:fillRect/>
          </a:stretch>
        </p:blipFill>
        <p:spPr bwMode="auto">
          <a:xfrm>
            <a:off x="515938" y="5099050"/>
            <a:ext cx="4168775" cy="1612900"/>
          </a:xfrm>
          <a:prstGeom prst="rect">
            <a:avLst/>
          </a:prstGeom>
          <a:noFill/>
          <a:ln w="9525">
            <a:noFill/>
            <a:miter lim="800000"/>
            <a:headEnd/>
            <a:tailEnd/>
          </a:ln>
        </p:spPr>
      </p:pic>
      <p:pic>
        <p:nvPicPr>
          <p:cNvPr id="82948" name="Picture 5"/>
          <p:cNvPicPr>
            <a:picLocks noChangeAspect="1" noChangeArrowheads="1"/>
          </p:cNvPicPr>
          <p:nvPr/>
        </p:nvPicPr>
        <p:blipFill>
          <a:blip r:embed="rId3" cstate="print"/>
          <a:srcRect/>
          <a:stretch>
            <a:fillRect/>
          </a:stretch>
        </p:blipFill>
        <p:spPr bwMode="auto">
          <a:xfrm>
            <a:off x="4651375" y="5099050"/>
            <a:ext cx="4035425" cy="1612900"/>
          </a:xfrm>
          <a:prstGeom prst="rect">
            <a:avLst/>
          </a:prstGeom>
          <a:noFill/>
          <a:ln w="9525">
            <a:noFill/>
            <a:miter lim="800000"/>
            <a:headEnd/>
            <a:tailEnd/>
          </a:ln>
        </p:spPr>
      </p:pic>
      <p:pic>
        <p:nvPicPr>
          <p:cNvPr id="82949" name="Picture 2"/>
          <p:cNvPicPr>
            <a:picLocks noChangeAspect="1" noChangeArrowheads="1"/>
          </p:cNvPicPr>
          <p:nvPr/>
        </p:nvPicPr>
        <p:blipFill>
          <a:blip r:embed="rId4" cstate="print"/>
          <a:srcRect/>
          <a:stretch>
            <a:fillRect/>
          </a:stretch>
        </p:blipFill>
        <p:spPr bwMode="auto">
          <a:xfrm>
            <a:off x="515938" y="1219200"/>
            <a:ext cx="8170862" cy="3879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smtClean="0"/>
              <a:t>1.3  Liệt khép dây thanh kèm hen PQ</a:t>
            </a:r>
          </a:p>
        </p:txBody>
      </p:sp>
      <p:pic>
        <p:nvPicPr>
          <p:cNvPr id="83971" name="Picture 2"/>
          <p:cNvPicPr>
            <a:picLocks noGrp="1" noChangeAspect="1" noChangeArrowheads="1"/>
          </p:cNvPicPr>
          <p:nvPr>
            <p:ph sz="half" idx="2"/>
          </p:nvPr>
        </p:nvPicPr>
        <p:blipFill>
          <a:blip r:embed="rId2" cstate="print"/>
          <a:srcRect t="13548" r="71968" b="33853"/>
          <a:stretch>
            <a:fillRect/>
          </a:stretch>
        </p:blipFill>
        <p:spPr>
          <a:xfrm>
            <a:off x="6019800" y="1600200"/>
            <a:ext cx="2994025" cy="4572000"/>
          </a:xfrm>
          <a:noFill/>
        </p:spPr>
      </p:pic>
      <p:pic>
        <p:nvPicPr>
          <p:cNvPr id="83972" name="Picture 2"/>
          <p:cNvPicPr>
            <a:picLocks noGrp="1" noChangeAspect="1" noChangeArrowheads="1"/>
          </p:cNvPicPr>
          <p:nvPr>
            <p:ph sz="half" idx="1"/>
          </p:nvPr>
        </p:nvPicPr>
        <p:blipFill>
          <a:blip r:embed="rId3" cstate="print"/>
          <a:srcRect/>
          <a:stretch>
            <a:fillRect/>
          </a:stretch>
        </p:blipFill>
        <p:spPr>
          <a:xfrm>
            <a:off x="130175" y="1600200"/>
            <a:ext cx="6019800" cy="4572000"/>
          </a:xfr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ltLang="en-US" smtClean="0"/>
              <a:t>1.4  Phù nề dây thanh </a:t>
            </a:r>
          </a:p>
        </p:txBody>
      </p:sp>
      <p:pic>
        <p:nvPicPr>
          <p:cNvPr id="84995" name="Picture 5"/>
          <p:cNvPicPr>
            <a:picLocks noGrp="1" noChangeAspect="1" noChangeArrowheads="1"/>
          </p:cNvPicPr>
          <p:nvPr>
            <p:ph idx="1"/>
          </p:nvPr>
        </p:nvPicPr>
        <p:blipFill>
          <a:blip r:embed="rId2" cstate="print"/>
          <a:srcRect/>
          <a:stretch>
            <a:fillRect/>
          </a:stretch>
        </p:blipFill>
        <p:spPr>
          <a:xfrm>
            <a:off x="1743075" y="1428750"/>
            <a:ext cx="5657850" cy="4533900"/>
          </a:xfr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smtClean="0"/>
              <a:t>1.4  Phù nề dây thanh </a:t>
            </a:r>
          </a:p>
        </p:txBody>
      </p:sp>
      <p:pic>
        <p:nvPicPr>
          <p:cNvPr id="86019" name="Picture 4"/>
          <p:cNvPicPr>
            <a:picLocks noGrp="1" noChangeAspect="1" noChangeArrowheads="1"/>
          </p:cNvPicPr>
          <p:nvPr>
            <p:ph idx="1"/>
          </p:nvPr>
        </p:nvPicPr>
        <p:blipFill>
          <a:blip r:embed="rId2" cstate="print"/>
          <a:srcRect/>
          <a:stretch>
            <a:fillRect/>
          </a:stretch>
        </p:blipFill>
        <p:spPr>
          <a:xfrm>
            <a:off x="1276350" y="1295400"/>
            <a:ext cx="6591300" cy="4800600"/>
          </a:xfr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304800" y="5562600"/>
            <a:ext cx="8458200" cy="1143000"/>
          </a:xfrm>
          <a:prstGeom prst="rect">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7" name="Rectangle 66"/>
          <p:cNvSpPr/>
          <p:nvPr/>
        </p:nvSpPr>
        <p:spPr>
          <a:xfrm>
            <a:off x="304800" y="3810000"/>
            <a:ext cx="8458200" cy="1752600"/>
          </a:xfrm>
          <a:prstGeom prst="rect">
            <a:avLst/>
          </a:prstGeom>
          <a:solidFill>
            <a:srgbClr val="8064A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8" name="Rectangle 67"/>
          <p:cNvSpPr/>
          <p:nvPr/>
        </p:nvSpPr>
        <p:spPr>
          <a:xfrm>
            <a:off x="304800" y="1295400"/>
            <a:ext cx="8458200" cy="1676400"/>
          </a:xfrm>
          <a:prstGeom prst="rect">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9" name="Rectangle 68"/>
          <p:cNvSpPr/>
          <p:nvPr/>
        </p:nvSpPr>
        <p:spPr>
          <a:xfrm>
            <a:off x="304800" y="2971800"/>
            <a:ext cx="8458200" cy="838200"/>
          </a:xfrm>
          <a:prstGeom prst="rect">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0" name="AutoShape 5"/>
          <p:cNvSpPr>
            <a:spLocks noChangeAspect="1" noChangeArrowheads="1" noTextEdit="1"/>
          </p:cNvSpPr>
          <p:nvPr/>
        </p:nvSpPr>
        <p:spPr bwMode="auto">
          <a:xfrm>
            <a:off x="244475" y="1219200"/>
            <a:ext cx="7040293" cy="4349692"/>
          </a:xfrm>
          <a:prstGeom prst="rect">
            <a:avLst/>
          </a:prstGeom>
          <a:noFill/>
          <a:ln w="9525">
            <a:noFill/>
            <a:miter lim="800000"/>
            <a:headEnd/>
            <a:tailEnd/>
          </a:ln>
        </p:spPr>
        <p:txBody>
          <a:bodyPr/>
          <a:lstStyle/>
          <a:p>
            <a:pPr eaLnBrk="1" fontAlgn="auto" hangingPunct="1">
              <a:spcBef>
                <a:spcPts val="0"/>
              </a:spcBef>
              <a:spcAft>
                <a:spcPts val="0"/>
              </a:spcAft>
            </a:pPr>
            <a:endParaRPr lang="en-US">
              <a:solidFill>
                <a:prstClr val="black"/>
              </a:solidFill>
              <a:latin typeface="Calibri"/>
            </a:endParaRPr>
          </a:p>
        </p:txBody>
      </p:sp>
      <p:sp>
        <p:nvSpPr>
          <p:cNvPr id="71" name="Line 19"/>
          <p:cNvSpPr>
            <a:spLocks noChangeShapeType="1"/>
          </p:cNvSpPr>
          <p:nvPr/>
        </p:nvSpPr>
        <p:spPr bwMode="auto">
          <a:xfrm flipH="1">
            <a:off x="4640376" y="1424730"/>
            <a:ext cx="241700" cy="2260833"/>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2" name="Freeform 21"/>
          <p:cNvSpPr>
            <a:spLocks/>
          </p:cNvSpPr>
          <p:nvPr/>
        </p:nvSpPr>
        <p:spPr bwMode="auto">
          <a:xfrm>
            <a:off x="5117579" y="1424730"/>
            <a:ext cx="427623" cy="3963798"/>
          </a:xfrm>
          <a:custGeom>
            <a:avLst/>
            <a:gdLst>
              <a:gd name="T0" fmla="*/ 0 w 207"/>
              <a:gd name="T1" fmla="*/ 0 h 1890"/>
              <a:gd name="T2" fmla="*/ 205 w 207"/>
              <a:gd name="T3" fmla="*/ 1890 h 1890"/>
              <a:gd name="T4" fmla="*/ 207 w 207"/>
              <a:gd name="T5" fmla="*/ 1890 h 1890"/>
              <a:gd name="T6" fmla="*/ 0 60000 65536"/>
              <a:gd name="T7" fmla="*/ 0 60000 65536"/>
              <a:gd name="T8" fmla="*/ 0 60000 65536"/>
              <a:gd name="T9" fmla="*/ 0 w 207"/>
              <a:gd name="T10" fmla="*/ 0 h 1890"/>
              <a:gd name="T11" fmla="*/ 207 w 207"/>
              <a:gd name="T12" fmla="*/ 1890 h 1890"/>
            </a:gdLst>
            <a:ahLst/>
            <a:cxnLst>
              <a:cxn ang="T6">
                <a:pos x="T0" y="T1"/>
              </a:cxn>
              <a:cxn ang="T7">
                <a:pos x="T2" y="T3"/>
              </a:cxn>
              <a:cxn ang="T8">
                <a:pos x="T4" y="T5"/>
              </a:cxn>
            </a:cxnLst>
            <a:rect l="T9" t="T10" r="T11" b="T12"/>
            <a:pathLst>
              <a:path w="207" h="1890">
                <a:moveTo>
                  <a:pt x="0" y="0"/>
                </a:moveTo>
                <a:lnTo>
                  <a:pt x="205" y="1890"/>
                </a:lnTo>
                <a:lnTo>
                  <a:pt x="207" y="189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3" name="Line 23"/>
          <p:cNvSpPr>
            <a:spLocks noChangeShapeType="1"/>
          </p:cNvSpPr>
          <p:nvPr/>
        </p:nvSpPr>
        <p:spPr bwMode="auto">
          <a:xfrm flipH="1">
            <a:off x="5772441" y="3123501"/>
            <a:ext cx="245832" cy="2265028"/>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4" name="Freeform 24"/>
          <p:cNvSpPr>
            <a:spLocks/>
          </p:cNvSpPr>
          <p:nvPr/>
        </p:nvSpPr>
        <p:spPr bwMode="auto">
          <a:xfrm>
            <a:off x="6018273" y="2985083"/>
            <a:ext cx="231371" cy="138418"/>
          </a:xfrm>
          <a:custGeom>
            <a:avLst/>
            <a:gdLst>
              <a:gd name="T0" fmla="*/ 112 w 112"/>
              <a:gd name="T1" fmla="*/ 66 h 66"/>
              <a:gd name="T2" fmla="*/ 99 w 112"/>
              <a:gd name="T3" fmla="*/ 25 h 66"/>
              <a:gd name="T4" fmla="*/ 70 w 112"/>
              <a:gd name="T5" fmla="*/ 0 h 66"/>
              <a:gd name="T6" fmla="*/ 40 w 112"/>
              <a:gd name="T7" fmla="*/ 0 h 66"/>
              <a:gd name="T8" fmla="*/ 14 w 112"/>
              <a:gd name="T9" fmla="*/ 25 h 66"/>
              <a:gd name="T10" fmla="*/ 0 w 112"/>
              <a:gd name="T11" fmla="*/ 66 h 66"/>
              <a:gd name="T12" fmla="*/ 0 60000 65536"/>
              <a:gd name="T13" fmla="*/ 0 60000 65536"/>
              <a:gd name="T14" fmla="*/ 0 60000 65536"/>
              <a:gd name="T15" fmla="*/ 0 60000 65536"/>
              <a:gd name="T16" fmla="*/ 0 60000 65536"/>
              <a:gd name="T17" fmla="*/ 0 60000 65536"/>
              <a:gd name="T18" fmla="*/ 0 w 112"/>
              <a:gd name="T19" fmla="*/ 0 h 66"/>
              <a:gd name="T20" fmla="*/ 112 w 11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2" h="66">
                <a:moveTo>
                  <a:pt x="112" y="66"/>
                </a:moveTo>
                <a:lnTo>
                  <a:pt x="99" y="25"/>
                </a:lnTo>
                <a:lnTo>
                  <a:pt x="70" y="0"/>
                </a:lnTo>
                <a:lnTo>
                  <a:pt x="40" y="0"/>
                </a:lnTo>
                <a:lnTo>
                  <a:pt x="14" y="25"/>
                </a:lnTo>
                <a:lnTo>
                  <a:pt x="0" y="66"/>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5" name="Freeform 25"/>
          <p:cNvSpPr>
            <a:spLocks/>
          </p:cNvSpPr>
          <p:nvPr/>
        </p:nvSpPr>
        <p:spPr bwMode="auto">
          <a:xfrm>
            <a:off x="6249644" y="3123501"/>
            <a:ext cx="64040" cy="562062"/>
          </a:xfrm>
          <a:custGeom>
            <a:avLst/>
            <a:gdLst>
              <a:gd name="T0" fmla="*/ 0 w 31"/>
              <a:gd name="T1" fmla="*/ 0 h 268"/>
              <a:gd name="T2" fmla="*/ 29 w 31"/>
              <a:gd name="T3" fmla="*/ 268 h 268"/>
              <a:gd name="T4" fmla="*/ 31 w 31"/>
              <a:gd name="T5" fmla="*/ 268 h 268"/>
              <a:gd name="T6" fmla="*/ 0 60000 65536"/>
              <a:gd name="T7" fmla="*/ 0 60000 65536"/>
              <a:gd name="T8" fmla="*/ 0 60000 65536"/>
              <a:gd name="T9" fmla="*/ 0 w 31"/>
              <a:gd name="T10" fmla="*/ 0 h 268"/>
              <a:gd name="T11" fmla="*/ 31 w 31"/>
              <a:gd name="T12" fmla="*/ 268 h 268"/>
            </a:gdLst>
            <a:ahLst/>
            <a:cxnLst>
              <a:cxn ang="T6">
                <a:pos x="T0" y="T1"/>
              </a:cxn>
              <a:cxn ang="T7">
                <a:pos x="T2" y="T3"/>
              </a:cxn>
              <a:cxn ang="T8">
                <a:pos x="T4" y="T5"/>
              </a:cxn>
            </a:cxnLst>
            <a:rect l="T9" t="T10" r="T11" b="T12"/>
            <a:pathLst>
              <a:path w="31" h="268">
                <a:moveTo>
                  <a:pt x="0" y="0"/>
                </a:moveTo>
                <a:lnTo>
                  <a:pt x="29" y="268"/>
                </a:lnTo>
                <a:lnTo>
                  <a:pt x="31" y="268"/>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6" name="Freeform 26"/>
          <p:cNvSpPr>
            <a:spLocks/>
          </p:cNvSpPr>
          <p:nvPr/>
        </p:nvSpPr>
        <p:spPr bwMode="auto">
          <a:xfrm>
            <a:off x="6309553" y="3685563"/>
            <a:ext cx="229305" cy="138418"/>
          </a:xfrm>
          <a:custGeom>
            <a:avLst/>
            <a:gdLst>
              <a:gd name="T0" fmla="*/ 0 w 111"/>
              <a:gd name="T1" fmla="*/ 0 h 66"/>
              <a:gd name="T2" fmla="*/ 13 w 111"/>
              <a:gd name="T3" fmla="*/ 41 h 66"/>
              <a:gd name="T4" fmla="*/ 38 w 111"/>
              <a:gd name="T5" fmla="*/ 66 h 66"/>
              <a:gd name="T6" fmla="*/ 69 w 111"/>
              <a:gd name="T7" fmla="*/ 66 h 66"/>
              <a:gd name="T8" fmla="*/ 96 w 111"/>
              <a:gd name="T9" fmla="*/ 41 h 66"/>
              <a:gd name="T10" fmla="*/ 111 w 111"/>
              <a:gd name="T11" fmla="*/ 0 h 66"/>
              <a:gd name="T12" fmla="*/ 0 60000 65536"/>
              <a:gd name="T13" fmla="*/ 0 60000 65536"/>
              <a:gd name="T14" fmla="*/ 0 60000 65536"/>
              <a:gd name="T15" fmla="*/ 0 60000 65536"/>
              <a:gd name="T16" fmla="*/ 0 60000 65536"/>
              <a:gd name="T17" fmla="*/ 0 60000 65536"/>
              <a:gd name="T18" fmla="*/ 0 w 111"/>
              <a:gd name="T19" fmla="*/ 0 h 66"/>
              <a:gd name="T20" fmla="*/ 111 w 111"/>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1" h="66">
                <a:moveTo>
                  <a:pt x="0" y="0"/>
                </a:moveTo>
                <a:lnTo>
                  <a:pt x="13" y="41"/>
                </a:lnTo>
                <a:lnTo>
                  <a:pt x="38" y="66"/>
                </a:lnTo>
                <a:lnTo>
                  <a:pt x="69" y="66"/>
                </a:lnTo>
                <a:lnTo>
                  <a:pt x="96" y="41"/>
                </a:lnTo>
                <a:lnTo>
                  <a:pt x="111"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7" name="Line 27"/>
          <p:cNvSpPr>
            <a:spLocks noChangeShapeType="1"/>
          </p:cNvSpPr>
          <p:nvPr/>
        </p:nvSpPr>
        <p:spPr bwMode="auto">
          <a:xfrm flipH="1">
            <a:off x="6538858" y="3123501"/>
            <a:ext cx="64040"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8" name="Freeform 28"/>
          <p:cNvSpPr>
            <a:spLocks/>
          </p:cNvSpPr>
          <p:nvPr/>
        </p:nvSpPr>
        <p:spPr bwMode="auto">
          <a:xfrm>
            <a:off x="6600833" y="2985083"/>
            <a:ext cx="231371" cy="138418"/>
          </a:xfrm>
          <a:custGeom>
            <a:avLst/>
            <a:gdLst>
              <a:gd name="T0" fmla="*/ 112 w 112"/>
              <a:gd name="T1" fmla="*/ 66 h 66"/>
              <a:gd name="T2" fmla="*/ 96 w 112"/>
              <a:gd name="T3" fmla="*/ 25 h 66"/>
              <a:gd name="T4" fmla="*/ 70 w 112"/>
              <a:gd name="T5" fmla="*/ 0 h 66"/>
              <a:gd name="T6" fmla="*/ 39 w 112"/>
              <a:gd name="T7" fmla="*/ 0 h 66"/>
              <a:gd name="T8" fmla="*/ 11 w 112"/>
              <a:gd name="T9" fmla="*/ 25 h 66"/>
              <a:gd name="T10" fmla="*/ 0 w 112"/>
              <a:gd name="T11" fmla="*/ 66 h 66"/>
              <a:gd name="T12" fmla="*/ 0 60000 65536"/>
              <a:gd name="T13" fmla="*/ 0 60000 65536"/>
              <a:gd name="T14" fmla="*/ 0 60000 65536"/>
              <a:gd name="T15" fmla="*/ 0 60000 65536"/>
              <a:gd name="T16" fmla="*/ 0 60000 65536"/>
              <a:gd name="T17" fmla="*/ 0 60000 65536"/>
              <a:gd name="T18" fmla="*/ 0 w 112"/>
              <a:gd name="T19" fmla="*/ 0 h 66"/>
              <a:gd name="T20" fmla="*/ 112 w 11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2" h="66">
                <a:moveTo>
                  <a:pt x="112" y="66"/>
                </a:moveTo>
                <a:lnTo>
                  <a:pt x="96" y="25"/>
                </a:lnTo>
                <a:lnTo>
                  <a:pt x="70" y="0"/>
                </a:lnTo>
                <a:lnTo>
                  <a:pt x="39" y="0"/>
                </a:lnTo>
                <a:lnTo>
                  <a:pt x="11" y="25"/>
                </a:lnTo>
                <a:lnTo>
                  <a:pt x="0" y="66"/>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79" name="Rectangle 67"/>
          <p:cNvSpPr>
            <a:spLocks noChangeArrowheads="1"/>
          </p:cNvSpPr>
          <p:nvPr/>
        </p:nvSpPr>
        <p:spPr bwMode="auto">
          <a:xfrm>
            <a:off x="2971800" y="1752600"/>
            <a:ext cx="1720403" cy="830997"/>
          </a:xfrm>
          <a:prstGeom prst="rect">
            <a:avLst/>
          </a:prstGeom>
          <a:noFill/>
          <a:ln w="9525">
            <a:noFill/>
            <a:miter lim="800000"/>
            <a:headEnd/>
            <a:tailEnd/>
          </a:ln>
        </p:spPr>
        <p:txBody>
          <a:bodyPr wrap="square" lIns="0" tIns="0" rIns="0" bIns="0">
            <a:spAutoFit/>
          </a:bodyPr>
          <a:lstStyle/>
          <a:p>
            <a:pPr algn="ctr" eaLnBrk="1" fontAlgn="auto" hangingPunct="1">
              <a:spcBef>
                <a:spcPts val="0"/>
              </a:spcBef>
              <a:spcAft>
                <a:spcPts val="0"/>
              </a:spcAft>
            </a:pPr>
            <a:r>
              <a:rPr lang="en-US" altLang="en-US" b="1" dirty="0" err="1">
                <a:solidFill>
                  <a:srgbClr val="FFFF00"/>
                </a:solidFill>
                <a:latin typeface="Calibri"/>
              </a:rPr>
              <a:t>Inspiratory</a:t>
            </a:r>
            <a:endParaRPr lang="en-US" altLang="en-US" b="1" dirty="0">
              <a:solidFill>
                <a:srgbClr val="FFFF00"/>
              </a:solidFill>
              <a:latin typeface="Calibri"/>
            </a:endParaRPr>
          </a:p>
          <a:p>
            <a:pPr algn="ctr" eaLnBrk="1" fontAlgn="auto" hangingPunct="1">
              <a:spcBef>
                <a:spcPts val="0"/>
              </a:spcBef>
              <a:spcAft>
                <a:spcPts val="0"/>
              </a:spcAft>
            </a:pPr>
            <a:r>
              <a:rPr lang="en-US" altLang="en-US" b="1" dirty="0">
                <a:solidFill>
                  <a:srgbClr val="FFFF00"/>
                </a:solidFill>
                <a:latin typeface="Calibri"/>
              </a:rPr>
              <a:t>Capacity (IC)</a:t>
            </a:r>
          </a:p>
          <a:p>
            <a:pPr algn="ctr" eaLnBrk="1" fontAlgn="auto" hangingPunct="1">
              <a:spcBef>
                <a:spcPts val="0"/>
              </a:spcBef>
              <a:spcAft>
                <a:spcPts val="0"/>
              </a:spcAft>
            </a:pPr>
            <a:r>
              <a:rPr lang="en-US" altLang="en-US" b="1" dirty="0">
                <a:solidFill>
                  <a:prstClr val="white"/>
                </a:solidFill>
                <a:latin typeface="Calibri"/>
              </a:rPr>
              <a:t>Dung </a:t>
            </a:r>
            <a:r>
              <a:rPr lang="en-US" altLang="en-US" b="1" dirty="0" err="1">
                <a:solidFill>
                  <a:prstClr val="white"/>
                </a:solidFill>
                <a:latin typeface="Calibri"/>
              </a:rPr>
              <a:t>tích</a:t>
            </a:r>
            <a:r>
              <a:rPr lang="en-US" altLang="en-US" b="1" dirty="0">
                <a:solidFill>
                  <a:prstClr val="white"/>
                </a:solidFill>
                <a:latin typeface="Calibri"/>
              </a:rPr>
              <a:t> </a:t>
            </a:r>
            <a:r>
              <a:rPr lang="en-US" altLang="en-US" b="1" dirty="0" err="1">
                <a:solidFill>
                  <a:prstClr val="white"/>
                </a:solidFill>
                <a:latin typeface="Calibri"/>
              </a:rPr>
              <a:t>hít</a:t>
            </a:r>
            <a:r>
              <a:rPr lang="en-US" altLang="en-US" b="1" dirty="0">
                <a:solidFill>
                  <a:prstClr val="white"/>
                </a:solidFill>
                <a:latin typeface="Calibri"/>
              </a:rPr>
              <a:t> </a:t>
            </a:r>
            <a:r>
              <a:rPr lang="en-US" altLang="en-US" b="1" dirty="0" err="1">
                <a:solidFill>
                  <a:prstClr val="white"/>
                </a:solidFill>
                <a:latin typeface="Calibri"/>
              </a:rPr>
              <a:t>vào</a:t>
            </a:r>
            <a:endParaRPr lang="en-US" altLang="en-US" b="1" dirty="0">
              <a:solidFill>
                <a:prstClr val="white"/>
              </a:solidFill>
              <a:latin typeface="Calibri"/>
            </a:endParaRPr>
          </a:p>
        </p:txBody>
      </p:sp>
      <p:sp>
        <p:nvSpPr>
          <p:cNvPr id="80" name="Rectangle 71"/>
          <p:cNvSpPr>
            <a:spLocks noChangeArrowheads="1"/>
          </p:cNvSpPr>
          <p:nvPr/>
        </p:nvSpPr>
        <p:spPr bwMode="auto">
          <a:xfrm>
            <a:off x="304800" y="1752600"/>
            <a:ext cx="2362200" cy="830997"/>
          </a:xfrm>
          <a:prstGeom prst="rect">
            <a:avLst/>
          </a:prstGeom>
          <a:noFill/>
          <a:ln w="9525">
            <a:noFill/>
            <a:miter lim="800000"/>
            <a:headEnd/>
            <a:tailEnd/>
          </a:ln>
        </p:spPr>
        <p:txBody>
          <a:bodyPr wrap="square" lIns="0" tIns="0" rIns="0" bIns="0">
            <a:spAutoFit/>
          </a:bodyPr>
          <a:lstStyle/>
          <a:p>
            <a:pPr algn="ctr" eaLnBrk="1" fontAlgn="auto" hangingPunct="1">
              <a:spcBef>
                <a:spcPts val="0"/>
              </a:spcBef>
              <a:spcAft>
                <a:spcPts val="0"/>
              </a:spcAft>
            </a:pPr>
            <a:r>
              <a:rPr lang="en-US" altLang="en-US" b="1" dirty="0" err="1">
                <a:solidFill>
                  <a:srgbClr val="FFFF00"/>
                </a:solidFill>
                <a:latin typeface="Calibri"/>
              </a:rPr>
              <a:t>Inspiratory</a:t>
            </a:r>
            <a:r>
              <a:rPr lang="en-US" altLang="en-US" b="1" dirty="0">
                <a:solidFill>
                  <a:srgbClr val="FFFF00"/>
                </a:solidFill>
                <a:latin typeface="Calibri"/>
              </a:rPr>
              <a:t> </a:t>
            </a:r>
            <a:r>
              <a:rPr lang="en-US" altLang="en-US" b="1" dirty="0">
                <a:solidFill>
                  <a:srgbClr val="FFFF00"/>
                </a:solidFill>
                <a:latin typeface="Calibri"/>
              </a:rPr>
              <a:t>Reserve</a:t>
            </a:r>
          </a:p>
          <a:p>
            <a:pPr algn="ctr" eaLnBrk="1" fontAlgn="auto" hangingPunct="1">
              <a:spcBef>
                <a:spcPts val="0"/>
              </a:spcBef>
              <a:spcAft>
                <a:spcPts val="0"/>
              </a:spcAft>
            </a:pPr>
            <a:r>
              <a:rPr lang="en-US" altLang="en-US" b="1" dirty="0">
                <a:solidFill>
                  <a:srgbClr val="FFFF00"/>
                </a:solidFill>
                <a:latin typeface="Calibri"/>
              </a:rPr>
              <a:t>Volume (IRV)</a:t>
            </a:r>
          </a:p>
          <a:p>
            <a:pPr algn="ctr" eaLnBrk="1" fontAlgn="auto" hangingPunct="1">
              <a:spcBef>
                <a:spcPts val="0"/>
              </a:spcBef>
              <a:spcAft>
                <a:spcPts val="0"/>
              </a:spcAft>
            </a:pPr>
            <a:r>
              <a:rPr lang="en-US" altLang="en-US" b="1" dirty="0" err="1">
                <a:solidFill>
                  <a:prstClr val="white"/>
                </a:solidFill>
                <a:latin typeface="Calibri"/>
              </a:rPr>
              <a:t>Thể</a:t>
            </a:r>
            <a:r>
              <a:rPr lang="en-US" altLang="en-US" b="1" dirty="0">
                <a:solidFill>
                  <a:prstClr val="white"/>
                </a:solidFill>
                <a:latin typeface="Calibri"/>
              </a:rPr>
              <a:t> </a:t>
            </a:r>
            <a:r>
              <a:rPr lang="en-US" altLang="en-US" b="1" dirty="0" err="1">
                <a:solidFill>
                  <a:prstClr val="white"/>
                </a:solidFill>
                <a:latin typeface="Calibri"/>
              </a:rPr>
              <a:t>tích</a:t>
            </a:r>
            <a:r>
              <a:rPr lang="en-US" altLang="en-US" b="1" dirty="0">
                <a:solidFill>
                  <a:prstClr val="white"/>
                </a:solidFill>
                <a:latin typeface="Calibri"/>
              </a:rPr>
              <a:t> </a:t>
            </a:r>
            <a:r>
              <a:rPr lang="en-US" altLang="en-US" b="1" dirty="0" err="1">
                <a:solidFill>
                  <a:prstClr val="white"/>
                </a:solidFill>
                <a:latin typeface="Calibri"/>
              </a:rPr>
              <a:t>dự</a:t>
            </a:r>
            <a:r>
              <a:rPr lang="en-US" altLang="en-US" b="1" dirty="0">
                <a:solidFill>
                  <a:prstClr val="white"/>
                </a:solidFill>
                <a:latin typeface="Calibri"/>
              </a:rPr>
              <a:t> </a:t>
            </a:r>
            <a:r>
              <a:rPr lang="en-US" altLang="en-US" b="1" dirty="0" err="1">
                <a:solidFill>
                  <a:prstClr val="white"/>
                </a:solidFill>
                <a:latin typeface="Calibri"/>
              </a:rPr>
              <a:t>trữ</a:t>
            </a:r>
            <a:r>
              <a:rPr lang="en-US" altLang="en-US" b="1" dirty="0">
                <a:solidFill>
                  <a:prstClr val="white"/>
                </a:solidFill>
                <a:latin typeface="Calibri"/>
              </a:rPr>
              <a:t> </a:t>
            </a:r>
            <a:r>
              <a:rPr lang="en-US" altLang="en-US" b="1" dirty="0" err="1">
                <a:solidFill>
                  <a:prstClr val="white"/>
                </a:solidFill>
                <a:latin typeface="Calibri"/>
              </a:rPr>
              <a:t>hít</a:t>
            </a:r>
            <a:r>
              <a:rPr lang="en-US" altLang="en-US" b="1" dirty="0">
                <a:solidFill>
                  <a:prstClr val="white"/>
                </a:solidFill>
                <a:latin typeface="Calibri"/>
              </a:rPr>
              <a:t> </a:t>
            </a:r>
            <a:r>
              <a:rPr lang="en-US" altLang="en-US" b="1" dirty="0" err="1">
                <a:solidFill>
                  <a:prstClr val="white"/>
                </a:solidFill>
                <a:latin typeface="Calibri"/>
              </a:rPr>
              <a:t>vào</a:t>
            </a:r>
            <a:endParaRPr lang="en-US" altLang="en-US" b="1" dirty="0">
              <a:solidFill>
                <a:prstClr val="white"/>
              </a:solidFill>
              <a:latin typeface="Calibri"/>
            </a:endParaRPr>
          </a:p>
        </p:txBody>
      </p:sp>
      <p:sp>
        <p:nvSpPr>
          <p:cNvPr id="81" name="Rectangle 75"/>
          <p:cNvSpPr>
            <a:spLocks noChangeArrowheads="1"/>
          </p:cNvSpPr>
          <p:nvPr/>
        </p:nvSpPr>
        <p:spPr bwMode="auto">
          <a:xfrm>
            <a:off x="457200" y="3124200"/>
            <a:ext cx="1981200" cy="553998"/>
          </a:xfrm>
          <a:prstGeom prst="rect">
            <a:avLst/>
          </a:prstGeom>
          <a:noFill/>
          <a:ln w="9525">
            <a:noFill/>
            <a:miter lim="800000"/>
            <a:headEnd/>
            <a:tailEnd/>
          </a:ln>
        </p:spPr>
        <p:txBody>
          <a:bodyPr wrap="square" lIns="0" tIns="0" rIns="0" bIns="0">
            <a:spAutoFit/>
          </a:bodyPr>
          <a:lstStyle/>
          <a:p>
            <a:pPr algn="ctr" eaLnBrk="1" fontAlgn="auto" hangingPunct="1">
              <a:spcBef>
                <a:spcPts val="0"/>
              </a:spcBef>
              <a:spcAft>
                <a:spcPts val="0"/>
              </a:spcAft>
            </a:pPr>
            <a:r>
              <a:rPr lang="en-US" altLang="en-US" b="1" dirty="0">
                <a:solidFill>
                  <a:srgbClr val="FFFF00"/>
                </a:solidFill>
                <a:latin typeface="Calibri"/>
              </a:rPr>
              <a:t>Tidal </a:t>
            </a:r>
            <a:r>
              <a:rPr lang="en-US" altLang="en-US" b="1" dirty="0">
                <a:solidFill>
                  <a:srgbClr val="FFFF00"/>
                </a:solidFill>
                <a:latin typeface="Calibri"/>
              </a:rPr>
              <a:t>Volume (TV)</a:t>
            </a:r>
          </a:p>
          <a:p>
            <a:pPr algn="ctr" eaLnBrk="1" fontAlgn="auto" hangingPunct="1">
              <a:spcBef>
                <a:spcPts val="0"/>
              </a:spcBef>
              <a:spcAft>
                <a:spcPts val="0"/>
              </a:spcAft>
            </a:pPr>
            <a:r>
              <a:rPr lang="en-US" altLang="en-US" b="1" dirty="0" err="1">
                <a:solidFill>
                  <a:prstClr val="white"/>
                </a:solidFill>
                <a:latin typeface="Calibri"/>
              </a:rPr>
              <a:t>Thể</a:t>
            </a:r>
            <a:r>
              <a:rPr lang="en-US" altLang="en-US" b="1" dirty="0">
                <a:solidFill>
                  <a:prstClr val="white"/>
                </a:solidFill>
                <a:latin typeface="Calibri"/>
              </a:rPr>
              <a:t> </a:t>
            </a:r>
            <a:r>
              <a:rPr lang="en-US" altLang="en-US" b="1" dirty="0" err="1">
                <a:solidFill>
                  <a:prstClr val="white"/>
                </a:solidFill>
                <a:latin typeface="Calibri"/>
              </a:rPr>
              <a:t>tích</a:t>
            </a:r>
            <a:r>
              <a:rPr lang="en-US" altLang="en-US" b="1" dirty="0">
                <a:solidFill>
                  <a:prstClr val="white"/>
                </a:solidFill>
                <a:latin typeface="Calibri"/>
              </a:rPr>
              <a:t> </a:t>
            </a:r>
            <a:r>
              <a:rPr lang="en-US" altLang="en-US" b="1" dirty="0" err="1">
                <a:solidFill>
                  <a:prstClr val="white"/>
                </a:solidFill>
                <a:latin typeface="Calibri"/>
              </a:rPr>
              <a:t>lưu</a:t>
            </a:r>
            <a:r>
              <a:rPr lang="en-US" altLang="en-US" b="1" dirty="0">
                <a:solidFill>
                  <a:prstClr val="white"/>
                </a:solidFill>
                <a:latin typeface="Calibri"/>
              </a:rPr>
              <a:t> </a:t>
            </a:r>
            <a:r>
              <a:rPr lang="en-US" altLang="en-US" b="1" dirty="0" err="1">
                <a:solidFill>
                  <a:prstClr val="white"/>
                </a:solidFill>
                <a:latin typeface="Calibri"/>
              </a:rPr>
              <a:t>thông</a:t>
            </a:r>
            <a:endParaRPr lang="en-US" altLang="en-US" b="1" dirty="0">
              <a:solidFill>
                <a:prstClr val="white"/>
              </a:solidFill>
              <a:latin typeface="Calibri"/>
            </a:endParaRPr>
          </a:p>
        </p:txBody>
      </p:sp>
      <p:sp>
        <p:nvSpPr>
          <p:cNvPr id="82" name="Rectangle 78"/>
          <p:cNvSpPr>
            <a:spLocks noChangeArrowheads="1"/>
          </p:cNvSpPr>
          <p:nvPr/>
        </p:nvSpPr>
        <p:spPr bwMode="auto">
          <a:xfrm>
            <a:off x="457200" y="4274403"/>
            <a:ext cx="2096471" cy="830997"/>
          </a:xfrm>
          <a:prstGeom prst="rect">
            <a:avLst/>
          </a:prstGeom>
          <a:noFill/>
          <a:ln w="9525">
            <a:noFill/>
            <a:miter lim="800000"/>
            <a:headEnd/>
            <a:tailEnd/>
          </a:ln>
        </p:spPr>
        <p:txBody>
          <a:bodyPr wrap="none" lIns="0" tIns="0" rIns="0" bIns="0">
            <a:spAutoFit/>
          </a:bodyPr>
          <a:lstStyle/>
          <a:p>
            <a:pPr algn="ctr" eaLnBrk="1" fontAlgn="auto" hangingPunct="1">
              <a:spcBef>
                <a:spcPts val="0"/>
              </a:spcBef>
              <a:spcAft>
                <a:spcPts val="0"/>
              </a:spcAft>
            </a:pPr>
            <a:r>
              <a:rPr lang="en-US" altLang="en-US" b="1" dirty="0">
                <a:solidFill>
                  <a:srgbClr val="FFFF00"/>
                </a:solidFill>
                <a:latin typeface="Calibri"/>
              </a:rPr>
              <a:t>Expiratory </a:t>
            </a:r>
            <a:r>
              <a:rPr lang="en-US" altLang="en-US" b="1" dirty="0">
                <a:solidFill>
                  <a:srgbClr val="FFFF00"/>
                </a:solidFill>
                <a:latin typeface="Calibri"/>
              </a:rPr>
              <a:t>Reserve</a:t>
            </a:r>
          </a:p>
          <a:p>
            <a:pPr algn="ctr" eaLnBrk="1" fontAlgn="auto" hangingPunct="1">
              <a:spcBef>
                <a:spcPts val="0"/>
              </a:spcBef>
              <a:spcAft>
                <a:spcPts val="0"/>
              </a:spcAft>
            </a:pPr>
            <a:r>
              <a:rPr lang="en-US" altLang="en-US" b="1" dirty="0">
                <a:solidFill>
                  <a:srgbClr val="FFFF00"/>
                </a:solidFill>
                <a:latin typeface="Calibri"/>
              </a:rPr>
              <a:t>Volume (ERV)</a:t>
            </a:r>
          </a:p>
          <a:p>
            <a:pPr algn="ctr" eaLnBrk="1" fontAlgn="auto" hangingPunct="1">
              <a:spcBef>
                <a:spcPts val="0"/>
              </a:spcBef>
              <a:spcAft>
                <a:spcPts val="0"/>
              </a:spcAft>
            </a:pPr>
            <a:r>
              <a:rPr lang="en-US" altLang="en-US" b="1" dirty="0" err="1">
                <a:solidFill>
                  <a:prstClr val="white"/>
                </a:solidFill>
                <a:latin typeface="Calibri"/>
              </a:rPr>
              <a:t>Thể</a:t>
            </a:r>
            <a:r>
              <a:rPr lang="en-US" altLang="en-US" b="1" dirty="0">
                <a:solidFill>
                  <a:prstClr val="white"/>
                </a:solidFill>
                <a:latin typeface="Calibri"/>
              </a:rPr>
              <a:t> </a:t>
            </a:r>
            <a:r>
              <a:rPr lang="en-US" altLang="en-US" b="1" dirty="0" err="1">
                <a:solidFill>
                  <a:prstClr val="white"/>
                </a:solidFill>
                <a:latin typeface="Calibri"/>
              </a:rPr>
              <a:t>tích</a:t>
            </a:r>
            <a:r>
              <a:rPr lang="en-US" altLang="en-US" b="1" dirty="0">
                <a:solidFill>
                  <a:prstClr val="white"/>
                </a:solidFill>
                <a:latin typeface="Calibri"/>
              </a:rPr>
              <a:t> </a:t>
            </a:r>
            <a:r>
              <a:rPr lang="en-US" altLang="en-US" b="1" dirty="0" err="1">
                <a:solidFill>
                  <a:prstClr val="white"/>
                </a:solidFill>
                <a:latin typeface="Calibri"/>
              </a:rPr>
              <a:t>dự</a:t>
            </a:r>
            <a:r>
              <a:rPr lang="en-US" altLang="en-US" b="1" dirty="0">
                <a:solidFill>
                  <a:prstClr val="white"/>
                </a:solidFill>
                <a:latin typeface="Calibri"/>
              </a:rPr>
              <a:t> </a:t>
            </a:r>
            <a:r>
              <a:rPr lang="en-US" altLang="en-US" b="1" dirty="0" err="1">
                <a:solidFill>
                  <a:prstClr val="white"/>
                </a:solidFill>
                <a:latin typeface="Calibri"/>
              </a:rPr>
              <a:t>trữ</a:t>
            </a:r>
            <a:r>
              <a:rPr lang="en-US" altLang="en-US" b="1" dirty="0">
                <a:solidFill>
                  <a:prstClr val="white"/>
                </a:solidFill>
                <a:latin typeface="Calibri"/>
              </a:rPr>
              <a:t> </a:t>
            </a:r>
            <a:r>
              <a:rPr lang="en-US" altLang="en-US" b="1" dirty="0" err="1">
                <a:solidFill>
                  <a:prstClr val="white"/>
                </a:solidFill>
                <a:latin typeface="Calibri"/>
              </a:rPr>
              <a:t>thở</a:t>
            </a:r>
            <a:r>
              <a:rPr lang="en-US" altLang="en-US" b="1" dirty="0">
                <a:solidFill>
                  <a:prstClr val="white"/>
                </a:solidFill>
                <a:latin typeface="Calibri"/>
              </a:rPr>
              <a:t> </a:t>
            </a:r>
            <a:r>
              <a:rPr lang="en-US" altLang="en-US" b="1" dirty="0" err="1">
                <a:solidFill>
                  <a:prstClr val="white"/>
                </a:solidFill>
                <a:latin typeface="Calibri"/>
              </a:rPr>
              <a:t>ra</a:t>
            </a:r>
            <a:endParaRPr lang="en-US" altLang="en-US" b="1" dirty="0">
              <a:solidFill>
                <a:prstClr val="white"/>
              </a:solidFill>
              <a:latin typeface="Calibri"/>
            </a:endParaRPr>
          </a:p>
        </p:txBody>
      </p:sp>
      <p:sp>
        <p:nvSpPr>
          <p:cNvPr id="83" name="Line 133"/>
          <p:cNvSpPr>
            <a:spLocks noChangeShapeType="1"/>
          </p:cNvSpPr>
          <p:nvPr/>
        </p:nvSpPr>
        <p:spPr bwMode="auto">
          <a:xfrm flipH="1">
            <a:off x="4640376" y="1424730"/>
            <a:ext cx="241700" cy="2260833"/>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4" name="Text Box 342"/>
          <p:cNvSpPr txBox="1">
            <a:spLocks noChangeArrowheads="1"/>
          </p:cNvSpPr>
          <p:nvPr/>
        </p:nvSpPr>
        <p:spPr bwMode="auto">
          <a:xfrm>
            <a:off x="3352800" y="4182070"/>
            <a:ext cx="1595310" cy="923330"/>
          </a:xfrm>
          <a:prstGeom prst="rect">
            <a:avLst/>
          </a:prstGeom>
          <a:noFill/>
          <a:ln w="9525">
            <a:noFill/>
            <a:miter lim="800000"/>
            <a:headEnd/>
            <a:tailEnd/>
          </a:ln>
        </p:spPr>
        <p:txBody>
          <a:bodyPr wrap="none">
            <a:spAutoFit/>
          </a:bodyPr>
          <a:lstStyle/>
          <a:p>
            <a:pPr algn="r" eaLnBrk="1" fontAlgn="auto" hangingPunct="1">
              <a:spcBef>
                <a:spcPts val="0"/>
              </a:spcBef>
              <a:spcAft>
                <a:spcPts val="0"/>
              </a:spcAft>
            </a:pPr>
            <a:r>
              <a:rPr lang="en-US" altLang="en-US" b="1" dirty="0">
                <a:solidFill>
                  <a:srgbClr val="FFFF00"/>
                </a:solidFill>
                <a:latin typeface="Calibri"/>
              </a:rPr>
              <a:t>Vital </a:t>
            </a:r>
          </a:p>
          <a:p>
            <a:pPr algn="r" eaLnBrk="1" fontAlgn="auto" hangingPunct="1">
              <a:spcBef>
                <a:spcPts val="0"/>
              </a:spcBef>
              <a:spcAft>
                <a:spcPts val="0"/>
              </a:spcAft>
            </a:pPr>
            <a:r>
              <a:rPr lang="en-US" altLang="en-US" b="1" dirty="0">
                <a:solidFill>
                  <a:srgbClr val="FFFF00"/>
                </a:solidFill>
                <a:latin typeface="Calibri"/>
              </a:rPr>
              <a:t>Capacity (VC)</a:t>
            </a:r>
          </a:p>
          <a:p>
            <a:pPr algn="r" eaLnBrk="1" fontAlgn="auto" hangingPunct="1">
              <a:spcBef>
                <a:spcPts val="0"/>
              </a:spcBef>
              <a:spcAft>
                <a:spcPts val="0"/>
              </a:spcAft>
            </a:pPr>
            <a:r>
              <a:rPr lang="en-US" altLang="en-US" b="1" dirty="0">
                <a:solidFill>
                  <a:prstClr val="white"/>
                </a:solidFill>
                <a:latin typeface="Calibri"/>
              </a:rPr>
              <a:t>Dung </a:t>
            </a:r>
            <a:r>
              <a:rPr lang="en-US" altLang="en-US" b="1" dirty="0" err="1">
                <a:solidFill>
                  <a:prstClr val="white"/>
                </a:solidFill>
                <a:latin typeface="Calibri"/>
              </a:rPr>
              <a:t>tích</a:t>
            </a:r>
            <a:r>
              <a:rPr lang="en-US" altLang="en-US" b="1" dirty="0">
                <a:solidFill>
                  <a:prstClr val="white"/>
                </a:solidFill>
                <a:latin typeface="Calibri"/>
              </a:rPr>
              <a:t> </a:t>
            </a:r>
            <a:r>
              <a:rPr lang="en-US" altLang="en-US" b="1" dirty="0" err="1">
                <a:solidFill>
                  <a:prstClr val="white"/>
                </a:solidFill>
                <a:latin typeface="Calibri"/>
              </a:rPr>
              <a:t>sống</a:t>
            </a:r>
            <a:endParaRPr lang="en-US" altLang="en-US" b="1" dirty="0">
              <a:solidFill>
                <a:prstClr val="white"/>
              </a:solidFill>
              <a:latin typeface="Calibri"/>
            </a:endParaRPr>
          </a:p>
        </p:txBody>
      </p:sp>
      <p:sp>
        <p:nvSpPr>
          <p:cNvPr id="85" name="Text Box 346"/>
          <p:cNvSpPr txBox="1">
            <a:spLocks noChangeArrowheads="1"/>
          </p:cNvSpPr>
          <p:nvPr/>
        </p:nvSpPr>
        <p:spPr bwMode="auto">
          <a:xfrm>
            <a:off x="457200" y="5846802"/>
            <a:ext cx="2050946" cy="553998"/>
          </a:xfrm>
          <a:prstGeom prst="rect">
            <a:avLst/>
          </a:prstGeom>
          <a:noFill/>
          <a:ln w="9525" algn="ctr">
            <a:noFill/>
            <a:miter lim="800000"/>
            <a:headEnd/>
            <a:tailEnd/>
          </a:ln>
        </p:spPr>
        <p:txBody>
          <a:bodyPr wrap="none" lIns="0" tIns="0" rIns="0" bIns="0">
            <a:spAutoFit/>
          </a:bodyPr>
          <a:lstStyle/>
          <a:p>
            <a:pPr algn="ctr" eaLnBrk="1" fontAlgn="auto" hangingPunct="1">
              <a:spcBef>
                <a:spcPts val="0"/>
              </a:spcBef>
              <a:spcAft>
                <a:spcPts val="0"/>
              </a:spcAft>
            </a:pPr>
            <a:r>
              <a:rPr lang="en-US" altLang="en-US" b="1" dirty="0">
                <a:solidFill>
                  <a:srgbClr val="FFFF00"/>
                </a:solidFill>
                <a:latin typeface="Calibri"/>
              </a:rPr>
              <a:t>Residual </a:t>
            </a:r>
            <a:r>
              <a:rPr lang="en-US" altLang="en-US" b="1" dirty="0">
                <a:solidFill>
                  <a:srgbClr val="FFFF00"/>
                </a:solidFill>
                <a:latin typeface="Calibri"/>
              </a:rPr>
              <a:t>Volume (RV)</a:t>
            </a:r>
          </a:p>
          <a:p>
            <a:pPr algn="ctr" eaLnBrk="1" fontAlgn="auto" hangingPunct="1">
              <a:spcBef>
                <a:spcPts val="0"/>
              </a:spcBef>
              <a:spcAft>
                <a:spcPts val="0"/>
              </a:spcAft>
            </a:pPr>
            <a:r>
              <a:rPr lang="en-US" altLang="en-US" b="1" dirty="0" err="1">
                <a:solidFill>
                  <a:prstClr val="white"/>
                </a:solidFill>
                <a:latin typeface="Calibri"/>
              </a:rPr>
              <a:t>Thể</a:t>
            </a:r>
            <a:r>
              <a:rPr lang="en-US" altLang="en-US" b="1" dirty="0">
                <a:solidFill>
                  <a:prstClr val="white"/>
                </a:solidFill>
                <a:latin typeface="Calibri"/>
              </a:rPr>
              <a:t> </a:t>
            </a:r>
            <a:r>
              <a:rPr lang="en-US" altLang="en-US" b="1" dirty="0" err="1">
                <a:solidFill>
                  <a:prstClr val="white"/>
                </a:solidFill>
                <a:latin typeface="Calibri"/>
              </a:rPr>
              <a:t>tích</a:t>
            </a:r>
            <a:r>
              <a:rPr lang="en-US" altLang="en-US" b="1" dirty="0">
                <a:solidFill>
                  <a:prstClr val="white"/>
                </a:solidFill>
                <a:latin typeface="Calibri"/>
              </a:rPr>
              <a:t> </a:t>
            </a:r>
            <a:r>
              <a:rPr lang="en-US" altLang="en-US" b="1" dirty="0" err="1">
                <a:solidFill>
                  <a:prstClr val="white"/>
                </a:solidFill>
                <a:latin typeface="Calibri"/>
              </a:rPr>
              <a:t>cặn</a:t>
            </a:r>
            <a:endParaRPr lang="en-US" altLang="en-US" b="1" dirty="0">
              <a:solidFill>
                <a:prstClr val="white"/>
              </a:solidFill>
              <a:latin typeface="Calibri"/>
            </a:endParaRPr>
          </a:p>
        </p:txBody>
      </p:sp>
      <p:sp>
        <p:nvSpPr>
          <p:cNvPr id="86" name="Text Box 348"/>
          <p:cNvSpPr txBox="1">
            <a:spLocks noChangeArrowheads="1"/>
          </p:cNvSpPr>
          <p:nvPr/>
        </p:nvSpPr>
        <p:spPr bwMode="auto">
          <a:xfrm>
            <a:off x="6449037" y="4010637"/>
            <a:ext cx="1551963" cy="1477328"/>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altLang="en-US" b="1" dirty="0">
                <a:solidFill>
                  <a:srgbClr val="FFFF00"/>
                </a:solidFill>
                <a:latin typeface="Calibri"/>
              </a:rPr>
              <a:t>Functional</a:t>
            </a:r>
          </a:p>
          <a:p>
            <a:pPr eaLnBrk="1" fontAlgn="auto" hangingPunct="1">
              <a:spcBef>
                <a:spcPts val="0"/>
              </a:spcBef>
              <a:spcAft>
                <a:spcPts val="0"/>
              </a:spcAft>
            </a:pPr>
            <a:r>
              <a:rPr lang="en-US" altLang="en-US" b="1" dirty="0">
                <a:solidFill>
                  <a:srgbClr val="FFFF00"/>
                </a:solidFill>
                <a:latin typeface="Calibri"/>
              </a:rPr>
              <a:t>Residual</a:t>
            </a:r>
          </a:p>
          <a:p>
            <a:pPr eaLnBrk="1" fontAlgn="auto" hangingPunct="1">
              <a:spcBef>
                <a:spcPts val="0"/>
              </a:spcBef>
              <a:spcAft>
                <a:spcPts val="0"/>
              </a:spcAft>
            </a:pPr>
            <a:r>
              <a:rPr lang="en-US" altLang="en-US" b="1" dirty="0">
                <a:solidFill>
                  <a:srgbClr val="FFFF00"/>
                </a:solidFill>
                <a:latin typeface="Calibri"/>
              </a:rPr>
              <a:t>Capacity (FRC)</a:t>
            </a:r>
          </a:p>
          <a:p>
            <a:pPr eaLnBrk="1" fontAlgn="auto" hangingPunct="1">
              <a:spcBef>
                <a:spcPts val="0"/>
              </a:spcBef>
              <a:spcAft>
                <a:spcPts val="0"/>
              </a:spcAft>
            </a:pPr>
            <a:r>
              <a:rPr lang="en-US" altLang="en-US" b="1" dirty="0">
                <a:solidFill>
                  <a:prstClr val="white"/>
                </a:solidFill>
                <a:latin typeface="Calibri"/>
              </a:rPr>
              <a:t>Dung </a:t>
            </a:r>
            <a:r>
              <a:rPr lang="en-US" altLang="en-US" b="1" dirty="0" err="1">
                <a:solidFill>
                  <a:prstClr val="white"/>
                </a:solidFill>
                <a:latin typeface="Calibri"/>
              </a:rPr>
              <a:t>tích</a:t>
            </a:r>
            <a:r>
              <a:rPr lang="en-US" altLang="en-US" b="1" dirty="0">
                <a:solidFill>
                  <a:prstClr val="white"/>
                </a:solidFill>
                <a:latin typeface="Calibri"/>
              </a:rPr>
              <a:t> </a:t>
            </a:r>
            <a:r>
              <a:rPr lang="en-US" altLang="en-US" b="1" dirty="0" err="1">
                <a:solidFill>
                  <a:prstClr val="white"/>
                </a:solidFill>
                <a:latin typeface="Calibri"/>
              </a:rPr>
              <a:t>cặn</a:t>
            </a:r>
            <a:r>
              <a:rPr lang="en-US" altLang="en-US" b="1" dirty="0">
                <a:solidFill>
                  <a:prstClr val="white"/>
                </a:solidFill>
                <a:latin typeface="Calibri"/>
              </a:rPr>
              <a:t> </a:t>
            </a:r>
          </a:p>
          <a:p>
            <a:pPr eaLnBrk="1" fontAlgn="auto" hangingPunct="1">
              <a:spcBef>
                <a:spcPts val="0"/>
              </a:spcBef>
              <a:spcAft>
                <a:spcPts val="0"/>
              </a:spcAft>
            </a:pPr>
            <a:r>
              <a:rPr lang="en-US" altLang="en-US" b="1" dirty="0" err="1">
                <a:solidFill>
                  <a:prstClr val="white"/>
                </a:solidFill>
                <a:latin typeface="Calibri"/>
              </a:rPr>
              <a:t>cơ</a:t>
            </a:r>
            <a:r>
              <a:rPr lang="en-US" altLang="en-US" b="1" dirty="0">
                <a:solidFill>
                  <a:prstClr val="white"/>
                </a:solidFill>
                <a:latin typeface="Calibri"/>
              </a:rPr>
              <a:t> </a:t>
            </a:r>
            <a:r>
              <a:rPr lang="en-US" altLang="en-US" b="1" dirty="0" err="1">
                <a:solidFill>
                  <a:prstClr val="white"/>
                </a:solidFill>
                <a:latin typeface="Calibri"/>
              </a:rPr>
              <a:t>năng</a:t>
            </a:r>
            <a:endParaRPr lang="en-US" altLang="en-US" b="1" dirty="0">
              <a:solidFill>
                <a:prstClr val="white"/>
              </a:solidFill>
              <a:latin typeface="Calibri"/>
            </a:endParaRPr>
          </a:p>
        </p:txBody>
      </p:sp>
      <p:sp>
        <p:nvSpPr>
          <p:cNvPr id="87" name="Text Box 351"/>
          <p:cNvSpPr txBox="1">
            <a:spLocks noChangeArrowheads="1"/>
          </p:cNvSpPr>
          <p:nvPr/>
        </p:nvSpPr>
        <p:spPr bwMode="auto">
          <a:xfrm>
            <a:off x="6705600" y="1542871"/>
            <a:ext cx="1855893" cy="1200329"/>
          </a:xfrm>
          <a:prstGeom prst="rect">
            <a:avLst/>
          </a:prstGeom>
          <a:noFill/>
          <a:ln w="9525">
            <a:noFill/>
            <a:miter lim="800000"/>
            <a:headEnd/>
            <a:tailEnd/>
          </a:ln>
        </p:spPr>
        <p:txBody>
          <a:bodyPr wrap="none">
            <a:spAutoFit/>
          </a:bodyPr>
          <a:lstStyle/>
          <a:p>
            <a:pPr algn="r" eaLnBrk="1" fontAlgn="auto" hangingPunct="1">
              <a:spcBef>
                <a:spcPts val="0"/>
              </a:spcBef>
              <a:spcAft>
                <a:spcPts val="0"/>
              </a:spcAft>
            </a:pPr>
            <a:r>
              <a:rPr lang="en-US" altLang="en-US" b="1" dirty="0">
                <a:solidFill>
                  <a:srgbClr val="FFFF00"/>
                </a:solidFill>
                <a:latin typeface="Calibri"/>
              </a:rPr>
              <a:t>Total </a:t>
            </a:r>
            <a:r>
              <a:rPr lang="en-US" altLang="en-US" b="1" dirty="0">
                <a:solidFill>
                  <a:srgbClr val="FFFF00"/>
                </a:solidFill>
                <a:latin typeface="Calibri"/>
              </a:rPr>
              <a:t>Lung </a:t>
            </a:r>
          </a:p>
          <a:p>
            <a:pPr algn="r" eaLnBrk="1" fontAlgn="auto" hangingPunct="1">
              <a:spcBef>
                <a:spcPts val="0"/>
              </a:spcBef>
              <a:spcAft>
                <a:spcPts val="0"/>
              </a:spcAft>
            </a:pPr>
            <a:r>
              <a:rPr lang="en-US" altLang="en-US" b="1" dirty="0">
                <a:solidFill>
                  <a:srgbClr val="FFFF00"/>
                </a:solidFill>
                <a:latin typeface="Calibri"/>
              </a:rPr>
              <a:t>Capacity (TLC)</a:t>
            </a:r>
          </a:p>
          <a:p>
            <a:pPr algn="r" eaLnBrk="1" fontAlgn="auto" hangingPunct="1">
              <a:spcBef>
                <a:spcPts val="0"/>
              </a:spcBef>
              <a:spcAft>
                <a:spcPts val="0"/>
              </a:spcAft>
            </a:pPr>
            <a:r>
              <a:rPr lang="en-US" altLang="en-US" b="1" dirty="0" err="1">
                <a:solidFill>
                  <a:prstClr val="white"/>
                </a:solidFill>
                <a:latin typeface="Calibri"/>
              </a:rPr>
              <a:t>Tổng</a:t>
            </a:r>
            <a:r>
              <a:rPr lang="en-US" altLang="en-US" b="1" dirty="0">
                <a:solidFill>
                  <a:prstClr val="white"/>
                </a:solidFill>
                <a:latin typeface="Calibri"/>
              </a:rPr>
              <a:t> dung </a:t>
            </a:r>
            <a:r>
              <a:rPr lang="en-US" altLang="en-US" b="1" dirty="0" err="1">
                <a:solidFill>
                  <a:prstClr val="white"/>
                </a:solidFill>
                <a:latin typeface="Calibri"/>
              </a:rPr>
              <a:t>lượng</a:t>
            </a:r>
            <a:r>
              <a:rPr lang="en-US" altLang="en-US" b="1" dirty="0">
                <a:solidFill>
                  <a:prstClr val="white"/>
                </a:solidFill>
                <a:latin typeface="Calibri"/>
              </a:rPr>
              <a:t> </a:t>
            </a:r>
          </a:p>
          <a:p>
            <a:pPr algn="r" eaLnBrk="1" fontAlgn="auto" hangingPunct="1">
              <a:spcBef>
                <a:spcPts val="0"/>
              </a:spcBef>
              <a:spcAft>
                <a:spcPts val="0"/>
              </a:spcAft>
            </a:pPr>
            <a:r>
              <a:rPr lang="en-US" altLang="en-US" b="1" dirty="0" err="1">
                <a:solidFill>
                  <a:prstClr val="white"/>
                </a:solidFill>
                <a:latin typeface="Calibri"/>
              </a:rPr>
              <a:t>phổi</a:t>
            </a:r>
            <a:endParaRPr lang="en-US" altLang="en-US" b="1" dirty="0">
              <a:solidFill>
                <a:prstClr val="white"/>
              </a:solidFill>
              <a:latin typeface="Calibri"/>
            </a:endParaRPr>
          </a:p>
        </p:txBody>
      </p:sp>
      <p:grpSp>
        <p:nvGrpSpPr>
          <p:cNvPr id="88" name="Group 358"/>
          <p:cNvGrpSpPr/>
          <p:nvPr/>
        </p:nvGrpSpPr>
        <p:grpSpPr>
          <a:xfrm>
            <a:off x="2665458" y="1295400"/>
            <a:ext cx="4166746" cy="4227352"/>
            <a:chOff x="2861861" y="1295400"/>
            <a:chExt cx="4166746" cy="4227352"/>
          </a:xfrm>
        </p:grpSpPr>
        <p:sp>
          <p:nvSpPr>
            <p:cNvPr id="89" name="Freeform 6"/>
            <p:cNvSpPr>
              <a:spLocks/>
            </p:cNvSpPr>
            <p:nvPr/>
          </p:nvSpPr>
          <p:spPr bwMode="auto">
            <a:xfrm>
              <a:off x="3157272" y="2985083"/>
              <a:ext cx="225174" cy="138418"/>
            </a:xfrm>
            <a:custGeom>
              <a:avLst/>
              <a:gdLst>
                <a:gd name="T0" fmla="*/ 109 w 109"/>
                <a:gd name="T1" fmla="*/ 66 h 66"/>
                <a:gd name="T2" fmla="*/ 97 w 109"/>
                <a:gd name="T3" fmla="*/ 25 h 66"/>
                <a:gd name="T4" fmla="*/ 70 w 109"/>
                <a:gd name="T5" fmla="*/ 0 h 66"/>
                <a:gd name="T6" fmla="*/ 38 w 109"/>
                <a:gd name="T7" fmla="*/ 0 h 66"/>
                <a:gd name="T8" fmla="*/ 14 w 109"/>
                <a:gd name="T9" fmla="*/ 25 h 66"/>
                <a:gd name="T10" fmla="*/ 0 w 109"/>
                <a:gd name="T11" fmla="*/ 66 h 66"/>
                <a:gd name="T12" fmla="*/ 0 60000 65536"/>
                <a:gd name="T13" fmla="*/ 0 60000 65536"/>
                <a:gd name="T14" fmla="*/ 0 60000 65536"/>
                <a:gd name="T15" fmla="*/ 0 60000 65536"/>
                <a:gd name="T16" fmla="*/ 0 60000 65536"/>
                <a:gd name="T17" fmla="*/ 0 60000 65536"/>
                <a:gd name="T18" fmla="*/ 0 w 109"/>
                <a:gd name="T19" fmla="*/ 0 h 66"/>
                <a:gd name="T20" fmla="*/ 109 w 109"/>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9" h="66">
                  <a:moveTo>
                    <a:pt x="109" y="66"/>
                  </a:moveTo>
                  <a:lnTo>
                    <a:pt x="97" y="25"/>
                  </a:lnTo>
                  <a:lnTo>
                    <a:pt x="70" y="0"/>
                  </a:lnTo>
                  <a:lnTo>
                    <a:pt x="38" y="0"/>
                  </a:lnTo>
                  <a:lnTo>
                    <a:pt x="14" y="25"/>
                  </a:lnTo>
                  <a:lnTo>
                    <a:pt x="0" y="66"/>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0" name="Freeform 7"/>
            <p:cNvSpPr>
              <a:spLocks/>
            </p:cNvSpPr>
            <p:nvPr/>
          </p:nvSpPr>
          <p:spPr bwMode="auto">
            <a:xfrm>
              <a:off x="3448552" y="3685563"/>
              <a:ext cx="227239" cy="138418"/>
            </a:xfrm>
            <a:custGeom>
              <a:avLst/>
              <a:gdLst>
                <a:gd name="T0" fmla="*/ 0 w 110"/>
                <a:gd name="T1" fmla="*/ 0 h 66"/>
                <a:gd name="T2" fmla="*/ 12 w 110"/>
                <a:gd name="T3" fmla="*/ 41 h 66"/>
                <a:gd name="T4" fmla="*/ 40 w 110"/>
                <a:gd name="T5" fmla="*/ 66 h 66"/>
                <a:gd name="T6" fmla="*/ 69 w 110"/>
                <a:gd name="T7" fmla="*/ 66 h 66"/>
                <a:gd name="T8" fmla="*/ 96 w 110"/>
                <a:gd name="T9" fmla="*/ 41 h 66"/>
                <a:gd name="T10" fmla="*/ 110 w 110"/>
                <a:gd name="T11" fmla="*/ 0 h 66"/>
                <a:gd name="T12" fmla="*/ 0 60000 65536"/>
                <a:gd name="T13" fmla="*/ 0 60000 65536"/>
                <a:gd name="T14" fmla="*/ 0 60000 65536"/>
                <a:gd name="T15" fmla="*/ 0 60000 65536"/>
                <a:gd name="T16" fmla="*/ 0 60000 65536"/>
                <a:gd name="T17" fmla="*/ 0 60000 65536"/>
                <a:gd name="T18" fmla="*/ 0 w 110"/>
                <a:gd name="T19" fmla="*/ 0 h 66"/>
                <a:gd name="T20" fmla="*/ 110 w 11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0" h="66">
                  <a:moveTo>
                    <a:pt x="0" y="0"/>
                  </a:moveTo>
                  <a:lnTo>
                    <a:pt x="12" y="41"/>
                  </a:lnTo>
                  <a:lnTo>
                    <a:pt x="40" y="66"/>
                  </a:lnTo>
                  <a:lnTo>
                    <a:pt x="69" y="66"/>
                  </a:lnTo>
                  <a:lnTo>
                    <a:pt x="96" y="41"/>
                  </a:lnTo>
                  <a:lnTo>
                    <a:pt x="110"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1" name="Line 8"/>
            <p:cNvSpPr>
              <a:spLocks noChangeShapeType="1"/>
            </p:cNvSpPr>
            <p:nvPr/>
          </p:nvSpPr>
          <p:spPr bwMode="auto">
            <a:xfrm>
              <a:off x="3380380" y="3123501"/>
              <a:ext cx="68172"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2" name="Freeform 9"/>
            <p:cNvSpPr>
              <a:spLocks/>
            </p:cNvSpPr>
            <p:nvPr/>
          </p:nvSpPr>
          <p:spPr bwMode="auto">
            <a:xfrm>
              <a:off x="2861861" y="3685563"/>
              <a:ext cx="229305" cy="138418"/>
            </a:xfrm>
            <a:custGeom>
              <a:avLst/>
              <a:gdLst>
                <a:gd name="T0" fmla="*/ 0 w 111"/>
                <a:gd name="T1" fmla="*/ 0 h 66"/>
                <a:gd name="T2" fmla="*/ 13 w 111"/>
                <a:gd name="T3" fmla="*/ 41 h 66"/>
                <a:gd name="T4" fmla="*/ 39 w 111"/>
                <a:gd name="T5" fmla="*/ 66 h 66"/>
                <a:gd name="T6" fmla="*/ 71 w 111"/>
                <a:gd name="T7" fmla="*/ 66 h 66"/>
                <a:gd name="T8" fmla="*/ 97 w 111"/>
                <a:gd name="T9" fmla="*/ 41 h 66"/>
                <a:gd name="T10" fmla="*/ 111 w 111"/>
                <a:gd name="T11" fmla="*/ 0 h 66"/>
                <a:gd name="T12" fmla="*/ 0 60000 65536"/>
                <a:gd name="T13" fmla="*/ 0 60000 65536"/>
                <a:gd name="T14" fmla="*/ 0 60000 65536"/>
                <a:gd name="T15" fmla="*/ 0 60000 65536"/>
                <a:gd name="T16" fmla="*/ 0 60000 65536"/>
                <a:gd name="T17" fmla="*/ 0 60000 65536"/>
                <a:gd name="T18" fmla="*/ 0 w 111"/>
                <a:gd name="T19" fmla="*/ 0 h 66"/>
                <a:gd name="T20" fmla="*/ 111 w 111"/>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1" h="66">
                  <a:moveTo>
                    <a:pt x="0" y="0"/>
                  </a:moveTo>
                  <a:lnTo>
                    <a:pt x="13" y="41"/>
                  </a:lnTo>
                  <a:lnTo>
                    <a:pt x="39" y="66"/>
                  </a:lnTo>
                  <a:lnTo>
                    <a:pt x="71" y="66"/>
                  </a:lnTo>
                  <a:lnTo>
                    <a:pt x="97" y="41"/>
                  </a:lnTo>
                  <a:lnTo>
                    <a:pt x="111"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3" name="Line 10"/>
            <p:cNvSpPr>
              <a:spLocks noChangeShapeType="1"/>
            </p:cNvSpPr>
            <p:nvPr/>
          </p:nvSpPr>
          <p:spPr bwMode="auto">
            <a:xfrm flipH="1">
              <a:off x="3091166" y="3123501"/>
              <a:ext cx="64040"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4" name="Line 11"/>
            <p:cNvSpPr>
              <a:spLocks noChangeShapeType="1"/>
            </p:cNvSpPr>
            <p:nvPr/>
          </p:nvSpPr>
          <p:spPr bwMode="auto">
            <a:xfrm flipH="1">
              <a:off x="3675791" y="3123501"/>
              <a:ext cx="57843"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5" name="Freeform 12"/>
            <p:cNvSpPr>
              <a:spLocks/>
            </p:cNvSpPr>
            <p:nvPr/>
          </p:nvSpPr>
          <p:spPr bwMode="auto">
            <a:xfrm>
              <a:off x="3735700" y="2985083"/>
              <a:ext cx="229305" cy="138418"/>
            </a:xfrm>
            <a:custGeom>
              <a:avLst/>
              <a:gdLst>
                <a:gd name="T0" fmla="*/ 111 w 111"/>
                <a:gd name="T1" fmla="*/ 66 h 66"/>
                <a:gd name="T2" fmla="*/ 95 w 111"/>
                <a:gd name="T3" fmla="*/ 25 h 66"/>
                <a:gd name="T4" fmla="*/ 70 w 111"/>
                <a:gd name="T5" fmla="*/ 0 h 66"/>
                <a:gd name="T6" fmla="*/ 40 w 111"/>
                <a:gd name="T7" fmla="*/ 0 h 66"/>
                <a:gd name="T8" fmla="*/ 11 w 111"/>
                <a:gd name="T9" fmla="*/ 25 h 66"/>
                <a:gd name="T10" fmla="*/ 0 w 111"/>
                <a:gd name="T11" fmla="*/ 66 h 66"/>
                <a:gd name="T12" fmla="*/ 0 60000 65536"/>
                <a:gd name="T13" fmla="*/ 0 60000 65536"/>
                <a:gd name="T14" fmla="*/ 0 60000 65536"/>
                <a:gd name="T15" fmla="*/ 0 60000 65536"/>
                <a:gd name="T16" fmla="*/ 0 60000 65536"/>
                <a:gd name="T17" fmla="*/ 0 60000 65536"/>
                <a:gd name="T18" fmla="*/ 0 w 111"/>
                <a:gd name="T19" fmla="*/ 0 h 66"/>
                <a:gd name="T20" fmla="*/ 111 w 111"/>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1" h="66">
                  <a:moveTo>
                    <a:pt x="111" y="66"/>
                  </a:moveTo>
                  <a:lnTo>
                    <a:pt x="95" y="25"/>
                  </a:lnTo>
                  <a:lnTo>
                    <a:pt x="70" y="0"/>
                  </a:lnTo>
                  <a:lnTo>
                    <a:pt x="40" y="0"/>
                  </a:lnTo>
                  <a:lnTo>
                    <a:pt x="11" y="25"/>
                  </a:lnTo>
                  <a:lnTo>
                    <a:pt x="0" y="66"/>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6" name="Line 13"/>
            <p:cNvSpPr>
              <a:spLocks noChangeShapeType="1"/>
            </p:cNvSpPr>
            <p:nvPr/>
          </p:nvSpPr>
          <p:spPr bwMode="auto">
            <a:xfrm>
              <a:off x="3965005" y="3123501"/>
              <a:ext cx="66106"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7" name="Freeform 14"/>
            <p:cNvSpPr>
              <a:spLocks/>
            </p:cNvSpPr>
            <p:nvPr/>
          </p:nvSpPr>
          <p:spPr bwMode="auto">
            <a:xfrm>
              <a:off x="4031111" y="3685563"/>
              <a:ext cx="227239" cy="138418"/>
            </a:xfrm>
            <a:custGeom>
              <a:avLst/>
              <a:gdLst>
                <a:gd name="T0" fmla="*/ 0 w 110"/>
                <a:gd name="T1" fmla="*/ 0 h 66"/>
                <a:gd name="T2" fmla="*/ 14 w 110"/>
                <a:gd name="T3" fmla="*/ 41 h 66"/>
                <a:gd name="T4" fmla="*/ 39 w 110"/>
                <a:gd name="T5" fmla="*/ 66 h 66"/>
                <a:gd name="T6" fmla="*/ 70 w 110"/>
                <a:gd name="T7" fmla="*/ 66 h 66"/>
                <a:gd name="T8" fmla="*/ 94 w 110"/>
                <a:gd name="T9" fmla="*/ 41 h 66"/>
                <a:gd name="T10" fmla="*/ 110 w 110"/>
                <a:gd name="T11" fmla="*/ 0 h 66"/>
                <a:gd name="T12" fmla="*/ 0 60000 65536"/>
                <a:gd name="T13" fmla="*/ 0 60000 65536"/>
                <a:gd name="T14" fmla="*/ 0 60000 65536"/>
                <a:gd name="T15" fmla="*/ 0 60000 65536"/>
                <a:gd name="T16" fmla="*/ 0 60000 65536"/>
                <a:gd name="T17" fmla="*/ 0 60000 65536"/>
                <a:gd name="T18" fmla="*/ 0 w 110"/>
                <a:gd name="T19" fmla="*/ 0 h 66"/>
                <a:gd name="T20" fmla="*/ 110 w 11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0" h="66">
                  <a:moveTo>
                    <a:pt x="0" y="0"/>
                  </a:moveTo>
                  <a:lnTo>
                    <a:pt x="14" y="41"/>
                  </a:lnTo>
                  <a:lnTo>
                    <a:pt x="39" y="66"/>
                  </a:lnTo>
                  <a:lnTo>
                    <a:pt x="70" y="66"/>
                  </a:lnTo>
                  <a:lnTo>
                    <a:pt x="94" y="41"/>
                  </a:lnTo>
                  <a:lnTo>
                    <a:pt x="110"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8" name="Freeform 15"/>
            <p:cNvSpPr>
              <a:spLocks/>
            </p:cNvSpPr>
            <p:nvPr/>
          </p:nvSpPr>
          <p:spPr bwMode="auto">
            <a:xfrm>
              <a:off x="4316194" y="2985083"/>
              <a:ext cx="231371" cy="138418"/>
            </a:xfrm>
            <a:custGeom>
              <a:avLst/>
              <a:gdLst>
                <a:gd name="T0" fmla="*/ 112 w 112"/>
                <a:gd name="T1" fmla="*/ 66 h 66"/>
                <a:gd name="T2" fmla="*/ 98 w 112"/>
                <a:gd name="T3" fmla="*/ 25 h 66"/>
                <a:gd name="T4" fmla="*/ 71 w 112"/>
                <a:gd name="T5" fmla="*/ 0 h 66"/>
                <a:gd name="T6" fmla="*/ 39 w 112"/>
                <a:gd name="T7" fmla="*/ 0 h 66"/>
                <a:gd name="T8" fmla="*/ 13 w 112"/>
                <a:gd name="T9" fmla="*/ 25 h 66"/>
                <a:gd name="T10" fmla="*/ 0 w 112"/>
                <a:gd name="T11" fmla="*/ 66 h 66"/>
                <a:gd name="T12" fmla="*/ 1 w 112"/>
                <a:gd name="T13" fmla="*/ 66 h 66"/>
                <a:gd name="T14" fmla="*/ 0 60000 65536"/>
                <a:gd name="T15" fmla="*/ 0 60000 65536"/>
                <a:gd name="T16" fmla="*/ 0 60000 65536"/>
                <a:gd name="T17" fmla="*/ 0 60000 65536"/>
                <a:gd name="T18" fmla="*/ 0 60000 65536"/>
                <a:gd name="T19" fmla="*/ 0 60000 65536"/>
                <a:gd name="T20" fmla="*/ 0 60000 65536"/>
                <a:gd name="T21" fmla="*/ 0 w 112"/>
                <a:gd name="T22" fmla="*/ 0 h 66"/>
                <a:gd name="T23" fmla="*/ 112 w 112"/>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66">
                  <a:moveTo>
                    <a:pt x="112" y="66"/>
                  </a:moveTo>
                  <a:lnTo>
                    <a:pt x="98" y="25"/>
                  </a:lnTo>
                  <a:lnTo>
                    <a:pt x="71" y="0"/>
                  </a:lnTo>
                  <a:lnTo>
                    <a:pt x="39" y="0"/>
                  </a:lnTo>
                  <a:lnTo>
                    <a:pt x="13" y="25"/>
                  </a:lnTo>
                  <a:lnTo>
                    <a:pt x="0" y="66"/>
                  </a:lnTo>
                  <a:lnTo>
                    <a:pt x="1" y="66"/>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9" name="Line 16"/>
            <p:cNvSpPr>
              <a:spLocks noChangeShapeType="1"/>
            </p:cNvSpPr>
            <p:nvPr/>
          </p:nvSpPr>
          <p:spPr bwMode="auto">
            <a:xfrm flipH="1">
              <a:off x="4258351" y="3123501"/>
              <a:ext cx="57843"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0" name="Freeform 17"/>
            <p:cNvSpPr>
              <a:spLocks/>
            </p:cNvSpPr>
            <p:nvPr/>
          </p:nvSpPr>
          <p:spPr bwMode="auto">
            <a:xfrm>
              <a:off x="4547565" y="3123501"/>
              <a:ext cx="59909" cy="562062"/>
            </a:xfrm>
            <a:custGeom>
              <a:avLst/>
              <a:gdLst>
                <a:gd name="T0" fmla="*/ 0 w 29"/>
                <a:gd name="T1" fmla="*/ 0 h 268"/>
                <a:gd name="T2" fmla="*/ 27 w 29"/>
                <a:gd name="T3" fmla="*/ 268 h 268"/>
                <a:gd name="T4" fmla="*/ 29 w 29"/>
                <a:gd name="T5" fmla="*/ 268 h 268"/>
                <a:gd name="T6" fmla="*/ 0 60000 65536"/>
                <a:gd name="T7" fmla="*/ 0 60000 65536"/>
                <a:gd name="T8" fmla="*/ 0 60000 65536"/>
                <a:gd name="T9" fmla="*/ 0 w 29"/>
                <a:gd name="T10" fmla="*/ 0 h 268"/>
                <a:gd name="T11" fmla="*/ 29 w 29"/>
                <a:gd name="T12" fmla="*/ 268 h 268"/>
              </a:gdLst>
              <a:ahLst/>
              <a:cxnLst>
                <a:cxn ang="T6">
                  <a:pos x="T0" y="T1"/>
                </a:cxn>
                <a:cxn ang="T7">
                  <a:pos x="T2" y="T3"/>
                </a:cxn>
                <a:cxn ang="T8">
                  <a:pos x="T4" y="T5"/>
                </a:cxn>
              </a:cxnLst>
              <a:rect l="T9" t="T10" r="T11" b="T12"/>
              <a:pathLst>
                <a:path w="29" h="268">
                  <a:moveTo>
                    <a:pt x="0" y="0"/>
                  </a:moveTo>
                  <a:lnTo>
                    <a:pt x="27" y="268"/>
                  </a:lnTo>
                  <a:lnTo>
                    <a:pt x="29" y="268"/>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1" name="Freeform 18"/>
            <p:cNvSpPr>
              <a:spLocks/>
            </p:cNvSpPr>
            <p:nvPr/>
          </p:nvSpPr>
          <p:spPr bwMode="auto">
            <a:xfrm>
              <a:off x="4605408" y="3685563"/>
              <a:ext cx="231371" cy="138418"/>
            </a:xfrm>
            <a:custGeom>
              <a:avLst/>
              <a:gdLst>
                <a:gd name="T0" fmla="*/ 0 w 112"/>
                <a:gd name="T1" fmla="*/ 0 h 66"/>
                <a:gd name="T2" fmla="*/ 13 w 112"/>
                <a:gd name="T3" fmla="*/ 41 h 66"/>
                <a:gd name="T4" fmla="*/ 40 w 112"/>
                <a:gd name="T5" fmla="*/ 66 h 66"/>
                <a:gd name="T6" fmla="*/ 72 w 112"/>
                <a:gd name="T7" fmla="*/ 66 h 66"/>
                <a:gd name="T8" fmla="*/ 98 w 112"/>
                <a:gd name="T9" fmla="*/ 41 h 66"/>
                <a:gd name="T10" fmla="*/ 112 w 112"/>
                <a:gd name="T11" fmla="*/ 0 h 66"/>
                <a:gd name="T12" fmla="*/ 0 60000 65536"/>
                <a:gd name="T13" fmla="*/ 0 60000 65536"/>
                <a:gd name="T14" fmla="*/ 0 60000 65536"/>
                <a:gd name="T15" fmla="*/ 0 60000 65536"/>
                <a:gd name="T16" fmla="*/ 0 60000 65536"/>
                <a:gd name="T17" fmla="*/ 0 60000 65536"/>
                <a:gd name="T18" fmla="*/ 0 w 112"/>
                <a:gd name="T19" fmla="*/ 0 h 66"/>
                <a:gd name="T20" fmla="*/ 112 w 11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2" h="66">
                  <a:moveTo>
                    <a:pt x="0" y="0"/>
                  </a:moveTo>
                  <a:lnTo>
                    <a:pt x="13" y="41"/>
                  </a:lnTo>
                  <a:lnTo>
                    <a:pt x="40" y="66"/>
                  </a:lnTo>
                  <a:lnTo>
                    <a:pt x="72" y="66"/>
                  </a:lnTo>
                  <a:lnTo>
                    <a:pt x="98" y="41"/>
                  </a:lnTo>
                  <a:lnTo>
                    <a:pt x="112"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2" name="Freeform 120"/>
            <p:cNvSpPr>
              <a:spLocks/>
            </p:cNvSpPr>
            <p:nvPr/>
          </p:nvSpPr>
          <p:spPr bwMode="auto">
            <a:xfrm>
              <a:off x="3157272" y="2985083"/>
              <a:ext cx="225174" cy="138418"/>
            </a:xfrm>
            <a:custGeom>
              <a:avLst/>
              <a:gdLst>
                <a:gd name="T0" fmla="*/ 109 w 109"/>
                <a:gd name="T1" fmla="*/ 66 h 66"/>
                <a:gd name="T2" fmla="*/ 97 w 109"/>
                <a:gd name="T3" fmla="*/ 25 h 66"/>
                <a:gd name="T4" fmla="*/ 70 w 109"/>
                <a:gd name="T5" fmla="*/ 0 h 66"/>
                <a:gd name="T6" fmla="*/ 38 w 109"/>
                <a:gd name="T7" fmla="*/ 0 h 66"/>
                <a:gd name="T8" fmla="*/ 14 w 109"/>
                <a:gd name="T9" fmla="*/ 25 h 66"/>
                <a:gd name="T10" fmla="*/ 0 w 109"/>
                <a:gd name="T11" fmla="*/ 66 h 66"/>
                <a:gd name="T12" fmla="*/ 0 60000 65536"/>
                <a:gd name="T13" fmla="*/ 0 60000 65536"/>
                <a:gd name="T14" fmla="*/ 0 60000 65536"/>
                <a:gd name="T15" fmla="*/ 0 60000 65536"/>
                <a:gd name="T16" fmla="*/ 0 60000 65536"/>
                <a:gd name="T17" fmla="*/ 0 60000 65536"/>
                <a:gd name="T18" fmla="*/ 0 w 109"/>
                <a:gd name="T19" fmla="*/ 0 h 66"/>
                <a:gd name="T20" fmla="*/ 109 w 109"/>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9" h="66">
                  <a:moveTo>
                    <a:pt x="109" y="66"/>
                  </a:moveTo>
                  <a:lnTo>
                    <a:pt x="97" y="25"/>
                  </a:lnTo>
                  <a:lnTo>
                    <a:pt x="70" y="0"/>
                  </a:lnTo>
                  <a:lnTo>
                    <a:pt x="38" y="0"/>
                  </a:lnTo>
                  <a:lnTo>
                    <a:pt x="14" y="25"/>
                  </a:lnTo>
                  <a:lnTo>
                    <a:pt x="0" y="66"/>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3" name="Freeform 121"/>
            <p:cNvSpPr>
              <a:spLocks/>
            </p:cNvSpPr>
            <p:nvPr/>
          </p:nvSpPr>
          <p:spPr bwMode="auto">
            <a:xfrm>
              <a:off x="3448552" y="3685563"/>
              <a:ext cx="227239" cy="138418"/>
            </a:xfrm>
            <a:custGeom>
              <a:avLst/>
              <a:gdLst>
                <a:gd name="T0" fmla="*/ 0 w 110"/>
                <a:gd name="T1" fmla="*/ 0 h 66"/>
                <a:gd name="T2" fmla="*/ 12 w 110"/>
                <a:gd name="T3" fmla="*/ 41 h 66"/>
                <a:gd name="T4" fmla="*/ 40 w 110"/>
                <a:gd name="T5" fmla="*/ 66 h 66"/>
                <a:gd name="T6" fmla="*/ 69 w 110"/>
                <a:gd name="T7" fmla="*/ 66 h 66"/>
                <a:gd name="T8" fmla="*/ 96 w 110"/>
                <a:gd name="T9" fmla="*/ 41 h 66"/>
                <a:gd name="T10" fmla="*/ 110 w 110"/>
                <a:gd name="T11" fmla="*/ 0 h 66"/>
                <a:gd name="T12" fmla="*/ 0 60000 65536"/>
                <a:gd name="T13" fmla="*/ 0 60000 65536"/>
                <a:gd name="T14" fmla="*/ 0 60000 65536"/>
                <a:gd name="T15" fmla="*/ 0 60000 65536"/>
                <a:gd name="T16" fmla="*/ 0 60000 65536"/>
                <a:gd name="T17" fmla="*/ 0 60000 65536"/>
                <a:gd name="T18" fmla="*/ 0 w 110"/>
                <a:gd name="T19" fmla="*/ 0 h 66"/>
                <a:gd name="T20" fmla="*/ 110 w 11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0" h="66">
                  <a:moveTo>
                    <a:pt x="0" y="0"/>
                  </a:moveTo>
                  <a:lnTo>
                    <a:pt x="12" y="41"/>
                  </a:lnTo>
                  <a:lnTo>
                    <a:pt x="40" y="66"/>
                  </a:lnTo>
                  <a:lnTo>
                    <a:pt x="69" y="66"/>
                  </a:lnTo>
                  <a:lnTo>
                    <a:pt x="96" y="41"/>
                  </a:lnTo>
                  <a:lnTo>
                    <a:pt x="110"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 name="Line 122"/>
            <p:cNvSpPr>
              <a:spLocks noChangeShapeType="1"/>
            </p:cNvSpPr>
            <p:nvPr/>
          </p:nvSpPr>
          <p:spPr bwMode="auto">
            <a:xfrm>
              <a:off x="3380380" y="3123501"/>
              <a:ext cx="68172"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5" name="Freeform 123"/>
            <p:cNvSpPr>
              <a:spLocks/>
            </p:cNvSpPr>
            <p:nvPr/>
          </p:nvSpPr>
          <p:spPr bwMode="auto">
            <a:xfrm>
              <a:off x="2861861" y="3685563"/>
              <a:ext cx="229305" cy="138418"/>
            </a:xfrm>
            <a:custGeom>
              <a:avLst/>
              <a:gdLst>
                <a:gd name="T0" fmla="*/ 0 w 111"/>
                <a:gd name="T1" fmla="*/ 0 h 66"/>
                <a:gd name="T2" fmla="*/ 13 w 111"/>
                <a:gd name="T3" fmla="*/ 41 h 66"/>
                <a:gd name="T4" fmla="*/ 39 w 111"/>
                <a:gd name="T5" fmla="*/ 66 h 66"/>
                <a:gd name="T6" fmla="*/ 71 w 111"/>
                <a:gd name="T7" fmla="*/ 66 h 66"/>
                <a:gd name="T8" fmla="*/ 97 w 111"/>
                <a:gd name="T9" fmla="*/ 41 h 66"/>
                <a:gd name="T10" fmla="*/ 111 w 111"/>
                <a:gd name="T11" fmla="*/ 0 h 66"/>
                <a:gd name="T12" fmla="*/ 0 60000 65536"/>
                <a:gd name="T13" fmla="*/ 0 60000 65536"/>
                <a:gd name="T14" fmla="*/ 0 60000 65536"/>
                <a:gd name="T15" fmla="*/ 0 60000 65536"/>
                <a:gd name="T16" fmla="*/ 0 60000 65536"/>
                <a:gd name="T17" fmla="*/ 0 60000 65536"/>
                <a:gd name="T18" fmla="*/ 0 w 111"/>
                <a:gd name="T19" fmla="*/ 0 h 66"/>
                <a:gd name="T20" fmla="*/ 111 w 111"/>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1" h="66">
                  <a:moveTo>
                    <a:pt x="0" y="0"/>
                  </a:moveTo>
                  <a:lnTo>
                    <a:pt x="13" y="41"/>
                  </a:lnTo>
                  <a:lnTo>
                    <a:pt x="39" y="66"/>
                  </a:lnTo>
                  <a:lnTo>
                    <a:pt x="71" y="66"/>
                  </a:lnTo>
                  <a:lnTo>
                    <a:pt x="97" y="41"/>
                  </a:lnTo>
                  <a:lnTo>
                    <a:pt x="111"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 name="Line 124"/>
            <p:cNvSpPr>
              <a:spLocks noChangeShapeType="1"/>
            </p:cNvSpPr>
            <p:nvPr/>
          </p:nvSpPr>
          <p:spPr bwMode="auto">
            <a:xfrm flipH="1">
              <a:off x="3091166" y="3123501"/>
              <a:ext cx="64040"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7" name="Line 125"/>
            <p:cNvSpPr>
              <a:spLocks noChangeShapeType="1"/>
            </p:cNvSpPr>
            <p:nvPr/>
          </p:nvSpPr>
          <p:spPr bwMode="auto">
            <a:xfrm flipH="1">
              <a:off x="3675791" y="3123501"/>
              <a:ext cx="57843"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8" name="Freeform 126"/>
            <p:cNvSpPr>
              <a:spLocks/>
            </p:cNvSpPr>
            <p:nvPr/>
          </p:nvSpPr>
          <p:spPr bwMode="auto">
            <a:xfrm>
              <a:off x="3735700" y="2985083"/>
              <a:ext cx="229305" cy="138418"/>
            </a:xfrm>
            <a:custGeom>
              <a:avLst/>
              <a:gdLst>
                <a:gd name="T0" fmla="*/ 111 w 111"/>
                <a:gd name="T1" fmla="*/ 66 h 66"/>
                <a:gd name="T2" fmla="*/ 95 w 111"/>
                <a:gd name="T3" fmla="*/ 25 h 66"/>
                <a:gd name="T4" fmla="*/ 70 w 111"/>
                <a:gd name="T5" fmla="*/ 0 h 66"/>
                <a:gd name="T6" fmla="*/ 40 w 111"/>
                <a:gd name="T7" fmla="*/ 0 h 66"/>
                <a:gd name="T8" fmla="*/ 11 w 111"/>
                <a:gd name="T9" fmla="*/ 25 h 66"/>
                <a:gd name="T10" fmla="*/ 0 w 111"/>
                <a:gd name="T11" fmla="*/ 66 h 66"/>
                <a:gd name="T12" fmla="*/ 0 60000 65536"/>
                <a:gd name="T13" fmla="*/ 0 60000 65536"/>
                <a:gd name="T14" fmla="*/ 0 60000 65536"/>
                <a:gd name="T15" fmla="*/ 0 60000 65536"/>
                <a:gd name="T16" fmla="*/ 0 60000 65536"/>
                <a:gd name="T17" fmla="*/ 0 60000 65536"/>
                <a:gd name="T18" fmla="*/ 0 w 111"/>
                <a:gd name="T19" fmla="*/ 0 h 66"/>
                <a:gd name="T20" fmla="*/ 111 w 111"/>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1" h="66">
                  <a:moveTo>
                    <a:pt x="111" y="66"/>
                  </a:moveTo>
                  <a:lnTo>
                    <a:pt x="95" y="25"/>
                  </a:lnTo>
                  <a:lnTo>
                    <a:pt x="70" y="0"/>
                  </a:lnTo>
                  <a:lnTo>
                    <a:pt x="40" y="0"/>
                  </a:lnTo>
                  <a:lnTo>
                    <a:pt x="11" y="25"/>
                  </a:lnTo>
                  <a:lnTo>
                    <a:pt x="0" y="66"/>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 name="Line 127"/>
            <p:cNvSpPr>
              <a:spLocks noChangeShapeType="1"/>
            </p:cNvSpPr>
            <p:nvPr/>
          </p:nvSpPr>
          <p:spPr bwMode="auto">
            <a:xfrm>
              <a:off x="3965005" y="3123501"/>
              <a:ext cx="66106"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0" name="Freeform 128"/>
            <p:cNvSpPr>
              <a:spLocks/>
            </p:cNvSpPr>
            <p:nvPr/>
          </p:nvSpPr>
          <p:spPr bwMode="auto">
            <a:xfrm>
              <a:off x="4031111" y="3685563"/>
              <a:ext cx="227239" cy="138418"/>
            </a:xfrm>
            <a:custGeom>
              <a:avLst/>
              <a:gdLst>
                <a:gd name="T0" fmla="*/ 0 w 110"/>
                <a:gd name="T1" fmla="*/ 0 h 66"/>
                <a:gd name="T2" fmla="*/ 14 w 110"/>
                <a:gd name="T3" fmla="*/ 41 h 66"/>
                <a:gd name="T4" fmla="*/ 39 w 110"/>
                <a:gd name="T5" fmla="*/ 66 h 66"/>
                <a:gd name="T6" fmla="*/ 70 w 110"/>
                <a:gd name="T7" fmla="*/ 66 h 66"/>
                <a:gd name="T8" fmla="*/ 94 w 110"/>
                <a:gd name="T9" fmla="*/ 41 h 66"/>
                <a:gd name="T10" fmla="*/ 110 w 110"/>
                <a:gd name="T11" fmla="*/ 0 h 66"/>
                <a:gd name="T12" fmla="*/ 0 60000 65536"/>
                <a:gd name="T13" fmla="*/ 0 60000 65536"/>
                <a:gd name="T14" fmla="*/ 0 60000 65536"/>
                <a:gd name="T15" fmla="*/ 0 60000 65536"/>
                <a:gd name="T16" fmla="*/ 0 60000 65536"/>
                <a:gd name="T17" fmla="*/ 0 60000 65536"/>
                <a:gd name="T18" fmla="*/ 0 w 110"/>
                <a:gd name="T19" fmla="*/ 0 h 66"/>
                <a:gd name="T20" fmla="*/ 110 w 11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0" h="66">
                  <a:moveTo>
                    <a:pt x="0" y="0"/>
                  </a:moveTo>
                  <a:lnTo>
                    <a:pt x="14" y="41"/>
                  </a:lnTo>
                  <a:lnTo>
                    <a:pt x="39" y="66"/>
                  </a:lnTo>
                  <a:lnTo>
                    <a:pt x="70" y="66"/>
                  </a:lnTo>
                  <a:lnTo>
                    <a:pt x="94" y="41"/>
                  </a:lnTo>
                  <a:lnTo>
                    <a:pt x="110"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1" name="Freeform 129"/>
            <p:cNvSpPr>
              <a:spLocks/>
            </p:cNvSpPr>
            <p:nvPr/>
          </p:nvSpPr>
          <p:spPr bwMode="auto">
            <a:xfrm>
              <a:off x="4316194" y="2985083"/>
              <a:ext cx="231371" cy="138418"/>
            </a:xfrm>
            <a:custGeom>
              <a:avLst/>
              <a:gdLst>
                <a:gd name="T0" fmla="*/ 112 w 112"/>
                <a:gd name="T1" fmla="*/ 66 h 66"/>
                <a:gd name="T2" fmla="*/ 98 w 112"/>
                <a:gd name="T3" fmla="*/ 25 h 66"/>
                <a:gd name="T4" fmla="*/ 71 w 112"/>
                <a:gd name="T5" fmla="*/ 0 h 66"/>
                <a:gd name="T6" fmla="*/ 39 w 112"/>
                <a:gd name="T7" fmla="*/ 0 h 66"/>
                <a:gd name="T8" fmla="*/ 13 w 112"/>
                <a:gd name="T9" fmla="*/ 25 h 66"/>
                <a:gd name="T10" fmla="*/ 0 w 112"/>
                <a:gd name="T11" fmla="*/ 66 h 66"/>
                <a:gd name="T12" fmla="*/ 1 w 112"/>
                <a:gd name="T13" fmla="*/ 66 h 66"/>
                <a:gd name="T14" fmla="*/ 0 60000 65536"/>
                <a:gd name="T15" fmla="*/ 0 60000 65536"/>
                <a:gd name="T16" fmla="*/ 0 60000 65536"/>
                <a:gd name="T17" fmla="*/ 0 60000 65536"/>
                <a:gd name="T18" fmla="*/ 0 60000 65536"/>
                <a:gd name="T19" fmla="*/ 0 60000 65536"/>
                <a:gd name="T20" fmla="*/ 0 60000 65536"/>
                <a:gd name="T21" fmla="*/ 0 w 112"/>
                <a:gd name="T22" fmla="*/ 0 h 66"/>
                <a:gd name="T23" fmla="*/ 112 w 112"/>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66">
                  <a:moveTo>
                    <a:pt x="112" y="66"/>
                  </a:moveTo>
                  <a:lnTo>
                    <a:pt x="98" y="25"/>
                  </a:lnTo>
                  <a:lnTo>
                    <a:pt x="71" y="0"/>
                  </a:lnTo>
                  <a:lnTo>
                    <a:pt x="39" y="0"/>
                  </a:lnTo>
                  <a:lnTo>
                    <a:pt x="13" y="25"/>
                  </a:lnTo>
                  <a:lnTo>
                    <a:pt x="0" y="66"/>
                  </a:lnTo>
                  <a:lnTo>
                    <a:pt x="1" y="66"/>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2" name="Line 130"/>
            <p:cNvSpPr>
              <a:spLocks noChangeShapeType="1"/>
            </p:cNvSpPr>
            <p:nvPr/>
          </p:nvSpPr>
          <p:spPr bwMode="auto">
            <a:xfrm flipH="1">
              <a:off x="4258351" y="3123501"/>
              <a:ext cx="57843"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3" name="Freeform 131"/>
            <p:cNvSpPr>
              <a:spLocks/>
            </p:cNvSpPr>
            <p:nvPr/>
          </p:nvSpPr>
          <p:spPr bwMode="auto">
            <a:xfrm>
              <a:off x="4547565" y="3123501"/>
              <a:ext cx="59909" cy="562062"/>
            </a:xfrm>
            <a:custGeom>
              <a:avLst/>
              <a:gdLst>
                <a:gd name="T0" fmla="*/ 0 w 29"/>
                <a:gd name="T1" fmla="*/ 0 h 268"/>
                <a:gd name="T2" fmla="*/ 27 w 29"/>
                <a:gd name="T3" fmla="*/ 268 h 268"/>
                <a:gd name="T4" fmla="*/ 29 w 29"/>
                <a:gd name="T5" fmla="*/ 268 h 268"/>
                <a:gd name="T6" fmla="*/ 0 60000 65536"/>
                <a:gd name="T7" fmla="*/ 0 60000 65536"/>
                <a:gd name="T8" fmla="*/ 0 60000 65536"/>
                <a:gd name="T9" fmla="*/ 0 w 29"/>
                <a:gd name="T10" fmla="*/ 0 h 268"/>
                <a:gd name="T11" fmla="*/ 29 w 29"/>
                <a:gd name="T12" fmla="*/ 268 h 268"/>
              </a:gdLst>
              <a:ahLst/>
              <a:cxnLst>
                <a:cxn ang="T6">
                  <a:pos x="T0" y="T1"/>
                </a:cxn>
                <a:cxn ang="T7">
                  <a:pos x="T2" y="T3"/>
                </a:cxn>
                <a:cxn ang="T8">
                  <a:pos x="T4" y="T5"/>
                </a:cxn>
              </a:cxnLst>
              <a:rect l="T9" t="T10" r="T11" b="T12"/>
              <a:pathLst>
                <a:path w="29" h="268">
                  <a:moveTo>
                    <a:pt x="0" y="0"/>
                  </a:moveTo>
                  <a:lnTo>
                    <a:pt x="27" y="268"/>
                  </a:lnTo>
                  <a:lnTo>
                    <a:pt x="29" y="268"/>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4" name="Freeform 132"/>
            <p:cNvSpPr>
              <a:spLocks/>
            </p:cNvSpPr>
            <p:nvPr/>
          </p:nvSpPr>
          <p:spPr bwMode="auto">
            <a:xfrm>
              <a:off x="4605408" y="3685563"/>
              <a:ext cx="231371" cy="138418"/>
            </a:xfrm>
            <a:custGeom>
              <a:avLst/>
              <a:gdLst>
                <a:gd name="T0" fmla="*/ 0 w 112"/>
                <a:gd name="T1" fmla="*/ 0 h 66"/>
                <a:gd name="T2" fmla="*/ 13 w 112"/>
                <a:gd name="T3" fmla="*/ 41 h 66"/>
                <a:gd name="T4" fmla="*/ 40 w 112"/>
                <a:gd name="T5" fmla="*/ 66 h 66"/>
                <a:gd name="T6" fmla="*/ 72 w 112"/>
                <a:gd name="T7" fmla="*/ 66 h 66"/>
                <a:gd name="T8" fmla="*/ 98 w 112"/>
                <a:gd name="T9" fmla="*/ 41 h 66"/>
                <a:gd name="T10" fmla="*/ 112 w 112"/>
                <a:gd name="T11" fmla="*/ 0 h 66"/>
                <a:gd name="T12" fmla="*/ 0 60000 65536"/>
                <a:gd name="T13" fmla="*/ 0 60000 65536"/>
                <a:gd name="T14" fmla="*/ 0 60000 65536"/>
                <a:gd name="T15" fmla="*/ 0 60000 65536"/>
                <a:gd name="T16" fmla="*/ 0 60000 65536"/>
                <a:gd name="T17" fmla="*/ 0 60000 65536"/>
                <a:gd name="T18" fmla="*/ 0 w 112"/>
                <a:gd name="T19" fmla="*/ 0 h 66"/>
                <a:gd name="T20" fmla="*/ 112 w 11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2" h="66">
                  <a:moveTo>
                    <a:pt x="0" y="0"/>
                  </a:moveTo>
                  <a:lnTo>
                    <a:pt x="13" y="41"/>
                  </a:lnTo>
                  <a:lnTo>
                    <a:pt x="40" y="66"/>
                  </a:lnTo>
                  <a:lnTo>
                    <a:pt x="72" y="66"/>
                  </a:lnTo>
                  <a:lnTo>
                    <a:pt x="98" y="41"/>
                  </a:lnTo>
                  <a:lnTo>
                    <a:pt x="112"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5" name="Freeform 135"/>
            <p:cNvSpPr>
              <a:spLocks/>
            </p:cNvSpPr>
            <p:nvPr/>
          </p:nvSpPr>
          <p:spPr bwMode="auto">
            <a:xfrm>
              <a:off x="5313982" y="1424730"/>
              <a:ext cx="427623" cy="3963798"/>
            </a:xfrm>
            <a:custGeom>
              <a:avLst/>
              <a:gdLst>
                <a:gd name="T0" fmla="*/ 0 w 207"/>
                <a:gd name="T1" fmla="*/ 0 h 1890"/>
                <a:gd name="T2" fmla="*/ 205 w 207"/>
                <a:gd name="T3" fmla="*/ 1890 h 1890"/>
                <a:gd name="T4" fmla="*/ 207 w 207"/>
                <a:gd name="T5" fmla="*/ 1890 h 1890"/>
                <a:gd name="T6" fmla="*/ 0 60000 65536"/>
                <a:gd name="T7" fmla="*/ 0 60000 65536"/>
                <a:gd name="T8" fmla="*/ 0 60000 65536"/>
                <a:gd name="T9" fmla="*/ 0 w 207"/>
                <a:gd name="T10" fmla="*/ 0 h 1890"/>
                <a:gd name="T11" fmla="*/ 207 w 207"/>
                <a:gd name="T12" fmla="*/ 1890 h 1890"/>
              </a:gdLst>
              <a:ahLst/>
              <a:cxnLst>
                <a:cxn ang="T6">
                  <a:pos x="T0" y="T1"/>
                </a:cxn>
                <a:cxn ang="T7">
                  <a:pos x="T2" y="T3"/>
                </a:cxn>
                <a:cxn ang="T8">
                  <a:pos x="T4" y="T5"/>
                </a:cxn>
              </a:cxnLst>
              <a:rect l="T9" t="T10" r="T11" b="T12"/>
              <a:pathLst>
                <a:path w="207" h="1890">
                  <a:moveTo>
                    <a:pt x="0" y="0"/>
                  </a:moveTo>
                  <a:lnTo>
                    <a:pt x="205" y="1890"/>
                  </a:lnTo>
                  <a:lnTo>
                    <a:pt x="207" y="189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6" name="Freeform 136"/>
            <p:cNvSpPr>
              <a:spLocks/>
            </p:cNvSpPr>
            <p:nvPr/>
          </p:nvSpPr>
          <p:spPr bwMode="auto">
            <a:xfrm>
              <a:off x="5739539" y="5388528"/>
              <a:ext cx="229305" cy="134224"/>
            </a:xfrm>
            <a:custGeom>
              <a:avLst/>
              <a:gdLst>
                <a:gd name="T0" fmla="*/ 0 w 111"/>
                <a:gd name="T1" fmla="*/ 0 h 64"/>
                <a:gd name="T2" fmla="*/ 14 w 111"/>
                <a:gd name="T3" fmla="*/ 39 h 64"/>
                <a:gd name="T4" fmla="*/ 39 w 111"/>
                <a:gd name="T5" fmla="*/ 64 h 64"/>
                <a:gd name="T6" fmla="*/ 71 w 111"/>
                <a:gd name="T7" fmla="*/ 64 h 64"/>
                <a:gd name="T8" fmla="*/ 97 w 111"/>
                <a:gd name="T9" fmla="*/ 39 h 64"/>
                <a:gd name="T10" fmla="*/ 111 w 111"/>
                <a:gd name="T11" fmla="*/ 0 h 64"/>
                <a:gd name="T12" fmla="*/ 0 60000 65536"/>
                <a:gd name="T13" fmla="*/ 0 60000 65536"/>
                <a:gd name="T14" fmla="*/ 0 60000 65536"/>
                <a:gd name="T15" fmla="*/ 0 60000 65536"/>
                <a:gd name="T16" fmla="*/ 0 60000 65536"/>
                <a:gd name="T17" fmla="*/ 0 60000 65536"/>
                <a:gd name="T18" fmla="*/ 0 w 111"/>
                <a:gd name="T19" fmla="*/ 0 h 64"/>
                <a:gd name="T20" fmla="*/ 111 w 111"/>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111" h="64">
                  <a:moveTo>
                    <a:pt x="0" y="0"/>
                  </a:moveTo>
                  <a:lnTo>
                    <a:pt x="14" y="39"/>
                  </a:lnTo>
                  <a:lnTo>
                    <a:pt x="39" y="64"/>
                  </a:lnTo>
                  <a:lnTo>
                    <a:pt x="71" y="64"/>
                  </a:lnTo>
                  <a:lnTo>
                    <a:pt x="97" y="39"/>
                  </a:lnTo>
                  <a:lnTo>
                    <a:pt x="111"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7" name="Line 137"/>
            <p:cNvSpPr>
              <a:spLocks noChangeShapeType="1"/>
            </p:cNvSpPr>
            <p:nvPr/>
          </p:nvSpPr>
          <p:spPr bwMode="auto">
            <a:xfrm flipH="1">
              <a:off x="5968844" y="3123501"/>
              <a:ext cx="245832" cy="2265028"/>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8" name="Freeform 138"/>
            <p:cNvSpPr>
              <a:spLocks/>
            </p:cNvSpPr>
            <p:nvPr/>
          </p:nvSpPr>
          <p:spPr bwMode="auto">
            <a:xfrm>
              <a:off x="6214676" y="2985083"/>
              <a:ext cx="231371" cy="138418"/>
            </a:xfrm>
            <a:custGeom>
              <a:avLst/>
              <a:gdLst>
                <a:gd name="T0" fmla="*/ 112 w 112"/>
                <a:gd name="T1" fmla="*/ 66 h 66"/>
                <a:gd name="T2" fmla="*/ 99 w 112"/>
                <a:gd name="T3" fmla="*/ 25 h 66"/>
                <a:gd name="T4" fmla="*/ 70 w 112"/>
                <a:gd name="T5" fmla="*/ 0 h 66"/>
                <a:gd name="T6" fmla="*/ 40 w 112"/>
                <a:gd name="T7" fmla="*/ 0 h 66"/>
                <a:gd name="T8" fmla="*/ 14 w 112"/>
                <a:gd name="T9" fmla="*/ 25 h 66"/>
                <a:gd name="T10" fmla="*/ 0 w 112"/>
                <a:gd name="T11" fmla="*/ 66 h 66"/>
                <a:gd name="T12" fmla="*/ 0 60000 65536"/>
                <a:gd name="T13" fmla="*/ 0 60000 65536"/>
                <a:gd name="T14" fmla="*/ 0 60000 65536"/>
                <a:gd name="T15" fmla="*/ 0 60000 65536"/>
                <a:gd name="T16" fmla="*/ 0 60000 65536"/>
                <a:gd name="T17" fmla="*/ 0 60000 65536"/>
                <a:gd name="T18" fmla="*/ 0 w 112"/>
                <a:gd name="T19" fmla="*/ 0 h 66"/>
                <a:gd name="T20" fmla="*/ 112 w 11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2" h="66">
                  <a:moveTo>
                    <a:pt x="112" y="66"/>
                  </a:moveTo>
                  <a:lnTo>
                    <a:pt x="99" y="25"/>
                  </a:lnTo>
                  <a:lnTo>
                    <a:pt x="70" y="0"/>
                  </a:lnTo>
                  <a:lnTo>
                    <a:pt x="40" y="0"/>
                  </a:lnTo>
                  <a:lnTo>
                    <a:pt x="14" y="25"/>
                  </a:lnTo>
                  <a:lnTo>
                    <a:pt x="0" y="66"/>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9" name="Freeform 139"/>
            <p:cNvSpPr>
              <a:spLocks/>
            </p:cNvSpPr>
            <p:nvPr/>
          </p:nvSpPr>
          <p:spPr bwMode="auto">
            <a:xfrm>
              <a:off x="6446047" y="3123501"/>
              <a:ext cx="64040" cy="562062"/>
            </a:xfrm>
            <a:custGeom>
              <a:avLst/>
              <a:gdLst>
                <a:gd name="T0" fmla="*/ 0 w 31"/>
                <a:gd name="T1" fmla="*/ 0 h 268"/>
                <a:gd name="T2" fmla="*/ 29 w 31"/>
                <a:gd name="T3" fmla="*/ 268 h 268"/>
                <a:gd name="T4" fmla="*/ 31 w 31"/>
                <a:gd name="T5" fmla="*/ 268 h 268"/>
                <a:gd name="T6" fmla="*/ 0 60000 65536"/>
                <a:gd name="T7" fmla="*/ 0 60000 65536"/>
                <a:gd name="T8" fmla="*/ 0 60000 65536"/>
                <a:gd name="T9" fmla="*/ 0 w 31"/>
                <a:gd name="T10" fmla="*/ 0 h 268"/>
                <a:gd name="T11" fmla="*/ 31 w 31"/>
                <a:gd name="T12" fmla="*/ 268 h 268"/>
              </a:gdLst>
              <a:ahLst/>
              <a:cxnLst>
                <a:cxn ang="T6">
                  <a:pos x="T0" y="T1"/>
                </a:cxn>
                <a:cxn ang="T7">
                  <a:pos x="T2" y="T3"/>
                </a:cxn>
                <a:cxn ang="T8">
                  <a:pos x="T4" y="T5"/>
                </a:cxn>
              </a:cxnLst>
              <a:rect l="T9" t="T10" r="T11" b="T12"/>
              <a:pathLst>
                <a:path w="31" h="268">
                  <a:moveTo>
                    <a:pt x="0" y="0"/>
                  </a:moveTo>
                  <a:lnTo>
                    <a:pt x="29" y="268"/>
                  </a:lnTo>
                  <a:lnTo>
                    <a:pt x="31" y="268"/>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20" name="Freeform 140"/>
            <p:cNvSpPr>
              <a:spLocks/>
            </p:cNvSpPr>
            <p:nvPr/>
          </p:nvSpPr>
          <p:spPr bwMode="auto">
            <a:xfrm>
              <a:off x="6505956" y="3685563"/>
              <a:ext cx="229305" cy="138418"/>
            </a:xfrm>
            <a:custGeom>
              <a:avLst/>
              <a:gdLst>
                <a:gd name="T0" fmla="*/ 0 w 111"/>
                <a:gd name="T1" fmla="*/ 0 h 66"/>
                <a:gd name="T2" fmla="*/ 13 w 111"/>
                <a:gd name="T3" fmla="*/ 41 h 66"/>
                <a:gd name="T4" fmla="*/ 38 w 111"/>
                <a:gd name="T5" fmla="*/ 66 h 66"/>
                <a:gd name="T6" fmla="*/ 69 w 111"/>
                <a:gd name="T7" fmla="*/ 66 h 66"/>
                <a:gd name="T8" fmla="*/ 96 w 111"/>
                <a:gd name="T9" fmla="*/ 41 h 66"/>
                <a:gd name="T10" fmla="*/ 111 w 111"/>
                <a:gd name="T11" fmla="*/ 0 h 66"/>
                <a:gd name="T12" fmla="*/ 0 60000 65536"/>
                <a:gd name="T13" fmla="*/ 0 60000 65536"/>
                <a:gd name="T14" fmla="*/ 0 60000 65536"/>
                <a:gd name="T15" fmla="*/ 0 60000 65536"/>
                <a:gd name="T16" fmla="*/ 0 60000 65536"/>
                <a:gd name="T17" fmla="*/ 0 60000 65536"/>
                <a:gd name="T18" fmla="*/ 0 w 111"/>
                <a:gd name="T19" fmla="*/ 0 h 66"/>
                <a:gd name="T20" fmla="*/ 111 w 111"/>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1" h="66">
                  <a:moveTo>
                    <a:pt x="0" y="0"/>
                  </a:moveTo>
                  <a:lnTo>
                    <a:pt x="13" y="41"/>
                  </a:lnTo>
                  <a:lnTo>
                    <a:pt x="38" y="66"/>
                  </a:lnTo>
                  <a:lnTo>
                    <a:pt x="69" y="66"/>
                  </a:lnTo>
                  <a:lnTo>
                    <a:pt x="96" y="41"/>
                  </a:lnTo>
                  <a:lnTo>
                    <a:pt x="111"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21" name="Line 141"/>
            <p:cNvSpPr>
              <a:spLocks noChangeShapeType="1"/>
            </p:cNvSpPr>
            <p:nvPr/>
          </p:nvSpPr>
          <p:spPr bwMode="auto">
            <a:xfrm flipH="1">
              <a:off x="6735261" y="3123501"/>
              <a:ext cx="64040" cy="562062"/>
            </a:xfrm>
            <a:prstGeom prst="line">
              <a:avLst/>
            </a:pr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22" name="Freeform 142"/>
            <p:cNvSpPr>
              <a:spLocks/>
            </p:cNvSpPr>
            <p:nvPr/>
          </p:nvSpPr>
          <p:spPr bwMode="auto">
            <a:xfrm>
              <a:off x="6797236" y="2985083"/>
              <a:ext cx="231371" cy="138418"/>
            </a:xfrm>
            <a:custGeom>
              <a:avLst/>
              <a:gdLst>
                <a:gd name="T0" fmla="*/ 112 w 112"/>
                <a:gd name="T1" fmla="*/ 66 h 66"/>
                <a:gd name="T2" fmla="*/ 96 w 112"/>
                <a:gd name="T3" fmla="*/ 25 h 66"/>
                <a:gd name="T4" fmla="*/ 70 w 112"/>
                <a:gd name="T5" fmla="*/ 0 h 66"/>
                <a:gd name="T6" fmla="*/ 39 w 112"/>
                <a:gd name="T7" fmla="*/ 0 h 66"/>
                <a:gd name="T8" fmla="*/ 11 w 112"/>
                <a:gd name="T9" fmla="*/ 25 h 66"/>
                <a:gd name="T10" fmla="*/ 0 w 112"/>
                <a:gd name="T11" fmla="*/ 66 h 66"/>
                <a:gd name="T12" fmla="*/ 0 60000 65536"/>
                <a:gd name="T13" fmla="*/ 0 60000 65536"/>
                <a:gd name="T14" fmla="*/ 0 60000 65536"/>
                <a:gd name="T15" fmla="*/ 0 60000 65536"/>
                <a:gd name="T16" fmla="*/ 0 60000 65536"/>
                <a:gd name="T17" fmla="*/ 0 60000 65536"/>
                <a:gd name="T18" fmla="*/ 0 w 112"/>
                <a:gd name="T19" fmla="*/ 0 h 66"/>
                <a:gd name="T20" fmla="*/ 112 w 11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12" h="66">
                  <a:moveTo>
                    <a:pt x="112" y="66"/>
                  </a:moveTo>
                  <a:lnTo>
                    <a:pt x="96" y="25"/>
                  </a:lnTo>
                  <a:lnTo>
                    <a:pt x="70" y="0"/>
                  </a:lnTo>
                  <a:lnTo>
                    <a:pt x="39" y="0"/>
                  </a:lnTo>
                  <a:lnTo>
                    <a:pt x="11" y="25"/>
                  </a:lnTo>
                  <a:lnTo>
                    <a:pt x="0" y="66"/>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23" name="Freeform 136"/>
            <p:cNvSpPr>
              <a:spLocks/>
            </p:cNvSpPr>
            <p:nvPr/>
          </p:nvSpPr>
          <p:spPr bwMode="auto">
            <a:xfrm flipV="1">
              <a:off x="5075667" y="1295400"/>
              <a:ext cx="229305" cy="134224"/>
            </a:xfrm>
            <a:custGeom>
              <a:avLst/>
              <a:gdLst>
                <a:gd name="T0" fmla="*/ 0 w 111"/>
                <a:gd name="T1" fmla="*/ 0 h 64"/>
                <a:gd name="T2" fmla="*/ 14 w 111"/>
                <a:gd name="T3" fmla="*/ 39 h 64"/>
                <a:gd name="T4" fmla="*/ 39 w 111"/>
                <a:gd name="T5" fmla="*/ 64 h 64"/>
                <a:gd name="T6" fmla="*/ 71 w 111"/>
                <a:gd name="T7" fmla="*/ 64 h 64"/>
                <a:gd name="T8" fmla="*/ 97 w 111"/>
                <a:gd name="T9" fmla="*/ 39 h 64"/>
                <a:gd name="T10" fmla="*/ 111 w 111"/>
                <a:gd name="T11" fmla="*/ 0 h 64"/>
                <a:gd name="T12" fmla="*/ 0 60000 65536"/>
                <a:gd name="T13" fmla="*/ 0 60000 65536"/>
                <a:gd name="T14" fmla="*/ 0 60000 65536"/>
                <a:gd name="T15" fmla="*/ 0 60000 65536"/>
                <a:gd name="T16" fmla="*/ 0 60000 65536"/>
                <a:gd name="T17" fmla="*/ 0 60000 65536"/>
                <a:gd name="T18" fmla="*/ 0 w 111"/>
                <a:gd name="T19" fmla="*/ 0 h 64"/>
                <a:gd name="T20" fmla="*/ 111 w 111"/>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111" h="64">
                  <a:moveTo>
                    <a:pt x="0" y="0"/>
                  </a:moveTo>
                  <a:lnTo>
                    <a:pt x="14" y="39"/>
                  </a:lnTo>
                  <a:lnTo>
                    <a:pt x="39" y="64"/>
                  </a:lnTo>
                  <a:lnTo>
                    <a:pt x="71" y="64"/>
                  </a:lnTo>
                  <a:lnTo>
                    <a:pt x="97" y="39"/>
                  </a:lnTo>
                  <a:lnTo>
                    <a:pt x="111" y="0"/>
                  </a:lnTo>
                </a:path>
              </a:pathLst>
            </a:custGeom>
            <a:noFill/>
            <a:ln w="33338">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cxnSp>
        <p:nvCxnSpPr>
          <p:cNvPr id="124" name="Straight Arrow Connector 123"/>
          <p:cNvCxnSpPr/>
          <p:nvPr/>
        </p:nvCxnSpPr>
        <p:spPr>
          <a:xfrm flipV="1">
            <a:off x="3918858" y="1295400"/>
            <a:ext cx="0" cy="457200"/>
          </a:xfrm>
          <a:prstGeom prst="straightConnector1">
            <a:avLst/>
          </a:prstGeom>
          <a:noFill/>
          <a:ln w="38100" cap="flat" cmpd="sng" algn="ctr">
            <a:solidFill>
              <a:sysClr val="window" lastClr="FFFFFF">
                <a:lumMod val="85000"/>
              </a:sysClr>
            </a:solidFill>
            <a:prstDash val="solid"/>
            <a:tailEnd type="arrow"/>
          </a:ln>
          <a:effectLst/>
        </p:spPr>
      </p:cxnSp>
      <p:cxnSp>
        <p:nvCxnSpPr>
          <p:cNvPr id="125" name="Straight Arrow Connector 124"/>
          <p:cNvCxnSpPr/>
          <p:nvPr/>
        </p:nvCxnSpPr>
        <p:spPr>
          <a:xfrm>
            <a:off x="4985658" y="1371600"/>
            <a:ext cx="0" cy="4191000"/>
          </a:xfrm>
          <a:prstGeom prst="straightConnector1">
            <a:avLst/>
          </a:prstGeom>
          <a:noFill/>
          <a:ln w="38100" cap="flat" cmpd="sng" algn="ctr">
            <a:solidFill>
              <a:sysClr val="window" lastClr="FFFFFF">
                <a:lumMod val="85000"/>
              </a:sysClr>
            </a:solidFill>
            <a:prstDash val="solid"/>
            <a:headEnd type="arrow"/>
            <a:tailEnd type="arrow"/>
          </a:ln>
          <a:effectLst/>
        </p:spPr>
      </p:cxnSp>
      <p:cxnSp>
        <p:nvCxnSpPr>
          <p:cNvPr id="126" name="Straight Arrow Connector 125"/>
          <p:cNvCxnSpPr/>
          <p:nvPr/>
        </p:nvCxnSpPr>
        <p:spPr>
          <a:xfrm>
            <a:off x="3933372" y="2667000"/>
            <a:ext cx="0" cy="1143000"/>
          </a:xfrm>
          <a:prstGeom prst="straightConnector1">
            <a:avLst/>
          </a:prstGeom>
          <a:noFill/>
          <a:ln w="38100" cap="flat" cmpd="sng" algn="ctr">
            <a:solidFill>
              <a:sysClr val="window" lastClr="FFFFFF">
                <a:lumMod val="85000"/>
              </a:sysClr>
            </a:solidFill>
            <a:prstDash val="solid"/>
            <a:tailEnd type="arrow"/>
          </a:ln>
          <a:effectLst/>
        </p:spPr>
      </p:cxnSp>
      <p:cxnSp>
        <p:nvCxnSpPr>
          <p:cNvPr id="127" name="Straight Arrow Connector 126"/>
          <p:cNvCxnSpPr/>
          <p:nvPr/>
        </p:nvCxnSpPr>
        <p:spPr>
          <a:xfrm>
            <a:off x="6400800" y="3810000"/>
            <a:ext cx="0" cy="2895600"/>
          </a:xfrm>
          <a:prstGeom prst="straightConnector1">
            <a:avLst/>
          </a:prstGeom>
          <a:noFill/>
          <a:ln w="38100" cap="flat" cmpd="sng" algn="ctr">
            <a:solidFill>
              <a:sysClr val="window" lastClr="FFFFFF">
                <a:lumMod val="85000"/>
              </a:sysClr>
            </a:solidFill>
            <a:prstDash val="solid"/>
            <a:headEnd type="arrow"/>
            <a:tailEnd type="arrow"/>
          </a:ln>
          <a:effectLst/>
        </p:spPr>
      </p:cxnSp>
      <p:cxnSp>
        <p:nvCxnSpPr>
          <p:cNvPr id="128" name="Straight Arrow Connector 127"/>
          <p:cNvCxnSpPr/>
          <p:nvPr/>
        </p:nvCxnSpPr>
        <p:spPr>
          <a:xfrm>
            <a:off x="8534400" y="1295400"/>
            <a:ext cx="0" cy="5410200"/>
          </a:xfrm>
          <a:prstGeom prst="straightConnector1">
            <a:avLst/>
          </a:prstGeom>
          <a:noFill/>
          <a:ln w="38100" cap="flat" cmpd="sng" algn="ctr">
            <a:solidFill>
              <a:sysClr val="window" lastClr="FFFFFF">
                <a:lumMod val="85000"/>
              </a:sysClr>
            </a:solidFill>
            <a:prstDash val="solid"/>
            <a:headEnd type="arrow"/>
            <a:tailEnd type="arrow"/>
          </a:ln>
          <a:effectLst/>
        </p:spPr>
      </p:cxnSp>
      <p:sp>
        <p:nvSpPr>
          <p:cNvPr id="129" name="Rectangle 2"/>
          <p:cNvSpPr>
            <a:spLocks noGrp="1" noChangeArrowheads="1"/>
          </p:cNvSpPr>
          <p:nvPr>
            <p:ph type="title"/>
          </p:nvPr>
        </p:nvSpPr>
        <p:spPr>
          <a:xfrm>
            <a:off x="457200" y="274638"/>
            <a:ext cx="8229600" cy="1143000"/>
          </a:xfrm>
        </p:spPr>
        <p:txBody>
          <a:bodyPr/>
          <a:lstStyle/>
          <a:p>
            <a:pPr eaLnBrk="1" hangingPunct="1"/>
            <a:r>
              <a:rPr lang="en-US" altLang="en-US" b="1" dirty="0" err="1" smtClean="0"/>
              <a:t>Các</a:t>
            </a:r>
            <a:r>
              <a:rPr lang="en-US" altLang="en-US" b="1" dirty="0" smtClean="0"/>
              <a:t> </a:t>
            </a:r>
            <a:r>
              <a:rPr lang="en-US" altLang="en-US" b="1" dirty="0" err="1" smtClean="0"/>
              <a:t>thể</a:t>
            </a:r>
            <a:r>
              <a:rPr lang="en-US" altLang="en-US" b="1" dirty="0" smtClean="0"/>
              <a:t> </a:t>
            </a:r>
            <a:r>
              <a:rPr lang="en-US" altLang="en-US" b="1" dirty="0" err="1" smtClean="0"/>
              <a:t>tích</a:t>
            </a:r>
            <a:r>
              <a:rPr lang="en-US" altLang="en-US" b="1" dirty="0" smtClean="0"/>
              <a:t> </a:t>
            </a:r>
            <a:r>
              <a:rPr lang="en-US" altLang="en-US" b="1" dirty="0" err="1" smtClean="0"/>
              <a:t>và</a:t>
            </a:r>
            <a:r>
              <a:rPr lang="en-US" altLang="en-US" b="1" dirty="0" smtClean="0"/>
              <a:t> dung </a:t>
            </a:r>
            <a:r>
              <a:rPr lang="en-US" altLang="en-US" b="1" dirty="0" err="1" smtClean="0"/>
              <a:t>tích</a:t>
            </a:r>
            <a:r>
              <a:rPr lang="en-US" altLang="en-US" b="1" dirty="0" smtClean="0"/>
              <a:t> </a:t>
            </a:r>
            <a:r>
              <a:rPr lang="en-US" altLang="en-US" b="1" dirty="0" err="1" smtClean="0"/>
              <a:t>phổi</a:t>
            </a:r>
            <a:endParaRPr lang="en-US" altLang="en-US" b="1" dirty="0"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altLang="en-US" smtClean="0"/>
              <a:t>Phù nếp thanh quản</a:t>
            </a:r>
          </a:p>
        </p:txBody>
      </p:sp>
      <p:pic>
        <p:nvPicPr>
          <p:cNvPr id="87043" name="Content Placeholder 3"/>
          <p:cNvPicPr>
            <a:picLocks noGrp="1" noChangeAspect="1"/>
          </p:cNvPicPr>
          <p:nvPr>
            <p:ph idx="1"/>
          </p:nvPr>
        </p:nvPicPr>
        <p:blipFill>
          <a:blip r:embed="rId2" cstate="print"/>
          <a:srcRect/>
          <a:stretch>
            <a:fillRect/>
          </a:stretch>
        </p:blipFill>
        <p:spPr>
          <a:xfrm>
            <a:off x="3038475" y="2238375"/>
            <a:ext cx="3067050" cy="2914650"/>
          </a:xfrm>
        </p:spPr>
      </p:pic>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tLang="en-US" smtClean="0"/>
              <a:t>1.4  Phù nề dây thanh </a:t>
            </a:r>
          </a:p>
        </p:txBody>
      </p:sp>
      <p:pic>
        <p:nvPicPr>
          <p:cNvPr id="88067" name="Picture 4"/>
          <p:cNvPicPr>
            <a:picLocks noGrp="1" noChangeAspect="1" noChangeArrowheads="1"/>
          </p:cNvPicPr>
          <p:nvPr>
            <p:ph idx="1"/>
          </p:nvPr>
        </p:nvPicPr>
        <p:blipFill>
          <a:blip r:embed="rId2" cstate="print"/>
          <a:srcRect/>
          <a:stretch>
            <a:fillRect/>
          </a:stretch>
        </p:blipFill>
        <p:spPr>
          <a:xfrm>
            <a:off x="1333500" y="2019300"/>
            <a:ext cx="6477000" cy="3352800"/>
          </a:xfr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smtClean="0"/>
              <a:t>1.5  K thanh quản</a:t>
            </a:r>
          </a:p>
        </p:txBody>
      </p:sp>
      <p:pic>
        <p:nvPicPr>
          <p:cNvPr id="89091" name="Picture 2"/>
          <p:cNvPicPr>
            <a:picLocks noGrp="1" noChangeAspect="1" noChangeArrowheads="1"/>
          </p:cNvPicPr>
          <p:nvPr>
            <p:ph idx="1"/>
          </p:nvPr>
        </p:nvPicPr>
        <p:blipFill>
          <a:blip r:embed="rId2" cstate="print"/>
          <a:srcRect/>
          <a:stretch>
            <a:fillRect/>
          </a:stretch>
        </p:blipFill>
        <p:spPr>
          <a:xfrm>
            <a:off x="1695450" y="1295400"/>
            <a:ext cx="5753100" cy="4800600"/>
          </a:xfrm>
          <a:noFill/>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tLang="en-US" smtClean="0"/>
              <a:t>1.5  K thanh quản</a:t>
            </a:r>
          </a:p>
        </p:txBody>
      </p:sp>
      <p:pic>
        <p:nvPicPr>
          <p:cNvPr id="90115" name="Picture 2"/>
          <p:cNvPicPr>
            <a:picLocks noGrp="1" noChangeAspect="1" noChangeArrowheads="1"/>
          </p:cNvPicPr>
          <p:nvPr>
            <p:ph idx="4294967295"/>
          </p:nvPr>
        </p:nvPicPr>
        <p:blipFill>
          <a:blip r:embed="rId2" cstate="print"/>
          <a:srcRect/>
          <a:stretch>
            <a:fillRect/>
          </a:stretch>
        </p:blipFill>
        <p:spPr>
          <a:xfrm>
            <a:off x="228600" y="5124450"/>
            <a:ext cx="4210050" cy="1495425"/>
          </a:xfrm>
          <a:noFill/>
        </p:spPr>
      </p:pic>
      <p:pic>
        <p:nvPicPr>
          <p:cNvPr id="90116" name="Picture 3"/>
          <p:cNvPicPr>
            <a:picLocks noChangeAspect="1" noChangeArrowheads="1"/>
          </p:cNvPicPr>
          <p:nvPr/>
        </p:nvPicPr>
        <p:blipFill>
          <a:blip r:embed="rId3" cstate="print"/>
          <a:srcRect/>
          <a:stretch>
            <a:fillRect/>
          </a:stretch>
        </p:blipFill>
        <p:spPr bwMode="auto">
          <a:xfrm>
            <a:off x="4572000" y="5105400"/>
            <a:ext cx="4210050" cy="1514475"/>
          </a:xfrm>
          <a:prstGeom prst="rect">
            <a:avLst/>
          </a:prstGeom>
          <a:noFill/>
          <a:ln w="9525">
            <a:noFill/>
            <a:miter lim="800000"/>
            <a:headEnd/>
            <a:tailEnd/>
          </a:ln>
        </p:spPr>
      </p:pic>
      <p:pic>
        <p:nvPicPr>
          <p:cNvPr id="90117" name="Picture 5"/>
          <p:cNvPicPr>
            <a:picLocks noChangeAspect="1" noChangeArrowheads="1"/>
          </p:cNvPicPr>
          <p:nvPr/>
        </p:nvPicPr>
        <p:blipFill>
          <a:blip r:embed="rId4" cstate="print"/>
          <a:srcRect/>
          <a:stretch>
            <a:fillRect/>
          </a:stretch>
        </p:blipFill>
        <p:spPr bwMode="auto">
          <a:xfrm>
            <a:off x="1514475" y="1182688"/>
            <a:ext cx="6115050" cy="3790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4"/>
          <p:cNvPicPr>
            <a:picLocks noChangeAspect="1" noChangeArrowheads="1"/>
          </p:cNvPicPr>
          <p:nvPr/>
        </p:nvPicPr>
        <p:blipFill>
          <a:blip r:embed="rId2" cstate="print"/>
          <a:srcRect t="18248" r="50000" b="35167"/>
          <a:stretch>
            <a:fillRect/>
          </a:stretch>
        </p:blipFill>
        <p:spPr bwMode="auto">
          <a:xfrm>
            <a:off x="4495800" y="4283075"/>
            <a:ext cx="3810000" cy="2598738"/>
          </a:xfrm>
          <a:prstGeom prst="rect">
            <a:avLst/>
          </a:prstGeom>
          <a:noFill/>
          <a:ln w="9525">
            <a:noFill/>
            <a:miter lim="800000"/>
            <a:headEnd/>
            <a:tailEnd/>
          </a:ln>
        </p:spPr>
      </p:pic>
      <p:sp>
        <p:nvSpPr>
          <p:cNvPr id="91139" name="Title 1"/>
          <p:cNvSpPr>
            <a:spLocks noGrp="1"/>
          </p:cNvSpPr>
          <p:nvPr>
            <p:ph type="title"/>
          </p:nvPr>
        </p:nvSpPr>
        <p:spPr/>
        <p:txBody>
          <a:bodyPr/>
          <a:lstStyle/>
          <a:p>
            <a:r>
              <a:rPr lang="en-US" altLang="en-US" smtClean="0"/>
              <a:t>1.5 K dây thanh</a:t>
            </a:r>
          </a:p>
        </p:txBody>
      </p:sp>
      <p:pic>
        <p:nvPicPr>
          <p:cNvPr id="91140" name="Picture 3"/>
          <p:cNvPicPr>
            <a:picLocks noGrp="1" noChangeAspect="1" noChangeArrowheads="1"/>
          </p:cNvPicPr>
          <p:nvPr>
            <p:ph idx="4294967295"/>
          </p:nvPr>
        </p:nvPicPr>
        <p:blipFill>
          <a:blip r:embed="rId3" cstate="print"/>
          <a:srcRect r="8411" b="56717"/>
          <a:stretch>
            <a:fillRect/>
          </a:stretch>
        </p:blipFill>
        <p:spPr>
          <a:xfrm>
            <a:off x="838200" y="1033463"/>
            <a:ext cx="7467600" cy="3586162"/>
          </a:xfrm>
          <a:noFill/>
        </p:spPr>
      </p:pic>
      <p:sp>
        <p:nvSpPr>
          <p:cNvPr id="91141" name="TextBox 4"/>
          <p:cNvSpPr txBox="1">
            <a:spLocks noChangeArrowheads="1"/>
          </p:cNvSpPr>
          <p:nvPr/>
        </p:nvSpPr>
        <p:spPr bwMode="auto">
          <a:xfrm>
            <a:off x="801688" y="4919663"/>
            <a:ext cx="3124200" cy="831850"/>
          </a:xfrm>
          <a:prstGeom prst="rect">
            <a:avLst/>
          </a:prstGeom>
          <a:noFill/>
          <a:ln w="9525">
            <a:noFill/>
            <a:miter lim="800000"/>
            <a:headEnd/>
            <a:tailEnd/>
          </a:ln>
        </p:spPr>
        <p:txBody>
          <a:bodyPr>
            <a:spAutoFit/>
          </a:bodyPr>
          <a:lstStyle/>
          <a:p>
            <a:pPr eaLnBrk="1" hangingPunct="1"/>
            <a:r>
              <a:rPr lang="en-US" altLang="en-US" sz="2400">
                <a:solidFill>
                  <a:schemeClr val="bg1"/>
                </a:solidFill>
              </a:rPr>
              <a:t>BN Nguyễn Mười L. 67 Tuổi</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en-US" smtClean="0"/>
              <a:t>1.5 K dây thanh</a:t>
            </a:r>
          </a:p>
        </p:txBody>
      </p:sp>
      <p:pic>
        <p:nvPicPr>
          <p:cNvPr id="92163" name="Picture 2"/>
          <p:cNvPicPr>
            <a:picLocks noGrp="1" noChangeAspect="1" noChangeArrowheads="1"/>
          </p:cNvPicPr>
          <p:nvPr>
            <p:ph idx="4294967295"/>
          </p:nvPr>
        </p:nvPicPr>
        <p:blipFill>
          <a:blip r:embed="rId2" cstate="print"/>
          <a:srcRect r="3432" b="58298"/>
          <a:stretch>
            <a:fillRect/>
          </a:stretch>
        </p:blipFill>
        <p:spPr>
          <a:xfrm>
            <a:off x="1828800" y="858838"/>
            <a:ext cx="5486400" cy="2627312"/>
          </a:xfrm>
          <a:noFill/>
        </p:spPr>
      </p:pic>
      <p:pic>
        <p:nvPicPr>
          <p:cNvPr id="92164" name="Picture 3"/>
          <p:cNvPicPr>
            <a:picLocks noChangeAspect="1" noChangeArrowheads="1"/>
          </p:cNvPicPr>
          <p:nvPr/>
        </p:nvPicPr>
        <p:blipFill>
          <a:blip r:embed="rId2" cstate="print"/>
          <a:srcRect l="1132" t="53802" r="1132" b="2534"/>
          <a:stretch>
            <a:fillRect/>
          </a:stretch>
        </p:blipFill>
        <p:spPr bwMode="auto">
          <a:xfrm>
            <a:off x="1133475" y="3486150"/>
            <a:ext cx="6877050" cy="3405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ltLang="en-US" smtClean="0"/>
              <a:t>1.5 K dây thanh</a:t>
            </a:r>
          </a:p>
        </p:txBody>
      </p:sp>
      <p:pic>
        <p:nvPicPr>
          <p:cNvPr id="93187" name="Picture 2"/>
          <p:cNvPicPr>
            <a:picLocks noGrp="1" noChangeAspect="1" noChangeArrowheads="1"/>
          </p:cNvPicPr>
          <p:nvPr>
            <p:ph sz="half" idx="1"/>
          </p:nvPr>
        </p:nvPicPr>
        <p:blipFill>
          <a:blip r:embed="rId2" cstate="print"/>
          <a:srcRect/>
          <a:stretch>
            <a:fillRect/>
          </a:stretch>
        </p:blipFill>
        <p:spPr>
          <a:xfrm>
            <a:off x="457200" y="2097088"/>
            <a:ext cx="4038600" cy="3578225"/>
          </a:xfrm>
          <a:noFill/>
        </p:spPr>
      </p:pic>
      <p:pic>
        <p:nvPicPr>
          <p:cNvPr id="93188" name="Picture 3"/>
          <p:cNvPicPr>
            <a:picLocks noGrp="1" noChangeAspect="1" noChangeArrowheads="1"/>
          </p:cNvPicPr>
          <p:nvPr>
            <p:ph sz="half" idx="2"/>
          </p:nvPr>
        </p:nvPicPr>
        <p:blipFill>
          <a:blip r:embed="rId3" cstate="print"/>
          <a:srcRect l="6718" t="57191" r="52715" b="1672"/>
          <a:stretch>
            <a:fillRect/>
          </a:stretch>
        </p:blipFill>
        <p:spPr>
          <a:xfrm>
            <a:off x="4648200" y="2071688"/>
            <a:ext cx="4038600" cy="3629025"/>
          </a:xfr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2"/>
          <p:cNvSpPr>
            <a:spLocks noGrp="1"/>
          </p:cNvSpPr>
          <p:nvPr>
            <p:ph type="title"/>
          </p:nvPr>
        </p:nvSpPr>
        <p:spPr/>
        <p:txBody>
          <a:bodyPr/>
          <a:lstStyle/>
          <a:p>
            <a:r>
              <a:rPr lang="vi-VN" altLang="en-US" smtClean="0"/>
              <a:t>1.6 Tắc nghẽn đường dẫn khí cố định</a:t>
            </a:r>
            <a:r>
              <a:rPr lang="en-US" altLang="en-US" smtClean="0"/>
              <a:t/>
            </a:r>
            <a:br>
              <a:rPr lang="en-US" altLang="en-US" smtClean="0"/>
            </a:br>
            <a:r>
              <a:rPr lang="vi-VN" altLang="en-US" smtClean="0"/>
              <a:t>– U hạ thanh môn</a:t>
            </a:r>
            <a:endParaRPr lang="en-US" altLang="en-US" smtClean="0"/>
          </a:p>
        </p:txBody>
      </p:sp>
      <p:sp>
        <p:nvSpPr>
          <p:cNvPr id="94211" name="Slide Number Placeholder 2"/>
          <p:cNvSpPr>
            <a:spLocks noGrp="1"/>
          </p:cNvSpPr>
          <p:nvPr>
            <p:ph type="sldNum" sz="quarter" idx="12"/>
          </p:nvPr>
        </p:nvSpPr>
        <p:spPr>
          <a:noFill/>
        </p:spPr>
        <p:txBody>
          <a:bodyPr/>
          <a:lstStyle/>
          <a:p>
            <a:fld id="{BA173C6E-BC94-452F-8032-0553D04452B3}" type="slidenum">
              <a:rPr lang="en-US" altLang="en-US" smtClean="0">
                <a:solidFill>
                  <a:schemeClr val="tx1"/>
                </a:solidFill>
              </a:rPr>
              <a:pPr/>
              <a:t>97</a:t>
            </a:fld>
            <a:endParaRPr lang="en-US" altLang="en-US" smtClean="0">
              <a:solidFill>
                <a:schemeClr val="tx1"/>
              </a:solidFill>
            </a:endParaRPr>
          </a:p>
        </p:txBody>
      </p:sp>
      <p:sp>
        <p:nvSpPr>
          <p:cNvPr id="2" name="Rectangle 1"/>
          <p:cNvSpPr/>
          <p:nvPr/>
        </p:nvSpPr>
        <p:spPr>
          <a:xfrm>
            <a:off x="2057400" y="2017713"/>
            <a:ext cx="1219200" cy="10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94213" name="Picture 2"/>
          <p:cNvPicPr>
            <a:picLocks noGrp="1" noChangeAspect="1" noChangeArrowheads="1"/>
          </p:cNvPicPr>
          <p:nvPr>
            <p:ph idx="1"/>
          </p:nvPr>
        </p:nvPicPr>
        <p:blipFill>
          <a:blip r:embed="rId2" cstate="print"/>
          <a:srcRect l="19531" t="15625" r="15625" b="12500"/>
          <a:stretch>
            <a:fillRect/>
          </a:stretch>
        </p:blipFill>
        <p:spPr>
          <a:xfrm>
            <a:off x="1684338" y="1295400"/>
            <a:ext cx="5775325" cy="4800600"/>
          </a:xfr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vi-VN" altLang="en-US" smtClean="0"/>
              <a:t>1.6 Tắc nghẽn đường dẫn khí cố định</a:t>
            </a:r>
            <a:r>
              <a:rPr lang="en-US" altLang="en-US" smtClean="0"/>
              <a:t/>
            </a:r>
            <a:br>
              <a:rPr lang="en-US" altLang="en-US" smtClean="0"/>
            </a:br>
            <a:r>
              <a:rPr lang="vi-VN" altLang="en-US" smtClean="0"/>
              <a:t>– U hạ thanh môn</a:t>
            </a:r>
            <a:endParaRPr lang="en-US" altLang="en-US" smtClean="0"/>
          </a:p>
        </p:txBody>
      </p:sp>
      <p:sp>
        <p:nvSpPr>
          <p:cNvPr id="95235" name="Slide Number Placeholder 1"/>
          <p:cNvSpPr>
            <a:spLocks noGrp="1"/>
          </p:cNvSpPr>
          <p:nvPr>
            <p:ph type="sldNum" sz="quarter" idx="12"/>
          </p:nvPr>
        </p:nvSpPr>
        <p:spPr>
          <a:noFill/>
        </p:spPr>
        <p:txBody>
          <a:bodyPr/>
          <a:lstStyle/>
          <a:p>
            <a:fld id="{5553AAD2-FBA0-4556-B4E1-1B027E713110}" type="slidenum">
              <a:rPr lang="en-US" altLang="en-US" smtClean="0">
                <a:solidFill>
                  <a:schemeClr val="tx1"/>
                </a:solidFill>
              </a:rPr>
              <a:pPr/>
              <a:t>98</a:t>
            </a:fld>
            <a:endParaRPr lang="en-US" altLang="en-US" smtClean="0">
              <a:solidFill>
                <a:schemeClr val="tx1"/>
              </a:solidFill>
            </a:endParaRPr>
          </a:p>
        </p:txBody>
      </p:sp>
      <p:pic>
        <p:nvPicPr>
          <p:cNvPr id="95236" name="Picture 2" descr="D:\Documents and Settings\giangduong\My Documents\Downloads\IMG_0906.JPG"/>
          <p:cNvPicPr>
            <a:picLocks noGrp="1" noChangeAspect="1" noChangeArrowheads="1"/>
          </p:cNvPicPr>
          <p:nvPr>
            <p:ph idx="1"/>
          </p:nvPr>
        </p:nvPicPr>
        <p:blipFill>
          <a:blip r:embed="rId2" cstate="print"/>
          <a:srcRect/>
          <a:stretch>
            <a:fillRect/>
          </a:stretch>
        </p:blipFill>
        <p:spPr>
          <a:xfrm>
            <a:off x="1123950" y="1295400"/>
            <a:ext cx="6896100" cy="4800600"/>
          </a:xfr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1"/>
          <p:cNvSpPr>
            <a:spLocks noGrp="1"/>
          </p:cNvSpPr>
          <p:nvPr>
            <p:ph type="sldNum" sz="quarter" idx="12"/>
          </p:nvPr>
        </p:nvSpPr>
        <p:spPr>
          <a:noFill/>
        </p:spPr>
        <p:txBody>
          <a:bodyPr/>
          <a:lstStyle/>
          <a:p>
            <a:fld id="{A3414D6B-9E83-4897-A893-1716F3814923}" type="slidenum">
              <a:rPr lang="en-US" altLang="en-US" smtClean="0">
                <a:solidFill>
                  <a:schemeClr val="tx1"/>
                </a:solidFill>
              </a:rPr>
              <a:pPr/>
              <a:t>99</a:t>
            </a:fld>
            <a:endParaRPr lang="en-US" altLang="en-US" smtClean="0">
              <a:solidFill>
                <a:schemeClr val="tx1"/>
              </a:solidFill>
            </a:endParaRPr>
          </a:p>
        </p:txBody>
      </p:sp>
      <p:sp>
        <p:nvSpPr>
          <p:cNvPr id="96259" name="Title 1"/>
          <p:cNvSpPr>
            <a:spLocks noGrp="1"/>
          </p:cNvSpPr>
          <p:nvPr>
            <p:ph type="title"/>
          </p:nvPr>
        </p:nvSpPr>
        <p:spPr/>
        <p:txBody>
          <a:bodyPr/>
          <a:lstStyle/>
          <a:p>
            <a:r>
              <a:rPr lang="vi-VN" altLang="en-US" smtClean="0"/>
              <a:t>1.6 Tắc nghẽn đường dẫn khí cố định</a:t>
            </a:r>
            <a:r>
              <a:rPr lang="en-US" altLang="en-US" smtClean="0"/>
              <a:t/>
            </a:r>
            <a:br>
              <a:rPr lang="en-US" altLang="en-US" smtClean="0"/>
            </a:br>
            <a:r>
              <a:rPr lang="vi-VN" altLang="en-US" smtClean="0"/>
              <a:t>– U hạ thanh môn</a:t>
            </a:r>
            <a:endParaRPr lang="en-US" altLang="en-US" smtClean="0"/>
          </a:p>
        </p:txBody>
      </p:sp>
      <p:pic>
        <p:nvPicPr>
          <p:cNvPr id="96260" name="Picture 2" descr="D:\Documents and Settings\giangduong\My Documents\Downloads\IMG_0904.JPG"/>
          <p:cNvPicPr>
            <a:picLocks noGrp="1" noChangeAspect="1" noChangeArrowheads="1"/>
          </p:cNvPicPr>
          <p:nvPr>
            <p:ph idx="1"/>
          </p:nvPr>
        </p:nvPicPr>
        <p:blipFill>
          <a:blip r:embed="rId2" cstate="print"/>
          <a:srcRect/>
          <a:stretch>
            <a:fillRect/>
          </a:stretch>
        </p:blipFill>
        <p:spPr>
          <a:xfrm>
            <a:off x="1371600" y="1295400"/>
            <a:ext cx="6400800" cy="4800600"/>
          </a:xfr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txDef>
      <a:spPr bwMode="auto">
        <a:solidFill>
          <a:schemeClr val="bg1"/>
        </a:solidFill>
        <a:ln>
          <a:solidFill>
            <a:schemeClr val="bg1"/>
          </a:solidFill>
        </a:ln>
      </a:spPr>
      <a:bodyPr>
        <a:spAutoFit/>
      </a:bodyPr>
      <a:lstStyle>
        <a:defPPr eaLnBrk="1" hangingPunct="1">
          <a:spcBef>
            <a:spcPct val="0"/>
          </a:spcBef>
          <a:buFontTx/>
          <a:buNone/>
          <a:defRPr sz="1800" b="1" dirty="0" err="1">
            <a:solidFill>
              <a:srgbClr val="000000"/>
            </a:solidFill>
            <a:latin typeface="Arial" panose="020B0604020202020204"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7458</TotalTime>
  <Words>6104</Words>
  <Application>Microsoft Office PowerPoint</Application>
  <PresentationFormat>On-screen Show (4:3)</PresentationFormat>
  <Paragraphs>938</Paragraphs>
  <Slides>228</Slides>
  <Notes>11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228</vt:i4>
      </vt:variant>
    </vt:vector>
  </HeadingPairs>
  <TitlesOfParts>
    <vt:vector size="242" baseType="lpstr">
      <vt:lpstr>Arial</vt:lpstr>
      <vt:lpstr>MS Mincho</vt:lpstr>
      <vt:lpstr>Wingdings</vt:lpstr>
      <vt:lpstr>Symbol</vt:lpstr>
      <vt:lpstr>Arabia</vt:lpstr>
      <vt:lpstr>Wingdings 2</vt:lpstr>
      <vt:lpstr>Verdana</vt:lpstr>
      <vt:lpstr>Wingdings 3</vt:lpstr>
      <vt:lpstr>Tahoma</vt:lpstr>
      <vt:lpstr>msgothic</vt:lpstr>
      <vt:lpstr>Abrabi</vt:lpstr>
      <vt:lpstr>Times New Roman</vt:lpstr>
      <vt:lpstr>Default Design</vt:lpstr>
      <vt:lpstr>Adobe Photoshop Image</vt:lpstr>
      <vt:lpstr>HÔ HẤP KÝ (SPIROMETRY)</vt:lpstr>
      <vt:lpstr>Slide 2</vt:lpstr>
      <vt:lpstr>THĂM DÒ CHỨC NĂNG HÔ HẤP</vt:lpstr>
      <vt:lpstr>THĂM DÒ CHỨC NĂNG HÔ HẤP</vt:lpstr>
      <vt:lpstr>Hô hấp ký</vt:lpstr>
      <vt:lpstr>Chuẩn bị bệnh nhân</vt:lpstr>
      <vt:lpstr>Chuẩn bị bệnh nhân</vt:lpstr>
      <vt:lpstr>THỰC HIỆN HÔ HẤP KÝ</vt:lpstr>
      <vt:lpstr>Các thể tích và dung tích phổi</vt:lpstr>
      <vt:lpstr>Giản đồ lưu lượng – thể tích</vt:lpstr>
      <vt:lpstr>Forced expiratory spirogram of  - a healthy subject (top),</vt:lpstr>
      <vt:lpstr>Slide 12</vt:lpstr>
      <vt:lpstr>Đường cong lưu lượng – Thể tích </vt:lpstr>
      <vt:lpstr>Thông khí tự ý tối đa (Maximal voluntary ventilation - MVV)</vt:lpstr>
      <vt:lpstr>Test hồi phục – Test giãn phế quản</vt:lpstr>
      <vt:lpstr>Test hồi phục – Test giãn phế quản (tt)</vt:lpstr>
      <vt:lpstr>Big boy</vt:lpstr>
      <vt:lpstr>I. CÁC THÔNG TIN CỦA HÔ HẤP KÝ</vt:lpstr>
      <vt:lpstr>Các chỉ số chính (theo hàng)</vt:lpstr>
      <vt:lpstr>Các chỉ số chính (theo cột)</vt:lpstr>
      <vt:lpstr>III. Đọc một Hô Hấp Ký</vt:lpstr>
      <vt:lpstr>Bước 1: Có đúng kỹ thuật không?</vt:lpstr>
      <vt:lpstr>Bước 1: Có đúng kỹ thuật không?</vt:lpstr>
      <vt:lpstr>Slide 24</vt:lpstr>
      <vt:lpstr>Bước 1: Có đúng kỹ thuật không?</vt:lpstr>
      <vt:lpstr>Bước 1: Có đúng kỹ thuật không?</vt:lpstr>
      <vt:lpstr>Bước 1: Có đúng kỹ thuật không?</vt:lpstr>
      <vt:lpstr>Bước 1: Có đúng kỹ thuật không?</vt:lpstr>
      <vt:lpstr>Slide 29</vt:lpstr>
      <vt:lpstr>Slide 30</vt:lpstr>
      <vt:lpstr>GOLD Misclassification</vt:lpstr>
      <vt:lpstr>Slide 32</vt:lpstr>
      <vt:lpstr>Chẩn đoán quá tay nếu dùng FEV1/FVC = 0,70</vt:lpstr>
      <vt:lpstr>Chẩn đoán sót nếu dùng FEV1/FVC = 0,70</vt:lpstr>
      <vt:lpstr>Slide 35</vt:lpstr>
      <vt:lpstr>Slide 36</vt:lpstr>
      <vt:lpstr>Bình thường</vt:lpstr>
      <vt:lpstr>Bình thường</vt:lpstr>
      <vt:lpstr>Suyễn</vt:lpstr>
      <vt:lpstr>Suyễn</vt:lpstr>
      <vt:lpstr>COPD</vt:lpstr>
      <vt:lpstr>COPD</vt:lpstr>
      <vt:lpstr>COPD</vt:lpstr>
      <vt:lpstr>HỘI CHỨNG TẮC NGHẼN (OWL)</vt:lpstr>
      <vt:lpstr>HỘI CHỨNG TẮC NGHẼN (OWL)</vt:lpstr>
      <vt:lpstr>HỘI CHỨNG TẮC NGHẼN (OWL)</vt:lpstr>
      <vt:lpstr>Hạn chế</vt:lpstr>
      <vt:lpstr>Hạn chế</vt:lpstr>
      <vt:lpstr>Hội chứng hạn chế (PAINT)</vt:lpstr>
      <vt:lpstr>Hội chứng hạn chế (PAINT)</vt:lpstr>
      <vt:lpstr>Hội chứng hạn chế (PAINT)</vt:lpstr>
      <vt:lpstr>Slide 52</vt:lpstr>
      <vt:lpstr>Áp dụng HHK trong thực hành lâm sàng</vt:lpstr>
      <vt:lpstr>Mở đầu</vt:lpstr>
      <vt:lpstr>Các chẩn đoán phân biệt nguyên nhân khó thở</vt:lpstr>
      <vt:lpstr>Các chẩn đoán phân biệt nguyên nhân khó thở</vt:lpstr>
      <vt:lpstr>KHOA HÔ HẤP</vt:lpstr>
      <vt:lpstr>1. TẮc nghẼn không cỐ đỊnh thì hít vào –  TẮc nghẼn ngoài lỒng ngỰc</vt:lpstr>
      <vt:lpstr>1.1 Hẹp khí quản do bướu giáp chèn ép</vt:lpstr>
      <vt:lpstr>1.1 Hẹp khí quản do bướu giáp chèn ép</vt:lpstr>
      <vt:lpstr>1.1 Hẹp khí quản do bướu giáp chèn ép</vt:lpstr>
      <vt:lpstr>1.1 Hẹp khí quản do bướu giáp chèn ép</vt:lpstr>
      <vt:lpstr>1.1 Hẹp khí quản do bướu giáp chèn ép</vt:lpstr>
      <vt:lpstr>1.1 Hẹp khí quản do bướu giáp chèn ép</vt:lpstr>
      <vt:lpstr>1.1 Hẹp khí quản do bướu giáp chèn ép</vt:lpstr>
      <vt:lpstr>1.2 Cử động dây thanh nghịch thường</vt:lpstr>
      <vt:lpstr>1.2 Cử động dây thanh nghịch thường</vt:lpstr>
      <vt:lpstr>1.2 Cử động dây thanh nghịch thường</vt:lpstr>
      <vt:lpstr>1.2 Cử động dây thanh nghịch thường</vt:lpstr>
      <vt:lpstr>1.2 Cử động dây thanh nghịch thường</vt:lpstr>
      <vt:lpstr>1.2 Rối loạn chức năng dây thanh – Vocal Cord Dysfunction (VCD)</vt:lpstr>
      <vt:lpstr>1.2 Nguyên nhân VCD: GERD</vt:lpstr>
      <vt:lpstr>1.2 Nguyên nhân VCD: GERD</vt:lpstr>
      <vt:lpstr>1.2 Nguyên nhân VCD: GERD</vt:lpstr>
      <vt:lpstr>1.2  VCD kết hợp với hen</vt:lpstr>
      <vt:lpstr>1.3  Liệt dây thanh</vt:lpstr>
      <vt:lpstr>1.3  Liệt dây thanh</vt:lpstr>
      <vt:lpstr>1.3  Liệt dây thanh</vt:lpstr>
      <vt:lpstr>1.3  Liệt dây thanh</vt:lpstr>
      <vt:lpstr>1.3  Liệt dây thanh</vt:lpstr>
      <vt:lpstr>1.3  Liệt khép dây thanh (P)</vt:lpstr>
      <vt:lpstr>1.3  Liệt khép dây thanh (P)</vt:lpstr>
      <vt:lpstr>1.3  Liệt khép dây thanh (T)</vt:lpstr>
      <vt:lpstr>1.3  Liệt khép 2 dây thanh</vt:lpstr>
      <vt:lpstr>1.3  Liệt mở 2 dây thanh</vt:lpstr>
      <vt:lpstr>1.3  Liệt khép dây thanh kèm hen PQ</vt:lpstr>
      <vt:lpstr>1.3  Liệt khép dây thanh kèm hen PQ</vt:lpstr>
      <vt:lpstr>1.4  Phù nề dây thanh </vt:lpstr>
      <vt:lpstr>1.4  Phù nề dây thanh </vt:lpstr>
      <vt:lpstr>Phù nếp thanh quản</vt:lpstr>
      <vt:lpstr>1.4  Phù nề dây thanh </vt:lpstr>
      <vt:lpstr>1.5  K thanh quản</vt:lpstr>
      <vt:lpstr>1.5  K thanh quản</vt:lpstr>
      <vt:lpstr>1.5 K dây thanh</vt:lpstr>
      <vt:lpstr>1.5 K dây thanh</vt:lpstr>
      <vt:lpstr>1.5 K dây thanh</vt:lpstr>
      <vt:lpstr>1.6 Tắc nghẽn đường dẫn khí cố định – U hạ thanh môn</vt:lpstr>
      <vt:lpstr>1.6 Tắc nghẽn đường dẫn khí cố định – U hạ thanh môn</vt:lpstr>
      <vt:lpstr>1.6 Tắc nghẽn đường dẫn khí cố định – U hạ thanh môn</vt:lpstr>
      <vt:lpstr>2. TẮc nghẼn không cỐ đỊnh, thì thỞ ra TẮc nghẼn trong lỒng ngỰc</vt:lpstr>
      <vt:lpstr>2.1 Lao khí quản</vt:lpstr>
      <vt:lpstr>2.1 Lao khí quản</vt:lpstr>
      <vt:lpstr>2.2 Hẹp khí quản do vòng mạch máu</vt:lpstr>
      <vt:lpstr>2.2 Hẹp khí quản do vòng mạch máu</vt:lpstr>
      <vt:lpstr>2.2 Hẹp khí quản do vòng mạch máu</vt:lpstr>
      <vt:lpstr>2.2 Hẹp khí quản do vòng mạch máu</vt:lpstr>
      <vt:lpstr>2.2 Hẹp khí quản do vòng mạch máu</vt:lpstr>
      <vt:lpstr>2.3. U trung thất</vt:lpstr>
      <vt:lpstr>Slide 109</vt:lpstr>
      <vt:lpstr>Slide 110</vt:lpstr>
      <vt:lpstr>Slide 111</vt:lpstr>
      <vt:lpstr>Slide 112</vt:lpstr>
      <vt:lpstr>2.4 Bướu giáp thòng</vt:lpstr>
      <vt:lpstr>Slide 114</vt:lpstr>
      <vt:lpstr>2.5. U phổi</vt:lpstr>
      <vt:lpstr>2.5. U phổi</vt:lpstr>
      <vt:lpstr>2.6 U trung thất</vt:lpstr>
      <vt:lpstr>2.6 U trung thất</vt:lpstr>
      <vt:lpstr>2.6 U trung thất</vt:lpstr>
      <vt:lpstr>2.6 U trung thất</vt:lpstr>
      <vt:lpstr>U tuyến ức</vt:lpstr>
      <vt:lpstr>U tuyến ức</vt:lpstr>
      <vt:lpstr>2.7 Mềm sụn khí quản</vt:lpstr>
      <vt:lpstr>2.7 Mềm sụn khí quản</vt:lpstr>
      <vt:lpstr>2.7 Mềm sụn khí quản</vt:lpstr>
      <vt:lpstr>2.7 Mềm sụn khí quản</vt:lpstr>
      <vt:lpstr>2.8 Co thắt tâm vị</vt:lpstr>
      <vt:lpstr>2.8 Co thắt tâm vị</vt:lpstr>
      <vt:lpstr>2.8 Co thắt tâm vị</vt:lpstr>
      <vt:lpstr>2.8 Co thắt tâm vị Lê Thanh T, 8 tuổi</vt:lpstr>
      <vt:lpstr>2.8 Co thắt tâm vị Lê Thanh T, 8 tuổi</vt:lpstr>
      <vt:lpstr>2.8 Co thắt tâm vị Lê Thanh T, 8 tuổi</vt:lpstr>
      <vt:lpstr>3. TẮc nghẼn cỐ đỊnh đưỜng dẪn khí lỚn</vt:lpstr>
      <vt:lpstr>3.1 Hẹp khí quản</vt:lpstr>
      <vt:lpstr>3.1 Hẹp khí quản</vt:lpstr>
      <vt:lpstr>3.1 Hẹp khí quản do dị dạng phế quản</vt:lpstr>
      <vt:lpstr>3.1 Hẹp khí quản do dị dạng phế quản</vt:lpstr>
      <vt:lpstr>3.2 Hẹp khí quản sau đặt ống KQ</vt:lpstr>
      <vt:lpstr>3.2 Hẹp khí quản sau đặt ống nội KQ</vt:lpstr>
      <vt:lpstr>3.3 Hẹp khí quản sau lao khí phế quản</vt:lpstr>
      <vt:lpstr>Hẹp khí quản sau lao khí phế quản</vt:lpstr>
      <vt:lpstr>3.4  U khí quản</vt:lpstr>
      <vt:lpstr>3.4  U khí quản</vt:lpstr>
      <vt:lpstr>3.4  U khí quản</vt:lpstr>
      <vt:lpstr>3.4  U khí quản</vt:lpstr>
      <vt:lpstr>3.5  Polype khí quản</vt:lpstr>
      <vt:lpstr>3.5  Polype khí quản</vt:lpstr>
      <vt:lpstr>3.5  Sau khi cắt Polype</vt:lpstr>
      <vt:lpstr>3.6 Tắc nghẽn đường dẫn khí cố định – U hạ thanh môn</vt:lpstr>
      <vt:lpstr>3.6 Tắc nghẽn đường dẫn khí cố định – U hạ thanh môn</vt:lpstr>
      <vt:lpstr>3.6 Tắc nghẽn đường dẫn khí cố định – U hạ thanh môn</vt:lpstr>
      <vt:lpstr>4. TẮc nghẼn mỘt nhánh phẾ quẢn chính</vt:lpstr>
      <vt:lpstr>Lao nội mạc phế quản</vt:lpstr>
      <vt:lpstr>Lao nội mạc phế quản</vt:lpstr>
      <vt:lpstr>Slide 155</vt:lpstr>
      <vt:lpstr>Slide 156</vt:lpstr>
      <vt:lpstr>Endobronchoscopic results</vt:lpstr>
      <vt:lpstr>Hẹp khí quản sau lao khí phế quản</vt:lpstr>
      <vt:lpstr>a,b : hẹp phế quản trái do lao c : sau khi đặt stent d: sau khi tháo stent</vt:lpstr>
      <vt:lpstr>5. Ngưng thở khi ngủ</vt:lpstr>
      <vt:lpstr>5. NGƯNG THỞ KHI NGỦ</vt:lpstr>
      <vt:lpstr>5. Ngưng thở khi ngủ</vt:lpstr>
      <vt:lpstr>Đo đa ký giấc ngủ</vt:lpstr>
      <vt:lpstr>6. Các nguyên nhân hô hẤp khác</vt:lpstr>
      <vt:lpstr>6.1 Dị vật đường thở</vt:lpstr>
      <vt:lpstr>Slide 166</vt:lpstr>
      <vt:lpstr>Slide 167</vt:lpstr>
      <vt:lpstr>Slide 168</vt:lpstr>
      <vt:lpstr>Slide 169</vt:lpstr>
      <vt:lpstr>Slide 170</vt:lpstr>
      <vt:lpstr>Slide 171</vt:lpstr>
      <vt:lpstr>Slide 172</vt:lpstr>
      <vt:lpstr>Slide 173</vt:lpstr>
      <vt:lpstr>6.1 HHK sau khi lấy dị vật hàm răng giả</vt:lpstr>
      <vt:lpstr>6.1 HHK sau khi lấy dị vật hàm răng giả</vt:lpstr>
      <vt:lpstr>6.1. Dị vật đường thở</vt:lpstr>
      <vt:lpstr>6.2 Hội chứng tăng phản ứng đường dẫn khí sau viêm</vt:lpstr>
      <vt:lpstr>6.2 Hội chứng tăng phản ứng đường dẫn khí sau viêm</vt:lpstr>
      <vt:lpstr>6.3 Dãn phế quản</vt:lpstr>
      <vt:lpstr>6.4 Lao</vt:lpstr>
      <vt:lpstr>6.5 Viêm tiểu phế quản bít tắc</vt:lpstr>
      <vt:lpstr>6.6 Viêm tiểu phế quản lan toả</vt:lpstr>
      <vt:lpstr>6.7  Thuyên tắc phổi</vt:lpstr>
      <vt:lpstr>6.8 Hạn chế</vt:lpstr>
      <vt:lpstr>6.8 Hạn chế</vt:lpstr>
      <vt:lpstr>Xơ phổi</vt:lpstr>
      <vt:lpstr>Xơ phổi</vt:lpstr>
      <vt:lpstr>Xơ phổi</vt:lpstr>
      <vt:lpstr>7. Các nguyên nhân ngoài hô hẤp</vt:lpstr>
      <vt:lpstr>7.1 Suy Tim</vt:lpstr>
      <vt:lpstr>7.1 Suy tim + Hội chứng hạn chế</vt:lpstr>
      <vt:lpstr>7.1 Suy tim + Hội chứng hạn chế</vt:lpstr>
      <vt:lpstr>Các chẩn đoán phân biệt nguyên nhân khó thở</vt:lpstr>
      <vt:lpstr>Các chẩn đoán phân biệt nguyên nhân khó thở</vt:lpstr>
      <vt:lpstr>Kết luận về hô hấp ký trong Khoa Hô hấp</vt:lpstr>
      <vt:lpstr>I. Vai trò của hô hấp ký trong  Khoa Tai Mũi Họng</vt:lpstr>
      <vt:lpstr>I. Vai trò của hô hấp ký trong  Khoa Tai Mũi Họng</vt:lpstr>
      <vt:lpstr>I. Vai trò của hô hấp ký trong  Khoa Tai Mũi Họng</vt:lpstr>
      <vt:lpstr>I. Vai trò của hô hấp ký trong  Khoa Tai Mũi Họng</vt:lpstr>
      <vt:lpstr>II. Thăm dò chức năng hô hấp trong phẫu thuật</vt:lpstr>
      <vt:lpstr>II. Thăm dò chức năng hô hấp trong phẫu thuật</vt:lpstr>
      <vt:lpstr>Xác định khả năng cắt nguyên lá phổi</vt:lpstr>
      <vt:lpstr>Xác định khả năng cắt một thùy phổi</vt:lpstr>
      <vt:lpstr>Thang điểm tính độ nguy cơ BCHHHP</vt:lpstr>
      <vt:lpstr>Vai trò của HHK trong Khoa Phẫu thuật</vt:lpstr>
      <vt:lpstr>U lồng ngực</vt:lpstr>
      <vt:lpstr>Phát hiện COPD</vt:lpstr>
      <vt:lpstr>III. Trong giám định y khoa</vt:lpstr>
      <vt:lpstr>IV. Bệnh hô hấp nghề nghiệp</vt:lpstr>
      <vt:lpstr>V. Khoa phục hồi chức năng</vt:lpstr>
      <vt:lpstr>VII. Ung Thư Phổi</vt:lpstr>
      <vt:lpstr>Slide 212</vt:lpstr>
      <vt:lpstr>Ung thư phổi di căn</vt:lpstr>
      <vt:lpstr>Ung thư phổi di căn</vt:lpstr>
      <vt:lpstr>VIII. Khoa thần kinh</vt:lpstr>
      <vt:lpstr>IX. Các loại bệnh lý và thuốc có ảnh hưởng đến chức năng phổi</vt:lpstr>
      <vt:lpstr>X. Phòng chống tác hại của thuốc lá</vt:lpstr>
      <vt:lpstr>Chỉ định hô hấp ký American Thoracic Society 1994</vt:lpstr>
      <vt:lpstr>Chỉ định hô hấp ký American Thoracic Society 1994</vt:lpstr>
      <vt:lpstr>Chỉ định hô hấp ký American Thoracic Society 1994</vt:lpstr>
      <vt:lpstr>Chỉ định hô hấp ký American Thoracic Society 1994</vt:lpstr>
      <vt:lpstr>Chống chỉ định hô hấp ký</vt:lpstr>
      <vt:lpstr>Chống chỉ định hô hấp ký (tt)</vt:lpstr>
      <vt:lpstr>Dao động xung ký</vt:lpstr>
      <vt:lpstr> Mạng lưới các Đơn vị  Quản lý Hen và COPD ngoại trú Asthma and COPD Outpatient Care Units (ACOCUs)  </vt:lpstr>
      <vt:lpstr>KẾT LUẬN</vt:lpstr>
      <vt:lpstr>KẾT LUẬN</vt:lpstr>
      <vt:lpstr>Slide 228</vt:lpstr>
    </vt:vector>
  </TitlesOfParts>
  <Company>Boehringer Ingelheim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HÔ HẤP KÝ (SPIROMETRY)</dc:title>
  <dc:creator>Quan Vu Tran Thien</dc:creator>
  <cp:lastModifiedBy>Tran Quoc Tai</cp:lastModifiedBy>
  <cp:revision>618</cp:revision>
  <cp:lastPrinted>2008-08-18T03:52:48Z</cp:lastPrinted>
  <dcterms:created xsi:type="dcterms:W3CDTF">2007-10-29T02:43:47Z</dcterms:created>
  <dcterms:modified xsi:type="dcterms:W3CDTF">2019-07-12T03:32:00Z</dcterms:modified>
</cp:coreProperties>
</file>